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5" r:id="rId6"/>
    <p:sldId id="264" r:id="rId7"/>
    <p:sldId id="260" r:id="rId8"/>
    <p:sldId id="261" r:id="rId9"/>
    <p:sldId id="262" r:id="rId10"/>
    <p:sldId id="263"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4" autoAdjust="0"/>
    <p:restoredTop sz="94660"/>
  </p:normalViewPr>
  <p:slideViewPr>
    <p:cSldViewPr snapToGrid="0">
      <p:cViewPr varScale="1">
        <p:scale>
          <a:sx n="53" d="100"/>
          <a:sy n="53" d="100"/>
        </p:scale>
        <p:origin x="36"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7/20/2024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7/20/2024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7/20/2024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7/20/2024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7/20/2024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7/20/2024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7/20/2024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7/20/2024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7/20/2024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7/20/2024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7/20/2024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g"/><Relationship Id="rId1" Type="http://schemas.openxmlformats.org/officeDocument/2006/relationships/slideLayout" Target="../slideLayouts/slideLayout2.xml"/><Relationship Id="rId4" Type="http://schemas.openxmlformats.org/officeDocument/2006/relationships/image" Target="../media/image13.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6267" y="5435599"/>
            <a:ext cx="11887200" cy="1303867"/>
          </a:xfrm>
          <a:solidFill>
            <a:schemeClr val="tx1"/>
          </a:solidFill>
        </p:spPr>
        <p:txBody>
          <a:bodyPr/>
          <a:lstStyle/>
          <a:p>
            <a:r>
              <a:rPr lang="en-US" sz="8800" b="1" dirty="0" smtClean="0">
                <a:solidFill>
                  <a:schemeClr val="bg1"/>
                </a:solidFill>
                <a:latin typeface="Times New Roman" panose="02020603050405020304" pitchFamily="18" charset="0"/>
                <a:cs typeface="Times New Roman" panose="02020603050405020304" pitchFamily="18" charset="0"/>
              </a:rPr>
              <a:t>Theories  of Leadership</a:t>
            </a:r>
            <a:endParaRPr lang="en-US" sz="8800" b="1" dirty="0">
              <a:solidFill>
                <a:schemeClr val="bg1"/>
              </a:solidFill>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267" y="152400"/>
            <a:ext cx="11887200" cy="4978400"/>
          </a:xfrm>
          <a:prstGeom prst="rect">
            <a:avLst/>
          </a:prstGeom>
        </p:spPr>
      </p:pic>
    </p:spTree>
    <p:extLst>
      <p:ext uri="{BB962C8B-B14F-4D97-AF65-F5344CB8AC3E}">
        <p14:creationId xmlns:p14="http://schemas.microsoft.com/office/powerpoint/2010/main" val="1999966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8535"/>
            <a:ext cx="6722534" cy="6603998"/>
          </a:xfrm>
          <a:solidFill>
            <a:srgbClr val="002060"/>
          </a:solidFill>
        </p:spPr>
        <p:txBody>
          <a:bodyPr>
            <a:normAutofit/>
          </a:bodyPr>
          <a:lstStyle/>
          <a:p>
            <a:pPr marL="0" indent="0">
              <a:buNone/>
            </a:pPr>
            <a:r>
              <a:rPr lang="en-US" sz="3000" b="1" dirty="0" smtClean="0">
                <a:solidFill>
                  <a:srgbClr val="FFFF00"/>
                </a:solidFill>
              </a:rPr>
              <a:t>THE MAIN CHARACTERISTICS OF A SUCCESSFUL LEADER ARE:</a:t>
            </a:r>
          </a:p>
          <a:p>
            <a:r>
              <a:rPr lang="en-US" sz="3000" b="1" dirty="0" smtClean="0"/>
              <a:t>Emotional </a:t>
            </a:r>
            <a:r>
              <a:rPr lang="en-US" sz="3000" b="1" dirty="0" smtClean="0"/>
              <a:t>equilibrium</a:t>
            </a:r>
          </a:p>
          <a:p>
            <a:r>
              <a:rPr lang="en-US" sz="3000" b="1" dirty="0" smtClean="0"/>
              <a:t>Acknowledging one's duty</a:t>
            </a:r>
          </a:p>
          <a:p>
            <a:r>
              <a:rPr lang="en-US" sz="3000" b="1" dirty="0" smtClean="0"/>
              <a:t>Competence</a:t>
            </a:r>
          </a:p>
          <a:p>
            <a:r>
              <a:rPr lang="en-US" sz="3000" b="1" dirty="0" err="1" smtClean="0"/>
              <a:t>Recognising</a:t>
            </a:r>
            <a:r>
              <a:rPr lang="en-US" sz="3000" b="1" dirty="0" smtClean="0"/>
              <a:t> obstacles</a:t>
            </a:r>
          </a:p>
          <a:p>
            <a:r>
              <a:rPr lang="en-US" sz="3000" b="1" dirty="0" smtClean="0"/>
              <a:t>Thinking with action</a:t>
            </a:r>
          </a:p>
          <a:p>
            <a:r>
              <a:rPr lang="en-US" sz="3000" b="1" dirty="0" smtClean="0"/>
              <a:t>Motivational abilities</a:t>
            </a:r>
          </a:p>
          <a:p>
            <a:r>
              <a:rPr lang="en-US" sz="3000" b="1" dirty="0" smtClean="0"/>
              <a:t>Talents in communication</a:t>
            </a:r>
          </a:p>
          <a:p>
            <a:r>
              <a:rPr lang="en-US" sz="3000" b="1" dirty="0" smtClean="0"/>
              <a:t>Tenacity and flexibility</a:t>
            </a:r>
          </a:p>
          <a:p>
            <a:r>
              <a:rPr lang="en-US" sz="3000" b="1" dirty="0" smtClean="0"/>
              <a:t>Making decisions with assurance</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22534" y="4723342"/>
            <a:ext cx="5469466" cy="206692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2535" y="2488670"/>
            <a:ext cx="5300132" cy="215106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22534" y="118534"/>
            <a:ext cx="5300133" cy="2302404"/>
          </a:xfrm>
          <a:prstGeom prst="rect">
            <a:avLst/>
          </a:prstGeom>
        </p:spPr>
      </p:pic>
    </p:spTree>
    <p:extLst>
      <p:ext uri="{BB962C8B-B14F-4D97-AF65-F5344CB8AC3E}">
        <p14:creationId xmlns:p14="http://schemas.microsoft.com/office/powerpoint/2010/main" val="2850164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107" y="94131"/>
            <a:ext cx="11950277" cy="820270"/>
          </a:xfrm>
          <a:solidFill>
            <a:schemeClr val="tx1"/>
          </a:solidFill>
        </p:spPr>
        <p:txBody>
          <a:bodyPr/>
          <a:lstStyle/>
          <a:p>
            <a:pPr algn="ctr"/>
            <a:r>
              <a:rPr lang="en-US" b="1" dirty="0">
                <a:solidFill>
                  <a:srgbClr val="FF0000"/>
                </a:solidFill>
              </a:rPr>
              <a:t>The </a:t>
            </a:r>
            <a:r>
              <a:rPr lang="en-US" b="1" dirty="0" smtClean="0">
                <a:solidFill>
                  <a:srgbClr val="FF0000"/>
                </a:solidFill>
              </a:rPr>
              <a:t>Behavioral </a:t>
            </a:r>
            <a:r>
              <a:rPr lang="en-US" b="1" dirty="0">
                <a:solidFill>
                  <a:srgbClr val="FF0000"/>
                </a:solidFill>
              </a:rPr>
              <a:t>Role Theory</a:t>
            </a:r>
            <a:r>
              <a:rPr lang="en-US" dirty="0">
                <a:solidFill>
                  <a:srgbClr val="FF0000"/>
                </a:solidFill>
              </a:rPr>
              <a:t> </a:t>
            </a:r>
            <a:r>
              <a:rPr lang="en-US" dirty="0"/>
              <a:t/>
            </a:r>
            <a:br>
              <a:rPr lang="en-US" dirty="0"/>
            </a:br>
            <a:endParaRPr lang="en-US" dirty="0"/>
          </a:p>
        </p:txBody>
      </p:sp>
      <p:sp>
        <p:nvSpPr>
          <p:cNvPr id="3" name="Content Placeholder 2"/>
          <p:cNvSpPr>
            <a:spLocks noGrp="1"/>
          </p:cNvSpPr>
          <p:nvPr>
            <p:ph idx="1"/>
          </p:nvPr>
        </p:nvSpPr>
        <p:spPr>
          <a:xfrm>
            <a:off x="143109" y="1039904"/>
            <a:ext cx="5818090" cy="5719483"/>
          </a:xfrm>
          <a:solidFill>
            <a:srgbClr val="0070C0"/>
          </a:solidFill>
        </p:spPr>
        <p:txBody>
          <a:bodyPr>
            <a:normAutofit/>
          </a:bodyPr>
          <a:lstStyle/>
          <a:p>
            <a:r>
              <a:rPr lang="en-US" sz="2800" b="1" dirty="0">
                <a:solidFill>
                  <a:srgbClr val="FFFF00"/>
                </a:solidFill>
              </a:rPr>
              <a:t>This theory largely says that people define roles for themselves and others based on social learning and reading, </a:t>
            </a:r>
            <a:endParaRPr lang="en-US" sz="2800" b="1" dirty="0" smtClean="0">
              <a:solidFill>
                <a:srgbClr val="FFFF00"/>
              </a:solidFill>
            </a:endParaRPr>
          </a:p>
          <a:p>
            <a:r>
              <a:rPr lang="en-US" sz="2800" b="1" dirty="0" smtClean="0">
                <a:solidFill>
                  <a:srgbClr val="FFFF00"/>
                </a:solidFill>
              </a:rPr>
              <a:t>form </a:t>
            </a:r>
            <a:r>
              <a:rPr lang="en-US" sz="2800" b="1" dirty="0">
                <a:solidFill>
                  <a:srgbClr val="FFFF00"/>
                </a:solidFill>
              </a:rPr>
              <a:t>expectations </a:t>
            </a:r>
            <a:r>
              <a:rPr lang="en-US" sz="2800" b="1" dirty="0"/>
              <a:t>about the roles that they and others will play, </a:t>
            </a:r>
            <a:r>
              <a:rPr lang="en-US" sz="2800" b="1" dirty="0" smtClean="0"/>
              <a:t>Hence, the subtly </a:t>
            </a:r>
            <a:r>
              <a:rPr lang="en-US" sz="2800" b="1" dirty="0"/>
              <a:t>encourage others to act within the role expectations they have for them, and act within the roles they adopt. </a:t>
            </a:r>
            <a:endParaRPr lang="en-US" sz="2800" b="1" dirty="0" smtClean="0"/>
          </a:p>
        </p:txBody>
      </p:sp>
      <p:sp>
        <p:nvSpPr>
          <p:cNvPr id="4" name="Content Placeholder 2"/>
          <p:cNvSpPr txBox="1">
            <a:spLocks/>
          </p:cNvSpPr>
          <p:nvPr/>
        </p:nvSpPr>
        <p:spPr>
          <a:xfrm>
            <a:off x="6131859" y="1057833"/>
            <a:ext cx="5961526" cy="5719483"/>
          </a:xfrm>
          <a:prstGeom prst="rect">
            <a:avLst/>
          </a:prstGeom>
          <a:solidFill>
            <a:schemeClr val="accent1">
              <a:lumMod val="75000"/>
            </a:schemeClr>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2800" b="1" dirty="0"/>
              <a:t>This theory explains behavior based leadership. The best way to lead people is understanding </a:t>
            </a:r>
            <a:r>
              <a:rPr lang="en-US" sz="2800" b="1" dirty="0" smtClean="0"/>
              <a:t>people</a:t>
            </a:r>
          </a:p>
          <a:p>
            <a:r>
              <a:rPr lang="en-US" sz="2800" b="1" dirty="0">
                <a:solidFill>
                  <a:srgbClr val="FFFF00"/>
                </a:solidFill>
              </a:rPr>
              <a:t>This theory states that a good leader is aware of him/herself and the people around them. They take social cues and signals from the environment about their role in any situation and behave </a:t>
            </a:r>
            <a:r>
              <a:rPr lang="en-US" sz="2800" b="1" dirty="0" smtClean="0">
                <a:solidFill>
                  <a:srgbClr val="FFFF00"/>
                </a:solidFill>
              </a:rPr>
              <a:t>accordingly.</a:t>
            </a:r>
            <a:endParaRPr lang="en-US" sz="2800" b="1" dirty="0">
              <a:solidFill>
                <a:srgbClr val="FFFF00"/>
              </a:solidFill>
            </a:endParaRPr>
          </a:p>
        </p:txBody>
      </p:sp>
    </p:spTree>
    <p:extLst>
      <p:ext uri="{BB962C8B-B14F-4D97-AF65-F5344CB8AC3E}">
        <p14:creationId xmlns:p14="http://schemas.microsoft.com/office/powerpoint/2010/main" val="1484013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435" y="94131"/>
            <a:ext cx="11833412" cy="730623"/>
          </a:xfrm>
          <a:solidFill>
            <a:srgbClr val="FF0000"/>
          </a:solidFill>
        </p:spPr>
        <p:txBody>
          <a:bodyPr/>
          <a:lstStyle/>
          <a:p>
            <a:r>
              <a:rPr lang="en-US" b="1" dirty="0" smtClean="0">
                <a:solidFill>
                  <a:srgbClr val="002060"/>
                </a:solidFill>
                <a:latin typeface="Times New Roman" panose="02020603050405020304" pitchFamily="18" charset="0"/>
                <a:cs typeface="Times New Roman" panose="02020603050405020304" pitchFamily="18" charset="0"/>
              </a:rPr>
              <a:t>The Fact about All </a:t>
            </a:r>
            <a:r>
              <a:rPr lang="en-US" b="1" dirty="0">
                <a:solidFill>
                  <a:srgbClr val="002060"/>
                </a:solidFill>
                <a:latin typeface="Times New Roman" panose="02020603050405020304" pitchFamily="18" charset="0"/>
                <a:cs typeface="Times New Roman" panose="02020603050405020304" pitchFamily="18" charset="0"/>
              </a:rPr>
              <a:t>T</a:t>
            </a:r>
            <a:r>
              <a:rPr lang="en-US" b="1" dirty="0" smtClean="0">
                <a:solidFill>
                  <a:srgbClr val="002060"/>
                </a:solidFill>
                <a:latin typeface="Times New Roman" panose="02020603050405020304" pitchFamily="18" charset="0"/>
                <a:cs typeface="Times New Roman" panose="02020603050405020304" pitchFamily="18" charset="0"/>
              </a:rPr>
              <a:t>hese Theories of Leadership</a:t>
            </a:r>
            <a:endParaRPr lang="en-US" b="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3435" y="896475"/>
            <a:ext cx="5809130" cy="5782235"/>
          </a:xfrm>
          <a:solidFill>
            <a:srgbClr val="FFFF00"/>
          </a:solidFill>
        </p:spPr>
        <p:txBody>
          <a:bodyPr>
            <a:normAutofit fontScale="85000" lnSpcReduction="10000"/>
          </a:bodyPr>
          <a:lstStyle/>
          <a:p>
            <a:r>
              <a:rPr lang="en-US" sz="3900" b="1" dirty="0">
                <a:solidFill>
                  <a:srgbClr val="002060"/>
                </a:solidFill>
              </a:rPr>
              <a:t>All of these theories explain leadership in its complexity, but the truth is that good leaders embody all of the theories. </a:t>
            </a:r>
            <a:endParaRPr lang="en-US" sz="3900" b="1" dirty="0" smtClean="0">
              <a:solidFill>
                <a:srgbClr val="002060"/>
              </a:solidFill>
            </a:endParaRPr>
          </a:p>
          <a:p>
            <a:r>
              <a:rPr lang="en-US" sz="3900" b="1" dirty="0" smtClean="0">
                <a:solidFill>
                  <a:srgbClr val="002060"/>
                </a:solidFill>
              </a:rPr>
              <a:t>A </a:t>
            </a:r>
            <a:r>
              <a:rPr lang="en-US" sz="3900" b="1" dirty="0">
                <a:solidFill>
                  <a:srgbClr val="002060"/>
                </a:solidFill>
              </a:rPr>
              <a:t>person can be born </a:t>
            </a:r>
            <a:r>
              <a:rPr lang="en-US" sz="3900" b="1" dirty="0" smtClean="0">
                <a:solidFill>
                  <a:srgbClr val="002060"/>
                </a:solidFill>
              </a:rPr>
              <a:t>into any leadership  to</a:t>
            </a:r>
            <a:r>
              <a:rPr lang="en-US" sz="3900" b="1" dirty="0">
                <a:solidFill>
                  <a:srgbClr val="002060"/>
                </a:solidFill>
              </a:rPr>
              <a:t> situation, but if they do not have well developed traits and skills, they will not be effective. </a:t>
            </a:r>
          </a:p>
          <a:p>
            <a:endParaRPr lang="en-US" b="1" dirty="0">
              <a:solidFill>
                <a:srgbClr val="002060"/>
              </a:solidFill>
            </a:endParaRPr>
          </a:p>
        </p:txBody>
      </p:sp>
      <p:sp>
        <p:nvSpPr>
          <p:cNvPr id="4" name="Content Placeholder 2"/>
          <p:cNvSpPr txBox="1">
            <a:spLocks/>
          </p:cNvSpPr>
          <p:nvPr/>
        </p:nvSpPr>
        <p:spPr>
          <a:xfrm>
            <a:off x="6078071" y="896474"/>
            <a:ext cx="5898777" cy="5782235"/>
          </a:xfrm>
          <a:prstGeom prst="rect">
            <a:avLst/>
          </a:prstGeom>
          <a:solidFill>
            <a:schemeClr val="tx1"/>
          </a:solidFill>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3200" b="1" dirty="0">
                <a:solidFill>
                  <a:srgbClr val="FF0000"/>
                </a:solidFill>
              </a:rPr>
              <a:t>Similarly, a person can have excellent traits and skills, but if they can not </a:t>
            </a:r>
            <a:r>
              <a:rPr lang="en-US" sz="3200" b="1" dirty="0" smtClean="0">
                <a:solidFill>
                  <a:srgbClr val="FF0000"/>
                </a:solidFill>
              </a:rPr>
              <a:t>manifested where </a:t>
            </a:r>
            <a:r>
              <a:rPr lang="en-US" sz="3200" b="1" dirty="0">
                <a:solidFill>
                  <a:srgbClr val="FF0000"/>
                </a:solidFill>
              </a:rPr>
              <a:t>they are needed in a situation, then their traits and skills will fall short of what is needed. </a:t>
            </a:r>
            <a:endParaRPr lang="en-US" sz="3200" b="1" dirty="0" smtClean="0">
              <a:solidFill>
                <a:srgbClr val="FF0000"/>
              </a:solidFill>
            </a:endParaRPr>
          </a:p>
          <a:p>
            <a:r>
              <a:rPr lang="en-US" sz="3200" b="1" dirty="0" smtClean="0">
                <a:solidFill>
                  <a:srgbClr val="FF0000"/>
                </a:solidFill>
              </a:rPr>
              <a:t>All </a:t>
            </a:r>
            <a:r>
              <a:rPr lang="en-US" sz="3200" b="1" dirty="0">
                <a:solidFill>
                  <a:srgbClr val="FF0000"/>
                </a:solidFill>
              </a:rPr>
              <a:t>of these theories and many others combine to form what builds a good leader.</a:t>
            </a:r>
          </a:p>
          <a:p>
            <a:endParaRPr lang="en-US" sz="3000" b="1" dirty="0">
              <a:solidFill>
                <a:srgbClr val="FF0000"/>
              </a:solidFill>
            </a:endParaRPr>
          </a:p>
        </p:txBody>
      </p:sp>
    </p:spTree>
    <p:extLst>
      <p:ext uri="{BB962C8B-B14F-4D97-AF65-F5344CB8AC3E}">
        <p14:creationId xmlns:p14="http://schemas.microsoft.com/office/powerpoint/2010/main" val="675295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0" y="50799"/>
            <a:ext cx="6451593" cy="631016"/>
          </a:xfrm>
          <a:solidFill>
            <a:schemeClr val="tx1"/>
          </a:solidFill>
        </p:spPr>
        <p:txBody>
          <a:bodyPr/>
          <a:lstStyle/>
          <a:p>
            <a:r>
              <a:rPr lang="en-US" b="1" dirty="0" smtClean="0">
                <a:solidFill>
                  <a:schemeClr val="bg1"/>
                </a:solidFill>
              </a:rPr>
              <a:t>Leadership Theories…</a:t>
            </a:r>
            <a:endParaRPr lang="en-US" b="1" dirty="0">
              <a:solidFill>
                <a:schemeClr val="bg1"/>
              </a:solidFill>
            </a:endParaRPr>
          </a:p>
        </p:txBody>
      </p:sp>
      <p:sp>
        <p:nvSpPr>
          <p:cNvPr id="3" name="Content Placeholder 2"/>
          <p:cNvSpPr>
            <a:spLocks noGrp="1"/>
          </p:cNvSpPr>
          <p:nvPr>
            <p:ph idx="1"/>
          </p:nvPr>
        </p:nvSpPr>
        <p:spPr>
          <a:xfrm>
            <a:off x="8" y="681816"/>
            <a:ext cx="6519325" cy="6041719"/>
          </a:xfrm>
          <a:solidFill>
            <a:srgbClr val="FFFF00"/>
          </a:solidFill>
        </p:spPr>
        <p:txBody>
          <a:bodyPr>
            <a:noAutofit/>
          </a:bodyPr>
          <a:lstStyle/>
          <a:p>
            <a:r>
              <a:rPr lang="en-US" sz="3100" b="1" dirty="0">
                <a:solidFill>
                  <a:srgbClr val="FF0000"/>
                </a:solidFill>
              </a:rPr>
              <a:t>Theories of leadership explain how and why specific individuals become leaders</a:t>
            </a:r>
            <a:r>
              <a:rPr lang="en-US" sz="3100" dirty="0">
                <a:solidFill>
                  <a:schemeClr val="bg1"/>
                </a:solidFill>
              </a:rPr>
              <a:t>. </a:t>
            </a:r>
            <a:endParaRPr lang="en-US" sz="3100" dirty="0" smtClean="0">
              <a:solidFill>
                <a:schemeClr val="bg1"/>
              </a:solidFill>
            </a:endParaRPr>
          </a:p>
          <a:p>
            <a:r>
              <a:rPr lang="en-US" sz="3100" b="1" dirty="0" smtClean="0">
                <a:solidFill>
                  <a:schemeClr val="bg1"/>
                </a:solidFill>
              </a:rPr>
              <a:t>They </a:t>
            </a:r>
            <a:r>
              <a:rPr lang="en-US" sz="3100" b="1" dirty="0">
                <a:solidFill>
                  <a:schemeClr val="bg1"/>
                </a:solidFill>
              </a:rPr>
              <a:t>emphasize the </a:t>
            </a:r>
            <a:r>
              <a:rPr lang="en-US" sz="3100" b="1" dirty="0" smtClean="0">
                <a:solidFill>
                  <a:schemeClr val="bg1"/>
                </a:solidFill>
              </a:rPr>
              <a:t>character, </a:t>
            </a:r>
            <a:r>
              <a:rPr lang="en-US" sz="3100" b="1" dirty="0">
                <a:solidFill>
                  <a:schemeClr val="bg1"/>
                </a:solidFill>
              </a:rPr>
              <a:t>characteristics and actions that people might adopt to improve their leadership skills. </a:t>
            </a:r>
            <a:endParaRPr lang="en-US" sz="3100" b="1" dirty="0" smtClean="0">
              <a:solidFill>
                <a:schemeClr val="bg1"/>
              </a:solidFill>
            </a:endParaRPr>
          </a:p>
          <a:p>
            <a:r>
              <a:rPr lang="en-US" sz="3100" b="1" dirty="0" smtClean="0">
                <a:solidFill>
                  <a:srgbClr val="FF0000"/>
                </a:solidFill>
              </a:rPr>
              <a:t>Some of the top </a:t>
            </a:r>
            <a:r>
              <a:rPr lang="en-US" sz="3100" b="1" dirty="0">
                <a:solidFill>
                  <a:srgbClr val="FF0000"/>
                </a:solidFill>
              </a:rPr>
              <a:t>qualities cited by leaders as essential to effective leadership </a:t>
            </a:r>
            <a:r>
              <a:rPr lang="en-US" sz="3100" b="1" dirty="0" smtClean="0">
                <a:solidFill>
                  <a:srgbClr val="FF0000"/>
                </a:solidFill>
              </a:rPr>
              <a:t>include:</a:t>
            </a:r>
            <a:endParaRPr lang="en-US" sz="3100" b="1" dirty="0">
              <a:solidFill>
                <a:srgbClr val="FF0000"/>
              </a:solidFill>
            </a:endParaRPr>
          </a:p>
        </p:txBody>
      </p:sp>
      <p:sp>
        <p:nvSpPr>
          <p:cNvPr id="4" name="TextBox 3"/>
          <p:cNvSpPr txBox="1"/>
          <p:nvPr/>
        </p:nvSpPr>
        <p:spPr>
          <a:xfrm>
            <a:off x="6587066" y="78446"/>
            <a:ext cx="5604933" cy="6645089"/>
          </a:xfrm>
          <a:prstGeom prst="rect">
            <a:avLst/>
          </a:prstGeom>
          <a:solidFill>
            <a:schemeClr val="accent1">
              <a:lumMod val="60000"/>
              <a:lumOff val="40000"/>
            </a:schemeClr>
          </a:solidFill>
        </p:spPr>
        <p:txBody>
          <a:bodyPr wrap="square" rtlCol="0">
            <a:spAutoFit/>
          </a:bodyPr>
          <a:lstStyle/>
          <a:p>
            <a:pPr>
              <a:lnSpc>
                <a:spcPct val="150000"/>
              </a:lnSpc>
            </a:pPr>
            <a:r>
              <a:rPr lang="en-US" sz="3200" b="1" dirty="0" smtClean="0"/>
              <a:t>1. Strong </a:t>
            </a:r>
            <a:r>
              <a:rPr lang="en-US" sz="3200" b="1" dirty="0"/>
              <a:t>moral principles and ethics</a:t>
            </a:r>
          </a:p>
          <a:p>
            <a:pPr>
              <a:lnSpc>
                <a:spcPct val="150000"/>
              </a:lnSpc>
            </a:pPr>
            <a:r>
              <a:rPr lang="en-US" sz="3200" b="1" dirty="0" smtClean="0"/>
              <a:t>2. Excellent </a:t>
            </a:r>
            <a:r>
              <a:rPr lang="en-US" sz="3200" b="1" dirty="0"/>
              <a:t>organizational abilities</a:t>
            </a:r>
          </a:p>
          <a:p>
            <a:pPr>
              <a:lnSpc>
                <a:spcPct val="150000"/>
              </a:lnSpc>
            </a:pPr>
            <a:r>
              <a:rPr lang="en-US" sz="3200" b="1" dirty="0" smtClean="0"/>
              <a:t>3. Competent </a:t>
            </a:r>
            <a:r>
              <a:rPr lang="en-US" sz="3200" b="1" dirty="0"/>
              <a:t>learner</a:t>
            </a:r>
          </a:p>
          <a:p>
            <a:pPr>
              <a:lnSpc>
                <a:spcPct val="150000"/>
              </a:lnSpc>
            </a:pPr>
            <a:r>
              <a:rPr lang="en-US" sz="3200" b="1" dirty="0" smtClean="0"/>
              <a:t>4. Encourages </a:t>
            </a:r>
            <a:r>
              <a:rPr lang="en-US" sz="3200" b="1" dirty="0"/>
              <a:t>employee development</a:t>
            </a:r>
          </a:p>
          <a:p>
            <a:pPr>
              <a:lnSpc>
                <a:spcPct val="150000"/>
              </a:lnSpc>
            </a:pPr>
            <a:r>
              <a:rPr lang="en-US" sz="3200" b="1" dirty="0" smtClean="0"/>
              <a:t>5. Encourages </a:t>
            </a:r>
            <a:r>
              <a:rPr lang="en-US" sz="3200" b="1" dirty="0"/>
              <a:t>affiliation and connection</a:t>
            </a:r>
          </a:p>
        </p:txBody>
      </p:sp>
    </p:spTree>
    <p:extLst>
      <p:ext uri="{BB962C8B-B14F-4D97-AF65-F5344CB8AC3E}">
        <p14:creationId xmlns:p14="http://schemas.microsoft.com/office/powerpoint/2010/main" val="11793635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6133" y="135467"/>
            <a:ext cx="7145867" cy="6604000"/>
          </a:xfrm>
          <a:solidFill>
            <a:schemeClr val="accent1">
              <a:lumMod val="75000"/>
            </a:schemeClr>
          </a:solidFill>
        </p:spPr>
        <p:txBody>
          <a:bodyPr/>
          <a:lstStyle/>
          <a:p>
            <a:r>
              <a:rPr lang="en-US" sz="3200" b="1" dirty="0">
                <a:solidFill>
                  <a:srgbClr val="FFFF00"/>
                </a:solidFill>
              </a:rPr>
              <a:t>These qualities are thought to be the most crucial by leaders all across the world, according to research. </a:t>
            </a:r>
            <a:r>
              <a:rPr lang="en-US" sz="3200" b="1" dirty="0" smtClean="0"/>
              <a:t/>
            </a:r>
            <a:br>
              <a:rPr lang="en-US" sz="3200" b="1" dirty="0" smtClean="0"/>
            </a:br>
            <a:r>
              <a:rPr lang="en-US" sz="3200" b="1" dirty="0" smtClean="0"/>
              <a:t/>
            </a:r>
            <a:br>
              <a:rPr lang="en-US" sz="3200" b="1" dirty="0" smtClean="0"/>
            </a:br>
            <a:r>
              <a:rPr lang="en-US" sz="3200" b="1" dirty="0" smtClean="0"/>
              <a:t>And </a:t>
            </a:r>
            <a:r>
              <a:rPr lang="en-US" sz="3200" b="1" dirty="0"/>
              <a:t>leadership theories aid in illuminating how leaders use and cultivate these qualities</a:t>
            </a:r>
            <a:r>
              <a:rPr lang="en-US" sz="3200" b="1" dirty="0" smtClean="0"/>
              <a:t>. </a:t>
            </a:r>
            <a:br>
              <a:rPr lang="en-US" sz="3200" b="1" dirty="0" smtClean="0"/>
            </a:br>
            <a:r>
              <a:rPr lang="en-US" sz="3200" b="1" dirty="0" smtClean="0"/>
              <a:t/>
            </a:r>
            <a:br>
              <a:rPr lang="en-US" sz="3200" b="1" dirty="0" smtClean="0"/>
            </a:br>
            <a:r>
              <a:rPr lang="en-US" sz="3200" b="1" dirty="0" smtClean="0">
                <a:solidFill>
                  <a:srgbClr val="FFFF00"/>
                </a:solidFill>
              </a:rPr>
              <a:t>Leadership </a:t>
            </a:r>
            <a:r>
              <a:rPr lang="en-US" sz="3200" b="1" dirty="0">
                <a:solidFill>
                  <a:srgbClr val="FFFF00"/>
                </a:solidFill>
              </a:rPr>
              <a:t>theories have recently been more codified, which makes them simpler to comprehend, discuss, and evaluate in practice.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35467"/>
            <a:ext cx="4656667" cy="6722533"/>
          </a:xfrm>
        </p:spPr>
      </p:pic>
    </p:spTree>
    <p:extLst>
      <p:ext uri="{BB962C8B-B14F-4D97-AF65-F5344CB8AC3E}">
        <p14:creationId xmlns:p14="http://schemas.microsoft.com/office/powerpoint/2010/main" val="4061226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535" y="63259"/>
            <a:ext cx="11921065" cy="986609"/>
          </a:xfrm>
          <a:solidFill>
            <a:schemeClr val="accent4">
              <a:lumMod val="60000"/>
              <a:lumOff val="40000"/>
            </a:schemeClr>
          </a:solidFill>
        </p:spPr>
        <p:txBody>
          <a:bodyPr/>
          <a:lstStyle/>
          <a:p>
            <a:pPr algn="ctr"/>
            <a:r>
              <a:rPr lang="en-US" sz="3200" b="1" dirty="0" smtClean="0">
                <a:solidFill>
                  <a:schemeClr val="bg1"/>
                </a:solidFill>
              </a:rPr>
              <a:t>What is a Leadership Theory / What is the Essence of the Study of Leadership Theories</a:t>
            </a:r>
            <a:endParaRPr lang="en-US" sz="3200" b="1" dirty="0">
              <a:solidFill>
                <a:schemeClr val="bg1"/>
              </a:solidFill>
            </a:endParaRPr>
          </a:p>
        </p:txBody>
      </p:sp>
      <p:sp>
        <p:nvSpPr>
          <p:cNvPr id="3" name="Content Placeholder 2"/>
          <p:cNvSpPr>
            <a:spLocks noGrp="1"/>
          </p:cNvSpPr>
          <p:nvPr>
            <p:ph idx="1"/>
          </p:nvPr>
        </p:nvSpPr>
        <p:spPr>
          <a:xfrm>
            <a:off x="118535" y="1100669"/>
            <a:ext cx="7501466" cy="5638798"/>
          </a:xfrm>
          <a:solidFill>
            <a:srgbClr val="FF0000"/>
          </a:solidFill>
        </p:spPr>
        <p:txBody>
          <a:bodyPr>
            <a:normAutofit lnSpcReduction="10000"/>
          </a:bodyPr>
          <a:lstStyle/>
          <a:p>
            <a:r>
              <a:rPr lang="en-US" sz="3300" b="1" dirty="0"/>
              <a:t>A leadership theory describes how and why certain individuals become leaders. </a:t>
            </a:r>
            <a:endParaRPr lang="en-US" sz="3300" b="1" dirty="0" smtClean="0"/>
          </a:p>
          <a:p>
            <a:r>
              <a:rPr lang="en-US" sz="3300" b="1" dirty="0" smtClean="0"/>
              <a:t>The </a:t>
            </a:r>
            <a:r>
              <a:rPr lang="en-US" sz="3300" b="1" dirty="0"/>
              <a:t>focus is on the characteristics and behaviors that people can adopt to enhance their leadership ability. </a:t>
            </a:r>
            <a:endParaRPr lang="en-US" sz="3300" b="1" dirty="0" smtClean="0"/>
          </a:p>
          <a:p>
            <a:r>
              <a:rPr lang="en-US" sz="3300" b="1" dirty="0" smtClean="0"/>
              <a:t>According </a:t>
            </a:r>
            <a:r>
              <a:rPr lang="en-US" sz="3300" b="1" dirty="0"/>
              <a:t>to leaders, strong ethics and high moral standards are </a:t>
            </a:r>
            <a:r>
              <a:rPr lang="en-US" sz="3300" b="1" u="sng" dirty="0"/>
              <a:t>essential qualities of a good leader</a:t>
            </a:r>
            <a:r>
              <a:rPr lang="en-US" sz="3300" b="1" dirty="0"/>
              <a:t>.</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21599" y="1100669"/>
            <a:ext cx="4385733" cy="19304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55465" y="3081868"/>
            <a:ext cx="4351867" cy="1947337"/>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55466" y="5080004"/>
            <a:ext cx="4351866" cy="1777996"/>
          </a:xfrm>
          <a:prstGeom prst="rect">
            <a:avLst/>
          </a:prstGeom>
        </p:spPr>
      </p:pic>
    </p:spTree>
    <p:extLst>
      <p:ext uri="{BB962C8B-B14F-4D97-AF65-F5344CB8AC3E}">
        <p14:creationId xmlns:p14="http://schemas.microsoft.com/office/powerpoint/2010/main" val="1328482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224" y="147918"/>
            <a:ext cx="11815481" cy="891988"/>
          </a:xfrm>
          <a:solidFill>
            <a:srgbClr val="FFFF00"/>
          </a:solidFill>
        </p:spPr>
        <p:txBody>
          <a:bodyPr/>
          <a:lstStyle/>
          <a:p>
            <a:pPr algn="ctr"/>
            <a:r>
              <a:rPr lang="en-US" b="1" dirty="0">
                <a:solidFill>
                  <a:srgbClr val="FF0000"/>
                </a:solidFill>
              </a:rPr>
              <a:t>What Makes </a:t>
            </a:r>
            <a:r>
              <a:rPr lang="en-US" b="1" dirty="0" smtClean="0">
                <a:solidFill>
                  <a:srgbClr val="FF0000"/>
                </a:solidFill>
              </a:rPr>
              <a:t>An </a:t>
            </a:r>
            <a:r>
              <a:rPr lang="en-US" b="1" dirty="0">
                <a:solidFill>
                  <a:srgbClr val="FF0000"/>
                </a:solidFill>
              </a:rPr>
              <a:t>Honest Leader?</a:t>
            </a:r>
            <a:r>
              <a:rPr lang="en-US" dirty="0"/>
              <a:t/>
            </a:r>
            <a:br>
              <a:rPr lang="en-US" dirty="0"/>
            </a:br>
            <a:endParaRPr lang="en-US" dirty="0"/>
          </a:p>
        </p:txBody>
      </p:sp>
      <p:sp>
        <p:nvSpPr>
          <p:cNvPr id="3" name="Content Placeholder 2"/>
          <p:cNvSpPr>
            <a:spLocks noGrp="1"/>
          </p:cNvSpPr>
          <p:nvPr>
            <p:ph idx="1"/>
          </p:nvPr>
        </p:nvSpPr>
        <p:spPr>
          <a:xfrm>
            <a:off x="197225" y="1165412"/>
            <a:ext cx="3872752" cy="5468470"/>
          </a:xfrm>
          <a:solidFill>
            <a:schemeClr val="accent1">
              <a:lumMod val="50000"/>
            </a:schemeClr>
          </a:solidFill>
        </p:spPr>
        <p:txBody>
          <a:bodyPr>
            <a:normAutofit fontScale="92500" lnSpcReduction="20000"/>
          </a:bodyPr>
          <a:lstStyle/>
          <a:p>
            <a:r>
              <a:rPr lang="en-US" sz="3200" b="1" dirty="0"/>
              <a:t>A successful leader possesses personality, bravery, a transparent vision, and ambition. </a:t>
            </a:r>
            <a:endParaRPr lang="en-US" sz="3200" b="1" dirty="0" smtClean="0"/>
          </a:p>
          <a:p>
            <a:r>
              <a:rPr lang="en-US" sz="3200" b="1" dirty="0" smtClean="0">
                <a:solidFill>
                  <a:srgbClr val="FFFF00"/>
                </a:solidFill>
              </a:rPr>
              <a:t>A </a:t>
            </a:r>
            <a:r>
              <a:rPr lang="en-US" sz="3200" b="1" dirty="0">
                <a:solidFill>
                  <a:srgbClr val="FFFF00"/>
                </a:solidFill>
              </a:rPr>
              <a:t>strong leader creates organizational success by encouraging the team to perform at their highest level.</a:t>
            </a:r>
          </a:p>
          <a:p>
            <a:endParaRPr lang="en-US" dirty="0"/>
          </a:p>
        </p:txBody>
      </p:sp>
      <p:sp>
        <p:nvSpPr>
          <p:cNvPr id="4" name="Content Placeholder 2"/>
          <p:cNvSpPr txBox="1">
            <a:spLocks/>
          </p:cNvSpPr>
          <p:nvPr/>
        </p:nvSpPr>
        <p:spPr>
          <a:xfrm>
            <a:off x="4213412" y="1165412"/>
            <a:ext cx="7799293" cy="5468470"/>
          </a:xfrm>
          <a:prstGeom prst="rect">
            <a:avLst/>
          </a:prstGeom>
          <a:solidFill>
            <a:srgbClr val="002060"/>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2800" b="1" dirty="0" smtClean="0"/>
              <a:t>ESSENTIAL LEADERSHIP SKILLS OF EXCELLENT  LEADERS. </a:t>
            </a:r>
          </a:p>
          <a:p>
            <a:pPr lvl="0"/>
            <a:r>
              <a:rPr lang="en-US" sz="2400" dirty="0" smtClean="0"/>
              <a:t>1. </a:t>
            </a:r>
            <a:r>
              <a:rPr lang="en-US" sz="2400" b="1" dirty="0" smtClean="0">
                <a:solidFill>
                  <a:srgbClr val="FFFF00"/>
                </a:solidFill>
              </a:rPr>
              <a:t>UNDERSTAND THE WAY TO OFFER SUPPORT</a:t>
            </a:r>
            <a:r>
              <a:rPr lang="en-US" sz="2400" dirty="0" smtClean="0">
                <a:solidFill>
                  <a:srgbClr val="FFFF00"/>
                </a:solidFill>
              </a:rPr>
              <a:t>. </a:t>
            </a:r>
            <a:r>
              <a:rPr lang="en-US" sz="2400" b="1" dirty="0" smtClean="0"/>
              <a:t>Supportive </a:t>
            </a:r>
            <a:r>
              <a:rPr lang="en-US" sz="2400" b="1" dirty="0"/>
              <a:t>leaders are accessible to their staff, transparent about their choices, team players, and adept communicators of plans and tactics</a:t>
            </a:r>
            <a:r>
              <a:rPr lang="en-US" sz="2400" dirty="0"/>
              <a:t>.</a:t>
            </a:r>
          </a:p>
          <a:p>
            <a:pPr lvl="0"/>
            <a:r>
              <a:rPr lang="en-US" sz="2400" b="1" dirty="0" smtClean="0"/>
              <a:t>HAVE EMPATHY AND DEMONSTRATE IT</a:t>
            </a:r>
          </a:p>
          <a:p>
            <a:pPr lvl="0"/>
            <a:r>
              <a:rPr lang="en-US" sz="2400" b="1" dirty="0" smtClean="0">
                <a:solidFill>
                  <a:srgbClr val="FFFF00"/>
                </a:solidFill>
              </a:rPr>
              <a:t>KEEP THE LINES OF COMMUNICATION OPEN</a:t>
            </a:r>
          </a:p>
          <a:p>
            <a:pPr lvl="0"/>
            <a:r>
              <a:rPr lang="en-US" sz="2400" b="1" dirty="0" smtClean="0"/>
              <a:t>BEING CAPABLE OF TAKING DECISIONS</a:t>
            </a:r>
          </a:p>
          <a:p>
            <a:pPr lvl="0"/>
            <a:r>
              <a:rPr lang="en-US" sz="2400" b="1" dirty="0" smtClean="0">
                <a:solidFill>
                  <a:srgbClr val="FFFF00"/>
                </a:solidFill>
              </a:rPr>
              <a:t>EFFECTIVE PLANNING</a:t>
            </a:r>
          </a:p>
          <a:p>
            <a:pPr lvl="0"/>
            <a:r>
              <a:rPr lang="en-US" sz="2400" b="1" dirty="0" smtClean="0"/>
              <a:t>COLLABORATE.</a:t>
            </a:r>
          </a:p>
          <a:p>
            <a:endParaRPr lang="en-US" dirty="0"/>
          </a:p>
        </p:txBody>
      </p:sp>
    </p:spTree>
    <p:extLst>
      <p:ext uri="{BB962C8B-B14F-4D97-AF65-F5344CB8AC3E}">
        <p14:creationId xmlns:p14="http://schemas.microsoft.com/office/powerpoint/2010/main" val="1004321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436" y="165848"/>
            <a:ext cx="11923058" cy="1035423"/>
          </a:xfrm>
          <a:solidFill>
            <a:schemeClr val="accent1">
              <a:lumMod val="75000"/>
            </a:schemeClr>
          </a:solidFill>
        </p:spPr>
        <p:txBody>
          <a:bodyPr/>
          <a:lstStyle/>
          <a:p>
            <a:pPr algn="ctr"/>
            <a:r>
              <a:rPr lang="en-US" sz="3200" b="1" dirty="0" smtClean="0">
                <a:solidFill>
                  <a:srgbClr val="FFFF00"/>
                </a:solidFill>
              </a:rPr>
              <a:t>SOME OF THE MOST NOTABLE LEADERSHIP THEORIES KNOWN TODAY…</a:t>
            </a:r>
            <a:endParaRPr lang="en-US" sz="3200" b="1" dirty="0">
              <a:solidFill>
                <a:srgbClr val="FFFF00"/>
              </a:solidFill>
            </a:endParaRPr>
          </a:p>
        </p:txBody>
      </p:sp>
      <p:sp>
        <p:nvSpPr>
          <p:cNvPr id="3" name="Content Placeholder 2"/>
          <p:cNvSpPr>
            <a:spLocks noGrp="1"/>
          </p:cNvSpPr>
          <p:nvPr>
            <p:ph idx="1"/>
          </p:nvPr>
        </p:nvSpPr>
        <p:spPr>
          <a:xfrm>
            <a:off x="143436" y="1344706"/>
            <a:ext cx="5683624" cy="5360894"/>
          </a:xfrm>
          <a:solidFill>
            <a:schemeClr val="tx1"/>
          </a:solidFill>
        </p:spPr>
        <p:txBody>
          <a:bodyPr>
            <a:normAutofit fontScale="92500" lnSpcReduction="10000"/>
          </a:bodyPr>
          <a:lstStyle/>
          <a:p>
            <a:pPr marL="0" lvl="0" indent="0">
              <a:buNone/>
            </a:pPr>
            <a:r>
              <a:rPr lang="en-US" sz="3900" b="1" dirty="0" smtClean="0">
                <a:solidFill>
                  <a:srgbClr val="FF0000"/>
                </a:solidFill>
              </a:rPr>
              <a:t>1. The </a:t>
            </a:r>
            <a:r>
              <a:rPr lang="en-US" sz="3900" b="1" dirty="0">
                <a:solidFill>
                  <a:srgbClr val="FF0000"/>
                </a:solidFill>
              </a:rPr>
              <a:t>Great Man Theory, </a:t>
            </a:r>
          </a:p>
          <a:p>
            <a:pPr marL="0" lvl="0" indent="0">
              <a:buNone/>
            </a:pPr>
            <a:r>
              <a:rPr lang="en-US" sz="3900" b="1" dirty="0" smtClean="0">
                <a:solidFill>
                  <a:schemeClr val="bg1"/>
                </a:solidFill>
              </a:rPr>
              <a:t>2. The </a:t>
            </a:r>
            <a:r>
              <a:rPr lang="en-US" sz="3900" b="1" dirty="0">
                <a:solidFill>
                  <a:schemeClr val="bg1"/>
                </a:solidFill>
              </a:rPr>
              <a:t>Trait Theory, and </a:t>
            </a:r>
          </a:p>
          <a:p>
            <a:pPr marL="0" indent="0">
              <a:buNone/>
            </a:pPr>
            <a:r>
              <a:rPr lang="en-US" sz="3900" b="1" dirty="0" smtClean="0">
                <a:solidFill>
                  <a:srgbClr val="FF0000"/>
                </a:solidFill>
              </a:rPr>
              <a:t>3. The </a:t>
            </a:r>
            <a:r>
              <a:rPr lang="en-US" sz="3900" b="1" dirty="0">
                <a:solidFill>
                  <a:srgbClr val="FF0000"/>
                </a:solidFill>
              </a:rPr>
              <a:t>behavioral Role </a:t>
            </a:r>
            <a:r>
              <a:rPr lang="en-US" sz="3900" b="1" dirty="0" smtClean="0">
                <a:solidFill>
                  <a:srgbClr val="FF0000"/>
                </a:solidFill>
              </a:rPr>
              <a:t>        	Theory</a:t>
            </a:r>
          </a:p>
          <a:p>
            <a:pPr marL="0" indent="0">
              <a:buNone/>
            </a:pPr>
            <a:r>
              <a:rPr lang="en-US" sz="3900" b="1" dirty="0" smtClean="0">
                <a:solidFill>
                  <a:schemeClr val="bg1"/>
                </a:solidFill>
              </a:rPr>
              <a:t>4. The </a:t>
            </a:r>
            <a:r>
              <a:rPr lang="en-US" sz="3900" b="1" dirty="0">
                <a:solidFill>
                  <a:schemeClr val="bg1"/>
                </a:solidFill>
              </a:rPr>
              <a:t>Transactional Theory or Management </a:t>
            </a:r>
            <a:r>
              <a:rPr lang="en-US" sz="3900" b="1" dirty="0" smtClean="0">
                <a:solidFill>
                  <a:schemeClr val="bg1"/>
                </a:solidFill>
              </a:rPr>
              <a:t>Theory,</a:t>
            </a:r>
          </a:p>
          <a:p>
            <a:pPr marL="0" indent="0">
              <a:buNone/>
            </a:pPr>
            <a:r>
              <a:rPr lang="en-US" sz="3900" b="1" dirty="0" smtClean="0">
                <a:solidFill>
                  <a:srgbClr val="FF0000"/>
                </a:solidFill>
              </a:rPr>
              <a:t>5. Theory </a:t>
            </a:r>
            <a:r>
              <a:rPr lang="en-US" sz="3900" b="1" dirty="0">
                <a:solidFill>
                  <a:srgbClr val="FF0000"/>
                </a:solidFill>
              </a:rPr>
              <a:t>of </a:t>
            </a:r>
            <a:r>
              <a:rPr lang="en-US" sz="3900" b="1" dirty="0" smtClean="0">
                <a:solidFill>
                  <a:srgbClr val="FF0000"/>
                </a:solidFill>
              </a:rPr>
              <a:t>Transformation.</a:t>
            </a:r>
          </a:p>
          <a:p>
            <a:pPr marL="0" indent="0">
              <a:buNone/>
            </a:pPr>
            <a:endParaRPr lang="en-US" sz="2400" dirty="0">
              <a:solidFill>
                <a:schemeClr val="bg1"/>
              </a:solidFill>
            </a:endParaRPr>
          </a:p>
        </p:txBody>
      </p:sp>
      <p:sp>
        <p:nvSpPr>
          <p:cNvPr id="4" name="Content Placeholder 2"/>
          <p:cNvSpPr txBox="1">
            <a:spLocks/>
          </p:cNvSpPr>
          <p:nvPr/>
        </p:nvSpPr>
        <p:spPr>
          <a:xfrm>
            <a:off x="5970494" y="1344706"/>
            <a:ext cx="5862918" cy="5360893"/>
          </a:xfrm>
          <a:prstGeom prst="rect">
            <a:avLst/>
          </a:prstGeom>
          <a:solidFill>
            <a:srgbClr val="92D050"/>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None/>
            </a:pPr>
            <a:r>
              <a:rPr lang="en-US" sz="3600" b="1" dirty="0" smtClean="0">
                <a:solidFill>
                  <a:srgbClr val="FFFF00"/>
                </a:solidFill>
              </a:rPr>
              <a:t>6. The </a:t>
            </a:r>
            <a:r>
              <a:rPr lang="en-US" sz="3600" b="1" dirty="0">
                <a:solidFill>
                  <a:srgbClr val="FFFF00"/>
                </a:solidFill>
              </a:rPr>
              <a:t>Theory of Contingencies,</a:t>
            </a:r>
          </a:p>
          <a:p>
            <a:pPr marL="0" indent="0">
              <a:buNone/>
            </a:pPr>
            <a:r>
              <a:rPr lang="en-US" sz="3600" b="1" dirty="0" smtClean="0">
                <a:solidFill>
                  <a:schemeClr val="bg1"/>
                </a:solidFill>
              </a:rPr>
              <a:t>7. The </a:t>
            </a:r>
            <a:r>
              <a:rPr lang="en-US" sz="3600" b="1" dirty="0">
                <a:solidFill>
                  <a:schemeClr val="bg1"/>
                </a:solidFill>
              </a:rPr>
              <a:t>Theory of Situations</a:t>
            </a:r>
          </a:p>
          <a:p>
            <a:pPr marL="0" indent="0">
              <a:buNone/>
            </a:pPr>
            <a:r>
              <a:rPr lang="en-US" sz="3600" b="1" dirty="0" smtClean="0">
                <a:solidFill>
                  <a:srgbClr val="FFFF00"/>
                </a:solidFill>
              </a:rPr>
              <a:t>8. Behaviorist Theory,</a:t>
            </a:r>
          </a:p>
          <a:p>
            <a:pPr marL="0" indent="0">
              <a:buNone/>
            </a:pPr>
            <a:r>
              <a:rPr lang="en-US" sz="3600" b="1" dirty="0" smtClean="0">
                <a:solidFill>
                  <a:schemeClr val="bg1"/>
                </a:solidFill>
              </a:rPr>
              <a:t>9. Behavioral Theory</a:t>
            </a:r>
          </a:p>
          <a:p>
            <a:pPr marL="0" indent="0">
              <a:buNone/>
            </a:pPr>
            <a:r>
              <a:rPr lang="en-US" sz="3600" b="1" dirty="0" smtClean="0">
                <a:solidFill>
                  <a:srgbClr val="FFFF00"/>
                </a:solidFill>
              </a:rPr>
              <a:t>10. Functional Theory,</a:t>
            </a:r>
          </a:p>
          <a:p>
            <a:pPr marL="0" indent="0">
              <a:buNone/>
            </a:pPr>
            <a:r>
              <a:rPr lang="en-US" sz="3600" b="1" dirty="0" smtClean="0">
                <a:solidFill>
                  <a:schemeClr val="bg1"/>
                </a:solidFill>
              </a:rPr>
              <a:t>11. Integrated </a:t>
            </a:r>
            <a:r>
              <a:rPr lang="en-US" sz="3600" b="1" dirty="0">
                <a:solidFill>
                  <a:schemeClr val="bg1"/>
                </a:solidFill>
              </a:rPr>
              <a:t>Psychological </a:t>
            </a:r>
            <a:r>
              <a:rPr lang="en-US" sz="3600" b="1" dirty="0" smtClean="0">
                <a:solidFill>
                  <a:schemeClr val="bg1"/>
                </a:solidFill>
              </a:rPr>
              <a:t>Theory</a:t>
            </a:r>
            <a:r>
              <a:rPr lang="en-US" sz="3600" b="1" dirty="0">
                <a:solidFill>
                  <a:schemeClr val="bg1"/>
                </a:solidFill>
              </a:rPr>
              <a:t> </a:t>
            </a:r>
            <a:r>
              <a:rPr lang="en-US" sz="2400" dirty="0"/>
              <a:t> </a:t>
            </a:r>
            <a:endParaRPr lang="en-US" sz="2400" dirty="0">
              <a:solidFill>
                <a:schemeClr val="bg1"/>
              </a:solidFill>
            </a:endParaRPr>
          </a:p>
        </p:txBody>
      </p:sp>
    </p:spTree>
    <p:extLst>
      <p:ext uri="{BB962C8B-B14F-4D97-AF65-F5344CB8AC3E}">
        <p14:creationId xmlns:p14="http://schemas.microsoft.com/office/powerpoint/2010/main" val="2417845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063" y="147918"/>
            <a:ext cx="6897843" cy="712694"/>
          </a:xfrm>
          <a:solidFill>
            <a:schemeClr val="accent1">
              <a:lumMod val="60000"/>
              <a:lumOff val="40000"/>
            </a:schemeClr>
          </a:solidFill>
        </p:spPr>
        <p:txBody>
          <a:bodyPr/>
          <a:lstStyle/>
          <a:p>
            <a:r>
              <a:rPr lang="en-US" b="1" dirty="0" smtClean="0">
                <a:solidFill>
                  <a:srgbClr val="FFFF00"/>
                </a:solidFill>
              </a:rPr>
              <a:t>The Great Man </a:t>
            </a:r>
            <a:r>
              <a:rPr lang="en-US" b="1" dirty="0" smtClean="0">
                <a:solidFill>
                  <a:srgbClr val="FFFF00"/>
                </a:solidFill>
              </a:rPr>
              <a:t>Theory…</a:t>
            </a:r>
            <a:endParaRPr lang="en-US" b="1" dirty="0">
              <a:solidFill>
                <a:srgbClr val="FFFF00"/>
              </a:solidFill>
            </a:endParaRPr>
          </a:p>
        </p:txBody>
      </p:sp>
      <p:sp>
        <p:nvSpPr>
          <p:cNvPr id="3" name="Content Placeholder 2"/>
          <p:cNvSpPr>
            <a:spLocks noGrp="1"/>
          </p:cNvSpPr>
          <p:nvPr>
            <p:ph idx="1"/>
          </p:nvPr>
        </p:nvSpPr>
        <p:spPr>
          <a:xfrm>
            <a:off x="238062" y="1016000"/>
            <a:ext cx="6897844" cy="5638800"/>
          </a:xfrm>
          <a:solidFill>
            <a:srgbClr val="0070C0"/>
          </a:solidFill>
        </p:spPr>
        <p:txBody>
          <a:bodyPr>
            <a:noAutofit/>
          </a:bodyPr>
          <a:lstStyle/>
          <a:p>
            <a:r>
              <a:rPr lang="en-US" sz="3200" b="1" dirty="0" smtClean="0"/>
              <a:t>The Great Man Theory: </a:t>
            </a:r>
          </a:p>
          <a:p>
            <a:r>
              <a:rPr lang="en-US" sz="3200" b="1" dirty="0" smtClean="0">
                <a:solidFill>
                  <a:srgbClr val="FFFF00"/>
                </a:solidFill>
              </a:rPr>
              <a:t>One </a:t>
            </a:r>
            <a:r>
              <a:rPr lang="en-US" sz="3200" b="1" dirty="0">
                <a:solidFill>
                  <a:srgbClr val="FFFF00"/>
                </a:solidFill>
              </a:rPr>
              <a:t>of the first theories on leadership makes the assumption that these qualities are inherent, which indicates that leaders are born, not created, and cannot be learned. </a:t>
            </a:r>
            <a:endParaRPr lang="en-US" sz="3200" b="1" dirty="0" smtClean="0">
              <a:solidFill>
                <a:srgbClr val="FFFF00"/>
              </a:solidFill>
            </a:endParaRPr>
          </a:p>
          <a:p>
            <a:r>
              <a:rPr lang="en-US" sz="3200" b="1" dirty="0" smtClean="0"/>
              <a:t>This </a:t>
            </a:r>
            <a:r>
              <a:rPr lang="en-US" sz="3200" b="1" dirty="0"/>
              <a:t>hypothesis asserts that a leader has certain innate human characteristics, such as</a:t>
            </a:r>
            <a:r>
              <a:rPr lang="en-US" sz="3200" dirty="0"/>
              <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9867" y="147918"/>
            <a:ext cx="4792132" cy="6710082"/>
          </a:xfrm>
          <a:prstGeom prst="rect">
            <a:avLst/>
          </a:prstGeom>
        </p:spPr>
      </p:pic>
    </p:spTree>
    <p:extLst>
      <p:ext uri="{BB962C8B-B14F-4D97-AF65-F5344CB8AC3E}">
        <p14:creationId xmlns:p14="http://schemas.microsoft.com/office/powerpoint/2010/main" val="3150618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112" y="55846"/>
            <a:ext cx="5778594" cy="749549"/>
          </a:xfrm>
          <a:solidFill>
            <a:srgbClr val="FFFF00"/>
          </a:solidFill>
        </p:spPr>
        <p:txBody>
          <a:bodyPr/>
          <a:lstStyle/>
          <a:p>
            <a:r>
              <a:rPr lang="en-US" sz="3200" b="1" dirty="0" smtClean="0">
                <a:solidFill>
                  <a:schemeClr val="bg1"/>
                </a:solidFill>
              </a:rPr>
              <a:t>Great Man Continued…</a:t>
            </a:r>
            <a:endParaRPr lang="en-US" sz="3200" b="1" dirty="0">
              <a:solidFill>
                <a:schemeClr val="bg1"/>
              </a:solidFill>
            </a:endParaRPr>
          </a:p>
        </p:txBody>
      </p:sp>
      <p:sp>
        <p:nvSpPr>
          <p:cNvPr id="3" name="Content Placeholder 2"/>
          <p:cNvSpPr>
            <a:spLocks noGrp="1"/>
          </p:cNvSpPr>
          <p:nvPr>
            <p:ph idx="1"/>
          </p:nvPr>
        </p:nvSpPr>
        <p:spPr>
          <a:xfrm>
            <a:off x="1" y="906994"/>
            <a:ext cx="5916705" cy="5951006"/>
          </a:xfrm>
          <a:solidFill>
            <a:schemeClr val="accent1">
              <a:lumMod val="60000"/>
              <a:lumOff val="40000"/>
            </a:schemeClr>
          </a:solidFill>
        </p:spPr>
        <p:txBody>
          <a:bodyPr>
            <a:normAutofit fontScale="85000" lnSpcReduction="10000"/>
          </a:bodyPr>
          <a:lstStyle/>
          <a:p>
            <a:r>
              <a:rPr lang="en-US" sz="3200" b="1" dirty="0" smtClean="0">
                <a:solidFill>
                  <a:schemeClr val="bg1"/>
                </a:solidFill>
              </a:rPr>
              <a:t>THESE INNERT QUALITIESINLCUDE</a:t>
            </a:r>
            <a:r>
              <a:rPr lang="en-US" sz="3200" b="1" dirty="0" smtClean="0"/>
              <a:t>:</a:t>
            </a:r>
          </a:p>
          <a:p>
            <a:r>
              <a:rPr lang="en-US" sz="3200" b="1" dirty="0" smtClean="0"/>
              <a:t>1. Glamour</a:t>
            </a:r>
          </a:p>
          <a:p>
            <a:endParaRPr lang="en-US" sz="3200" b="1" dirty="0"/>
          </a:p>
          <a:p>
            <a:r>
              <a:rPr lang="en-US" sz="3200" b="1" dirty="0" smtClean="0"/>
              <a:t>2. Decisive</a:t>
            </a:r>
          </a:p>
          <a:p>
            <a:endParaRPr lang="en-US" sz="3200" b="1" dirty="0"/>
          </a:p>
          <a:p>
            <a:r>
              <a:rPr lang="en-US" sz="3200" b="1" dirty="0" smtClean="0"/>
              <a:t>3. Wisdom</a:t>
            </a:r>
          </a:p>
          <a:p>
            <a:endParaRPr lang="en-US" sz="3200" b="1" dirty="0"/>
          </a:p>
          <a:p>
            <a:r>
              <a:rPr lang="en-US" sz="3200" b="1" dirty="0" smtClean="0"/>
              <a:t>4. Daring</a:t>
            </a:r>
          </a:p>
          <a:p>
            <a:endParaRPr lang="en-US" sz="3200" b="1" dirty="0"/>
          </a:p>
          <a:p>
            <a:r>
              <a:rPr lang="en-US" sz="3200" b="1" dirty="0" smtClean="0"/>
              <a:t>5. Assertiveness</a:t>
            </a:r>
          </a:p>
          <a:p>
            <a:endParaRPr lang="en-US" sz="3200" b="1" dirty="0"/>
          </a:p>
          <a:p>
            <a:r>
              <a:rPr lang="en-US" sz="3200" b="1" dirty="0"/>
              <a:t>6</a:t>
            </a:r>
            <a:r>
              <a:rPr lang="en-US" sz="3200" b="1" dirty="0" smtClean="0"/>
              <a:t>. Appeal</a:t>
            </a:r>
            <a:endParaRPr lang="en-US" sz="3200" b="1" dirty="0"/>
          </a:p>
          <a:p>
            <a:endParaRPr lang="en-US" sz="32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79067" y="157444"/>
            <a:ext cx="6112933" cy="6700556"/>
          </a:xfrm>
          <a:prstGeom prst="rect">
            <a:avLst/>
          </a:prstGeom>
        </p:spPr>
      </p:pic>
    </p:spTree>
    <p:extLst>
      <p:ext uri="{BB962C8B-B14F-4D97-AF65-F5344CB8AC3E}">
        <p14:creationId xmlns:p14="http://schemas.microsoft.com/office/powerpoint/2010/main" val="39981145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178" y="130985"/>
            <a:ext cx="5754689" cy="614081"/>
          </a:xfrm>
          <a:solidFill>
            <a:srgbClr val="FF0000"/>
          </a:solidFill>
        </p:spPr>
        <p:txBody>
          <a:bodyPr/>
          <a:lstStyle/>
          <a:p>
            <a:pPr algn="ctr"/>
            <a:r>
              <a:rPr lang="en-US" b="1" dirty="0"/>
              <a:t>The Trait </a:t>
            </a:r>
            <a:r>
              <a:rPr lang="en-US" b="1" dirty="0" smtClean="0"/>
              <a:t>Theory…</a:t>
            </a:r>
            <a:r>
              <a:rPr lang="en-US" dirty="0"/>
              <a:t/>
            </a:r>
            <a:br>
              <a:rPr lang="en-US" dirty="0"/>
            </a:br>
            <a:endParaRPr lang="en-US" dirty="0"/>
          </a:p>
        </p:txBody>
      </p:sp>
      <p:sp>
        <p:nvSpPr>
          <p:cNvPr id="3" name="Content Placeholder 2"/>
          <p:cNvSpPr>
            <a:spLocks noGrp="1"/>
          </p:cNvSpPr>
          <p:nvPr>
            <p:ph idx="1"/>
          </p:nvPr>
        </p:nvSpPr>
        <p:spPr>
          <a:xfrm>
            <a:off x="121178" y="863600"/>
            <a:ext cx="5754689" cy="5858932"/>
          </a:xfrm>
          <a:solidFill>
            <a:schemeClr val="tx1"/>
          </a:solidFill>
        </p:spPr>
        <p:txBody>
          <a:bodyPr>
            <a:noAutofit/>
          </a:bodyPr>
          <a:lstStyle/>
          <a:p>
            <a:r>
              <a:rPr lang="en-US" sz="2300" b="1" dirty="0">
                <a:solidFill>
                  <a:srgbClr val="FF0000"/>
                </a:solidFill>
              </a:rPr>
              <a:t>The great man theory is expanded upon by the trait theory of leadership, which is predicated on the idea that effective leaders have particular personality qualities and features of behavior. </a:t>
            </a:r>
            <a:endParaRPr lang="en-US" sz="2300" b="1" dirty="0" smtClean="0">
              <a:solidFill>
                <a:srgbClr val="FF0000"/>
              </a:solidFill>
            </a:endParaRPr>
          </a:p>
          <a:p>
            <a:r>
              <a:rPr lang="en-US" sz="2300" b="1" dirty="0" smtClean="0">
                <a:solidFill>
                  <a:schemeClr val="bg1"/>
                </a:solidFill>
              </a:rPr>
              <a:t>They </a:t>
            </a:r>
            <a:r>
              <a:rPr lang="en-US" sz="2300" b="1" dirty="0">
                <a:solidFill>
                  <a:schemeClr val="bg1"/>
                </a:solidFill>
              </a:rPr>
              <a:t>can become effective leaders in a number of circumstances thanks to these qualities. </a:t>
            </a:r>
            <a:endParaRPr lang="en-US" sz="2300" b="1" dirty="0" smtClean="0">
              <a:solidFill>
                <a:schemeClr val="bg1"/>
              </a:solidFill>
            </a:endParaRPr>
          </a:p>
          <a:p>
            <a:r>
              <a:rPr lang="en-US" sz="2300" b="1" dirty="0" smtClean="0">
                <a:solidFill>
                  <a:srgbClr val="FF0000"/>
                </a:solidFill>
              </a:rPr>
              <a:t>It </a:t>
            </a:r>
            <a:r>
              <a:rPr lang="en-US" sz="2300" b="1" dirty="0">
                <a:solidFill>
                  <a:srgbClr val="FF0000"/>
                </a:solidFill>
              </a:rPr>
              <a:t>also promotes the idea that certain people are more naturally gifted as leaders than others. </a:t>
            </a:r>
            <a:endParaRPr lang="en-US" sz="2300" b="1" dirty="0" smtClean="0">
              <a:solidFill>
                <a:srgbClr val="FF0000"/>
              </a:solidFill>
            </a:endParaRPr>
          </a:p>
          <a:p>
            <a:r>
              <a:rPr lang="en-US" sz="2300" b="1" dirty="0" smtClean="0">
                <a:solidFill>
                  <a:schemeClr val="bg1"/>
                </a:solidFill>
              </a:rPr>
              <a:t>Effective </a:t>
            </a:r>
            <a:r>
              <a:rPr lang="en-US" sz="2300" b="1" dirty="0">
                <a:solidFill>
                  <a:schemeClr val="bg1"/>
                </a:solidFill>
              </a:rPr>
              <a:t>people have hobbies and personality traits that are very different from those of non-leaders</a:t>
            </a:r>
            <a:r>
              <a:rPr lang="en-US" sz="2300" dirty="0">
                <a:solidFill>
                  <a:schemeClr val="bg1"/>
                </a:solidFill>
              </a:rPr>
              <a:t>.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6353" y="130985"/>
            <a:ext cx="6067114" cy="6591547"/>
          </a:xfrm>
          <a:prstGeom prst="rect">
            <a:avLst/>
          </a:prstGeom>
        </p:spPr>
      </p:pic>
    </p:spTree>
    <p:extLst>
      <p:ext uri="{BB962C8B-B14F-4D97-AF65-F5344CB8AC3E}">
        <p14:creationId xmlns:p14="http://schemas.microsoft.com/office/powerpoint/2010/main" val="33870600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1242</TotalTime>
  <Words>608</Words>
  <Application>Microsoft Office PowerPoint</Application>
  <PresentationFormat>Widescreen</PresentationFormat>
  <Paragraphs>79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Times New Roman</vt:lpstr>
      <vt:lpstr>Wingdings 3</vt:lpstr>
      <vt:lpstr>Ion</vt:lpstr>
      <vt:lpstr>Theories  of Leadership</vt:lpstr>
      <vt:lpstr>Leadership Theories…</vt:lpstr>
      <vt:lpstr>These qualities are thought to be the most crucial by leaders all across the world, according to research.   And leadership theories aid in illuminating how leaders use and cultivate these qualities.   Leadership theories have recently been more codified, which makes them simpler to comprehend, discuss, and evaluate in practice.</vt:lpstr>
      <vt:lpstr>What is a Leadership Theory / What is the Essence of the Study of Leadership Theories</vt:lpstr>
      <vt:lpstr>What Makes An Honest Leader? </vt:lpstr>
      <vt:lpstr>SOME OF THE MOST NOTABLE LEADERSHIP THEORIES KNOWN TODAY…</vt:lpstr>
      <vt:lpstr>The Great Man Theory…</vt:lpstr>
      <vt:lpstr>Great Man Continued…</vt:lpstr>
      <vt:lpstr>The Trait Theory… </vt:lpstr>
      <vt:lpstr>PowerPoint Presentation</vt:lpstr>
      <vt:lpstr>The Behavioral Role Theory  </vt:lpstr>
      <vt:lpstr>The Fact about All These Theories of Leadership</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Theories  of Leadership</dc:title>
  <dc:creator>DELL</dc:creator>
  <cp:lastModifiedBy>DELL</cp:lastModifiedBy>
  <cp:revision>21</cp:revision>
  <dcterms:created xsi:type="dcterms:W3CDTF">2023-09-21T11:34:26Z</dcterms:created>
  <dcterms:modified xsi:type="dcterms:W3CDTF">2024-07-20T16:48:54Z</dcterms:modified>
</cp:coreProperties>
</file>