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4" d="100"/>
          <a:sy n="44" d="100"/>
        </p:scale>
        <p:origin x="6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3/8/2021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200" y="287867"/>
            <a:ext cx="11074399" cy="5029199"/>
          </a:xfrm>
          <a:solidFill>
            <a:srgbClr val="00B050"/>
          </a:solidFill>
        </p:spPr>
        <p:txBody>
          <a:bodyPr/>
          <a:lstStyle/>
          <a:p>
            <a:r>
              <a:rPr lang="en-US" b="1" dirty="0" smtClean="0"/>
              <a:t>Fundamental</a:t>
            </a:r>
            <a:br>
              <a:rPr lang="en-US" b="1" dirty="0" smtClean="0"/>
            </a:br>
            <a:r>
              <a:rPr lang="en-US" b="1" dirty="0" smtClean="0"/>
              <a:t>Questions in the field of Ethics, Politics &amp; Administration [1]</a:t>
            </a:r>
            <a:endParaRPr lang="en-US" b="1" dirty="0"/>
          </a:p>
        </p:txBody>
      </p:sp>
      <p:sp>
        <p:nvSpPr>
          <p:cNvPr id="3" name="Subtitle 2"/>
          <p:cNvSpPr>
            <a:spLocks noGrp="1"/>
          </p:cNvSpPr>
          <p:nvPr>
            <p:ph type="subTitle" idx="1"/>
          </p:nvPr>
        </p:nvSpPr>
        <p:spPr>
          <a:xfrm>
            <a:off x="203200" y="5471645"/>
            <a:ext cx="8825658" cy="1149287"/>
          </a:xfrm>
          <a:solidFill>
            <a:schemeClr val="tx1"/>
          </a:solidFill>
        </p:spPr>
        <p:txBody>
          <a:bodyPr>
            <a:normAutofit fontScale="92500" lnSpcReduction="10000"/>
          </a:bodyPr>
          <a:lstStyle/>
          <a:p>
            <a:r>
              <a:rPr lang="en-US" b="1" dirty="0" smtClean="0"/>
              <a:t>Week 9 lectures</a:t>
            </a:r>
          </a:p>
          <a:p>
            <a:r>
              <a:rPr lang="en-US" b="1" dirty="0" smtClean="0"/>
              <a:t>wogu, </a:t>
            </a:r>
            <a:r>
              <a:rPr lang="en-US" b="1" dirty="0" err="1" smtClean="0"/>
              <a:t>i</a:t>
            </a:r>
            <a:r>
              <a:rPr lang="en-US" b="1" dirty="0" smtClean="0"/>
              <a:t>. a. power (PhD)</a:t>
            </a:r>
          </a:p>
          <a:p>
            <a:r>
              <a:rPr lang="en-US" b="1" dirty="0" smtClean="0"/>
              <a:t>Department of political science &amp;public administration</a:t>
            </a:r>
            <a:endParaRPr lang="en-US" b="1" dirty="0"/>
          </a:p>
        </p:txBody>
      </p:sp>
    </p:spTree>
    <p:extLst>
      <p:ext uri="{BB962C8B-B14F-4D97-AF65-F5344CB8AC3E}">
        <p14:creationId xmlns:p14="http://schemas.microsoft.com/office/powerpoint/2010/main" val="1069712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133" y="321733"/>
            <a:ext cx="10380133" cy="6366933"/>
          </a:xfrm>
          <a:solidFill>
            <a:srgbClr val="FF0000"/>
          </a:solidFill>
        </p:spPr>
        <p:txBody>
          <a:bodyPr>
            <a:noAutofit/>
          </a:bodyPr>
          <a:lstStyle/>
          <a:p>
            <a:r>
              <a:rPr lang="en-US" sz="2800" b="1" dirty="0">
                <a:solidFill>
                  <a:srgbClr val="002060"/>
                </a:solidFill>
              </a:rPr>
              <a:t>Conservatives place more importance of the political values of stability and tradition, liberals emphasize choice and consent, and socialists espouse the political values of equality and solidarity. </a:t>
            </a:r>
            <a:endParaRPr lang="en-US" sz="2800" b="1" dirty="0" smtClean="0">
              <a:solidFill>
                <a:srgbClr val="002060"/>
              </a:solidFill>
            </a:endParaRPr>
          </a:p>
          <a:p>
            <a:r>
              <a:rPr lang="en-US" sz="2800" b="1" dirty="0" smtClean="0"/>
              <a:t>All </a:t>
            </a:r>
            <a:r>
              <a:rPr lang="en-US" sz="2800" b="1" dirty="0"/>
              <a:t>of these values are moral values that are all equally important in our society. We cannot negate any of them. Politics is the attempt to determine the ideal balance of these values according to the </a:t>
            </a:r>
            <a:r>
              <a:rPr lang="en-US" sz="2800" b="1" dirty="0" smtClean="0"/>
              <a:t>context.</a:t>
            </a:r>
          </a:p>
          <a:p>
            <a:r>
              <a:rPr lang="en-US" sz="2800" b="1" dirty="0" smtClean="0">
                <a:solidFill>
                  <a:srgbClr val="002060"/>
                </a:solidFill>
              </a:rPr>
              <a:t>Today</a:t>
            </a:r>
            <a:r>
              <a:rPr lang="en-US" sz="2800" b="1" dirty="0">
                <a:solidFill>
                  <a:srgbClr val="002060"/>
                </a:solidFill>
              </a:rPr>
              <a:t>, however, with increasing emotivism in moral philosophy and nihilism in politics, it is common to think that politics does not require ethics. </a:t>
            </a:r>
            <a:endParaRPr lang="en-US" sz="2800" b="1" dirty="0" smtClean="0">
              <a:solidFill>
                <a:srgbClr val="002060"/>
              </a:solidFill>
            </a:endParaRPr>
          </a:p>
          <a:p>
            <a:r>
              <a:rPr lang="en-US" sz="2800" b="1" dirty="0" smtClean="0"/>
              <a:t>But </a:t>
            </a:r>
            <a:r>
              <a:rPr lang="en-US" sz="2800" b="1" dirty="0"/>
              <a:t>that is a fallacy. Just because contemporary politics seems divorced from ethics, it is wrong to assume that it is always the case.</a:t>
            </a:r>
          </a:p>
        </p:txBody>
      </p:sp>
    </p:spTree>
    <p:extLst>
      <p:ext uri="{BB962C8B-B14F-4D97-AF65-F5344CB8AC3E}">
        <p14:creationId xmlns:p14="http://schemas.microsoft.com/office/powerpoint/2010/main" val="98547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1" y="266455"/>
            <a:ext cx="11091332" cy="1400530"/>
          </a:xfrm>
          <a:solidFill>
            <a:srgbClr val="FFFF00"/>
          </a:solidFill>
        </p:spPr>
        <p:txBody>
          <a:bodyPr/>
          <a:lstStyle/>
          <a:p>
            <a:r>
              <a:rPr lang="en-US" b="1" dirty="0" smtClean="0">
                <a:solidFill>
                  <a:srgbClr val="002060"/>
                </a:solidFill>
              </a:rPr>
              <a:t>Question 4: </a:t>
            </a:r>
            <a:r>
              <a:rPr lang="en-US" b="1" dirty="0">
                <a:solidFill>
                  <a:srgbClr val="002060"/>
                </a:solidFill>
              </a:rPr>
              <a:t>Can </a:t>
            </a:r>
            <a:r>
              <a:rPr lang="en-US" b="1" dirty="0" smtClean="0">
                <a:solidFill>
                  <a:srgbClr val="002060"/>
                </a:solidFill>
              </a:rPr>
              <a:t>Ethics </a:t>
            </a:r>
            <a:r>
              <a:rPr lang="en-US" b="1" dirty="0">
                <a:solidFill>
                  <a:srgbClr val="002060"/>
                </a:solidFill>
              </a:rPr>
              <a:t>and </a:t>
            </a:r>
            <a:r>
              <a:rPr lang="en-US" b="1" dirty="0" smtClean="0">
                <a:solidFill>
                  <a:srgbClr val="002060"/>
                </a:solidFill>
              </a:rPr>
              <a:t>Politics </a:t>
            </a:r>
            <a:r>
              <a:rPr lang="en-US" b="1" dirty="0">
                <a:solidFill>
                  <a:srgbClr val="002060"/>
                </a:solidFill>
              </a:rPr>
              <a:t>G</a:t>
            </a:r>
            <a:r>
              <a:rPr lang="en-US" b="1" dirty="0" smtClean="0">
                <a:solidFill>
                  <a:srgbClr val="002060"/>
                </a:solidFill>
              </a:rPr>
              <a:t>o Together </a:t>
            </a:r>
            <a:r>
              <a:rPr lang="en-US" b="1" dirty="0">
                <a:solidFill>
                  <a:srgbClr val="002060"/>
                </a:solidFill>
              </a:rPr>
              <a:t>or </a:t>
            </a:r>
            <a:r>
              <a:rPr lang="en-US" b="1" dirty="0" smtClean="0">
                <a:solidFill>
                  <a:srgbClr val="002060"/>
                </a:solidFill>
              </a:rPr>
              <a:t>Should </a:t>
            </a:r>
            <a:r>
              <a:rPr lang="en-US" b="1" dirty="0">
                <a:solidFill>
                  <a:srgbClr val="002060"/>
                </a:solidFill>
              </a:rPr>
              <a:t>T</a:t>
            </a:r>
            <a:r>
              <a:rPr lang="en-US" b="1" dirty="0" smtClean="0">
                <a:solidFill>
                  <a:srgbClr val="002060"/>
                </a:solidFill>
              </a:rPr>
              <a:t>hey </a:t>
            </a:r>
            <a:r>
              <a:rPr lang="en-US" b="1" dirty="0">
                <a:solidFill>
                  <a:srgbClr val="002060"/>
                </a:solidFill>
              </a:rPr>
              <a:t>be </a:t>
            </a:r>
            <a:r>
              <a:rPr lang="en-US" b="1" dirty="0" smtClean="0">
                <a:solidFill>
                  <a:srgbClr val="002060"/>
                </a:solidFill>
              </a:rPr>
              <a:t>Differentiated</a:t>
            </a:r>
            <a:r>
              <a:rPr lang="en-US" b="1" dirty="0">
                <a:solidFill>
                  <a:srgbClr val="002060"/>
                </a:solidFill>
              </a:rPr>
              <a:t>?</a:t>
            </a:r>
            <a:r>
              <a:rPr lang="en-US" dirty="0"/>
              <a:t/>
            </a:r>
            <a:br>
              <a:rPr lang="en-US" dirty="0"/>
            </a:br>
            <a:endParaRPr lang="en-US" dirty="0"/>
          </a:p>
        </p:txBody>
      </p:sp>
      <p:sp>
        <p:nvSpPr>
          <p:cNvPr id="3" name="Content Placeholder 2"/>
          <p:cNvSpPr>
            <a:spLocks noGrp="1"/>
          </p:cNvSpPr>
          <p:nvPr>
            <p:ph idx="1"/>
          </p:nvPr>
        </p:nvSpPr>
        <p:spPr>
          <a:xfrm>
            <a:off x="254001" y="2052918"/>
            <a:ext cx="11091331" cy="4449482"/>
          </a:xfrm>
          <a:solidFill>
            <a:schemeClr val="tx1"/>
          </a:solidFill>
        </p:spPr>
        <p:txBody>
          <a:bodyPr>
            <a:noAutofit/>
          </a:bodyPr>
          <a:lstStyle/>
          <a:p>
            <a:r>
              <a:rPr lang="en-US" sz="4000" b="1" dirty="0">
                <a:solidFill>
                  <a:srgbClr val="002060"/>
                </a:solidFill>
              </a:rPr>
              <a:t>They must go together! Politics without ethics is merely a struggle for power. If contemporary politics looks like a mere power struggle, </a:t>
            </a:r>
            <a:endParaRPr lang="en-US" sz="4000" b="1" dirty="0" smtClean="0">
              <a:solidFill>
                <a:srgbClr val="002060"/>
              </a:solidFill>
            </a:endParaRPr>
          </a:p>
          <a:p>
            <a:r>
              <a:rPr lang="en-US" sz="4000" b="1" dirty="0" smtClean="0">
                <a:solidFill>
                  <a:srgbClr val="002060"/>
                </a:solidFill>
              </a:rPr>
              <a:t>then </a:t>
            </a:r>
            <a:r>
              <a:rPr lang="en-US" sz="4000" b="1" dirty="0">
                <a:solidFill>
                  <a:srgbClr val="002060"/>
                </a:solidFill>
              </a:rPr>
              <a:t>our politics is no longer animated by moral principles. And that is a bad thing.</a:t>
            </a:r>
          </a:p>
        </p:txBody>
      </p:sp>
    </p:spTree>
    <p:extLst>
      <p:ext uri="{BB962C8B-B14F-4D97-AF65-F5344CB8AC3E}">
        <p14:creationId xmlns:p14="http://schemas.microsoft.com/office/powerpoint/2010/main" val="1166227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7" y="287867"/>
            <a:ext cx="11243733" cy="6434665"/>
          </a:xfrm>
          <a:solidFill>
            <a:schemeClr val="accent3">
              <a:lumMod val="75000"/>
            </a:schemeClr>
          </a:solidFill>
        </p:spPr>
        <p:txBody>
          <a:bodyPr>
            <a:noAutofit/>
          </a:bodyPr>
          <a:lstStyle/>
          <a:p>
            <a:r>
              <a:rPr lang="en-US" sz="2800" b="1" dirty="0">
                <a:solidFill>
                  <a:srgbClr val="FFFF00"/>
                </a:solidFill>
              </a:rPr>
              <a:t>The struggle against absolute monarchy was based on the moral principle that the ruler must rule with the consent of the people. </a:t>
            </a:r>
            <a:endParaRPr lang="en-US" sz="2800" b="1" dirty="0" smtClean="0">
              <a:solidFill>
                <a:srgbClr val="FFFF00"/>
              </a:solidFill>
            </a:endParaRPr>
          </a:p>
          <a:p>
            <a:r>
              <a:rPr lang="en-US" sz="2800" b="1" dirty="0" smtClean="0"/>
              <a:t>The </a:t>
            </a:r>
            <a:r>
              <a:rPr lang="en-US" sz="2800" b="1" dirty="0"/>
              <a:t>French Revolution propagated the moral principles of Liberty, Equality and Fraternity. The abolition of slavery was based on the moral principle that the sale and exchange of human beings is evil, and that humans have a dignity that must be acknowledged and respected. </a:t>
            </a:r>
            <a:endParaRPr lang="en-US" sz="2800" b="1" dirty="0" smtClean="0"/>
          </a:p>
          <a:p>
            <a:r>
              <a:rPr lang="en-US" sz="2800" b="1" dirty="0" smtClean="0">
                <a:solidFill>
                  <a:srgbClr val="FFFF00"/>
                </a:solidFill>
              </a:rPr>
              <a:t>The </a:t>
            </a:r>
            <a:r>
              <a:rPr lang="en-US" sz="2800" b="1" dirty="0">
                <a:solidFill>
                  <a:srgbClr val="FFFF00"/>
                </a:solidFill>
              </a:rPr>
              <a:t>laws that limited work hours, banned child labor, and provided minimum wages and safety regulations are all based on the moral principles that humans must be treated well at the workplace, their safety is important, they must gain something out of their work, and that children must not be made to work in </a:t>
            </a:r>
            <a:r>
              <a:rPr lang="en-US" sz="2800" b="1" dirty="0" smtClean="0">
                <a:solidFill>
                  <a:srgbClr val="FFFF00"/>
                </a:solidFill>
              </a:rPr>
              <a:t>inhumane </a:t>
            </a:r>
            <a:r>
              <a:rPr lang="en-US" sz="2800" b="1" dirty="0">
                <a:solidFill>
                  <a:srgbClr val="FFFF00"/>
                </a:solidFill>
              </a:rPr>
              <a:t>jobs. </a:t>
            </a:r>
          </a:p>
        </p:txBody>
      </p:sp>
    </p:spTree>
    <p:extLst>
      <p:ext uri="{BB962C8B-B14F-4D97-AF65-F5344CB8AC3E}">
        <p14:creationId xmlns:p14="http://schemas.microsoft.com/office/powerpoint/2010/main" val="89794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4" y="508000"/>
            <a:ext cx="11260666" cy="6079067"/>
          </a:xfrm>
          <a:solidFill>
            <a:srgbClr val="00B050"/>
          </a:solidFill>
        </p:spPr>
        <p:txBody>
          <a:bodyPr>
            <a:noAutofit/>
          </a:bodyPr>
          <a:lstStyle/>
          <a:p>
            <a:r>
              <a:rPr lang="en-US" sz="3200" b="1" dirty="0">
                <a:solidFill>
                  <a:srgbClr val="FFFF00"/>
                </a:solidFill>
              </a:rPr>
              <a:t>The suffragette's movements were based on the principle that women are equal to men as human beings, and that they should be treated as equals in the political, economic and social realms. </a:t>
            </a:r>
            <a:endParaRPr lang="en-US" sz="3200" b="1" dirty="0" smtClean="0">
              <a:solidFill>
                <a:srgbClr val="FFFF00"/>
              </a:solidFill>
            </a:endParaRPr>
          </a:p>
          <a:p>
            <a:r>
              <a:rPr lang="en-US" sz="3200" b="1" dirty="0" smtClean="0"/>
              <a:t>The </a:t>
            </a:r>
            <a:r>
              <a:rPr lang="en-US" sz="3200" b="1" dirty="0"/>
              <a:t>civil rights movement and anti-colonial struggles used the same moral principles for racial minorities and colonial subjects. </a:t>
            </a:r>
            <a:endParaRPr lang="en-US" sz="3200" b="1" dirty="0" smtClean="0"/>
          </a:p>
          <a:p>
            <a:r>
              <a:rPr lang="en-US" sz="3200" b="1" dirty="0" smtClean="0">
                <a:solidFill>
                  <a:srgbClr val="FFFF00"/>
                </a:solidFill>
              </a:rPr>
              <a:t>Opposition </a:t>
            </a:r>
            <a:r>
              <a:rPr lang="en-US" sz="3200" b="1" dirty="0">
                <a:solidFill>
                  <a:srgbClr val="FFFF00"/>
                </a:solidFill>
              </a:rPr>
              <a:t>to the excesses of Nazism and Communism was based on the moral principle that humans cannot be indiscriminately murdered in cold blood, especially on such a vast scale.</a:t>
            </a:r>
          </a:p>
          <a:p>
            <a:endParaRPr lang="en-US" sz="3200" b="1" dirty="0"/>
          </a:p>
        </p:txBody>
      </p:sp>
    </p:spTree>
    <p:extLst>
      <p:ext uri="{BB962C8B-B14F-4D97-AF65-F5344CB8AC3E}">
        <p14:creationId xmlns:p14="http://schemas.microsoft.com/office/powerpoint/2010/main" val="40223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46" y="97121"/>
            <a:ext cx="9404723" cy="918882"/>
          </a:xfrm>
          <a:solidFill>
            <a:srgbClr val="FFFF00"/>
          </a:solidFill>
        </p:spPr>
        <p:txBody>
          <a:bodyPr/>
          <a:lstStyle/>
          <a:p>
            <a:r>
              <a:rPr lang="en-US" b="1" dirty="0" smtClean="0">
                <a:solidFill>
                  <a:srgbClr val="FF0000"/>
                </a:solidFill>
              </a:rPr>
              <a:t>General Introductions</a:t>
            </a:r>
            <a:endParaRPr lang="en-US" b="1" dirty="0">
              <a:solidFill>
                <a:srgbClr val="FF0000"/>
              </a:solidFill>
            </a:endParaRPr>
          </a:p>
        </p:txBody>
      </p:sp>
      <p:sp>
        <p:nvSpPr>
          <p:cNvPr id="3" name="Content Placeholder 2"/>
          <p:cNvSpPr>
            <a:spLocks noGrp="1"/>
          </p:cNvSpPr>
          <p:nvPr>
            <p:ph idx="1"/>
          </p:nvPr>
        </p:nvSpPr>
        <p:spPr>
          <a:xfrm>
            <a:off x="104246" y="1134536"/>
            <a:ext cx="11630554" cy="5723463"/>
          </a:xfrm>
          <a:solidFill>
            <a:schemeClr val="accent5">
              <a:lumMod val="50000"/>
            </a:schemeClr>
          </a:solidFill>
        </p:spPr>
        <p:txBody>
          <a:bodyPr>
            <a:noAutofit/>
          </a:bodyPr>
          <a:lstStyle/>
          <a:p>
            <a:r>
              <a:rPr lang="en-US" sz="3600" dirty="0" smtClean="0"/>
              <a:t>The student for this part of the lectures needs to have familiarized themselves with all the basic lectures conducted on the course </a:t>
            </a:r>
            <a:r>
              <a:rPr lang="en-US" sz="3600" dirty="0" smtClean="0"/>
              <a:t>before they will be able to vividly </a:t>
            </a:r>
            <a:r>
              <a:rPr lang="en-US" sz="3600" dirty="0" smtClean="0"/>
              <a:t>attempt these typical and standard examination questions.</a:t>
            </a:r>
          </a:p>
          <a:p>
            <a:r>
              <a:rPr lang="en-US" sz="3600" dirty="0" smtClean="0"/>
              <a:t>An understanding of the basic issues discussed so far </a:t>
            </a:r>
            <a:r>
              <a:rPr lang="en-US" sz="3600" dirty="0" smtClean="0"/>
              <a:t>in the </a:t>
            </a:r>
            <a:r>
              <a:rPr lang="en-US" sz="3600" dirty="0"/>
              <a:t>f</a:t>
            </a:r>
            <a:r>
              <a:rPr lang="en-US" sz="3600" dirty="0" smtClean="0"/>
              <a:t>ield of the study is very essential for the </a:t>
            </a:r>
            <a:r>
              <a:rPr lang="en-US" sz="3600" dirty="0" smtClean="0"/>
              <a:t>student, without which the questions contained here  would not be easy to answer.</a:t>
            </a:r>
            <a:endParaRPr lang="en-US" sz="3600" dirty="0"/>
          </a:p>
        </p:txBody>
      </p:sp>
    </p:spTree>
    <p:extLst>
      <p:ext uri="{BB962C8B-B14F-4D97-AF65-F5344CB8AC3E}">
        <p14:creationId xmlns:p14="http://schemas.microsoft.com/office/powerpoint/2010/main" val="497756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249518"/>
            <a:ext cx="11514666" cy="851149"/>
          </a:xfrm>
          <a:solidFill>
            <a:srgbClr val="FFFF00"/>
          </a:solidFill>
        </p:spPr>
        <p:txBody>
          <a:bodyPr/>
          <a:lstStyle/>
          <a:p>
            <a:r>
              <a:rPr lang="en-US" b="1" dirty="0" smtClean="0">
                <a:solidFill>
                  <a:srgbClr val="FF0000"/>
                </a:solidFill>
              </a:rPr>
              <a:t>Question 1: </a:t>
            </a:r>
            <a:r>
              <a:rPr lang="en-US" b="1" dirty="0">
                <a:solidFill>
                  <a:srgbClr val="FF0000"/>
                </a:solidFill>
              </a:rPr>
              <a:t>What is the </a:t>
            </a:r>
            <a:r>
              <a:rPr lang="en-US" b="1" dirty="0" smtClean="0">
                <a:solidFill>
                  <a:srgbClr val="FF0000"/>
                </a:solidFill>
              </a:rPr>
              <a:t>Ethics </a:t>
            </a:r>
            <a:r>
              <a:rPr lang="en-US" b="1" dirty="0">
                <a:solidFill>
                  <a:srgbClr val="FF0000"/>
                </a:solidFill>
              </a:rPr>
              <a:t>of </a:t>
            </a:r>
            <a:r>
              <a:rPr lang="en-US" b="1" dirty="0" smtClean="0">
                <a:solidFill>
                  <a:srgbClr val="FF0000"/>
                </a:solidFill>
              </a:rPr>
              <a:t>Politics</a:t>
            </a:r>
            <a:r>
              <a:rPr lang="en-US" b="1" dirty="0">
                <a:solidFill>
                  <a:srgbClr val="FF0000"/>
                </a:solidFill>
              </a:rPr>
              <a:t>?</a:t>
            </a:r>
            <a:r>
              <a:rPr lang="en-US" dirty="0"/>
              <a:t/>
            </a:r>
            <a:br>
              <a:rPr lang="en-US" dirty="0"/>
            </a:br>
            <a:endParaRPr lang="en-US" dirty="0"/>
          </a:p>
        </p:txBody>
      </p:sp>
      <p:sp>
        <p:nvSpPr>
          <p:cNvPr id="3" name="Content Placeholder 2"/>
          <p:cNvSpPr>
            <a:spLocks noGrp="1"/>
          </p:cNvSpPr>
          <p:nvPr>
            <p:ph idx="1"/>
          </p:nvPr>
        </p:nvSpPr>
        <p:spPr>
          <a:xfrm>
            <a:off x="203200" y="1388535"/>
            <a:ext cx="9846653" cy="5147732"/>
          </a:xfrm>
          <a:solidFill>
            <a:srgbClr val="C00000"/>
          </a:solidFill>
        </p:spPr>
        <p:txBody>
          <a:bodyPr>
            <a:noAutofit/>
          </a:bodyPr>
          <a:lstStyle/>
          <a:p>
            <a:r>
              <a:rPr lang="en-US" sz="3600" b="1" dirty="0"/>
              <a:t>Most people will say that there are none and they're right too, that is, in the case of democracy.</a:t>
            </a:r>
            <a:br>
              <a:rPr lang="en-US" sz="3600" b="1" dirty="0"/>
            </a:br>
            <a:r>
              <a:rPr lang="en-US" sz="3600" b="1" dirty="0"/>
              <a:t/>
            </a:r>
            <a:br>
              <a:rPr lang="en-US" sz="3600" b="1" dirty="0"/>
            </a:br>
            <a:r>
              <a:rPr lang="en-US" sz="3600" b="1" dirty="0"/>
              <a:t>Ethics in politics depend upon the type of government. Now the question is, which is the most ethical form of government?</a:t>
            </a:r>
          </a:p>
          <a:p>
            <a:r>
              <a:rPr lang="en-US" sz="3600" b="1" dirty="0"/>
              <a:t> Lets check it out:</a:t>
            </a:r>
            <a:br>
              <a:rPr lang="en-US" sz="3600" b="1" dirty="0"/>
            </a:br>
            <a:endParaRPr lang="en-US" sz="3600" b="1" dirty="0"/>
          </a:p>
        </p:txBody>
      </p:sp>
    </p:spTree>
    <p:extLst>
      <p:ext uri="{BB962C8B-B14F-4D97-AF65-F5344CB8AC3E}">
        <p14:creationId xmlns:p14="http://schemas.microsoft.com/office/powerpoint/2010/main" val="328380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389467"/>
            <a:ext cx="10938933" cy="6146799"/>
          </a:xfrm>
          <a:solidFill>
            <a:schemeClr val="tx2">
              <a:lumMod val="25000"/>
            </a:schemeClr>
          </a:solidFill>
        </p:spPr>
        <p:txBody>
          <a:bodyPr>
            <a:normAutofit fontScale="92500" lnSpcReduction="10000"/>
          </a:bodyPr>
          <a:lstStyle/>
          <a:p>
            <a:pPr lvl="0"/>
            <a:r>
              <a:rPr lang="en-US" sz="3200" b="1" dirty="0">
                <a:solidFill>
                  <a:srgbClr val="FFFF00"/>
                </a:solidFill>
              </a:rPr>
              <a:t>Democracy- This is the prevailing form of government presently, and most of the countries have this form of government. Now, evidently, it's hardly ethical. </a:t>
            </a:r>
            <a:endParaRPr lang="en-US" sz="3200" b="1" dirty="0" smtClean="0">
              <a:solidFill>
                <a:srgbClr val="FFFF00"/>
              </a:solidFill>
            </a:endParaRPr>
          </a:p>
          <a:p>
            <a:pPr lvl="0"/>
            <a:r>
              <a:rPr lang="en-US" sz="3200" b="1" dirty="0" smtClean="0"/>
              <a:t>The </a:t>
            </a:r>
            <a:r>
              <a:rPr lang="en-US" sz="3200" b="1" dirty="0"/>
              <a:t>reason being that people are elected through the votes of the masses(sounds good, right).Unfortunately, as we have witnessed numerous times in many countries, that masses aren't the best judges for choosing their leaders as any person who "can flatter the crowds" is elected. </a:t>
            </a:r>
            <a:endParaRPr lang="en-US" sz="3200" b="1" dirty="0" smtClean="0"/>
          </a:p>
          <a:p>
            <a:pPr lvl="0"/>
            <a:r>
              <a:rPr lang="en-US" sz="3000" b="1" dirty="0" smtClean="0">
                <a:solidFill>
                  <a:srgbClr val="FFFF00"/>
                </a:solidFill>
              </a:rPr>
              <a:t>Also</a:t>
            </a:r>
            <a:r>
              <a:rPr lang="en-US" sz="3000" b="1" dirty="0">
                <a:solidFill>
                  <a:srgbClr val="FFFF00"/>
                </a:solidFill>
              </a:rPr>
              <a:t>, the representative's interests might not align with that of the masses, and greed will prevail, which would mean a government, indirectly run by lobbyists or rather an oligarchy that is presented to the population as democracy</a:t>
            </a:r>
            <a:r>
              <a:rPr lang="en-US" sz="1900" b="1" dirty="0" smtClean="0">
                <a:solidFill>
                  <a:srgbClr val="FFFF00"/>
                </a:solidFill>
              </a:rPr>
              <a:t>.</a:t>
            </a:r>
            <a:endParaRPr lang="en-US" b="1" dirty="0"/>
          </a:p>
        </p:txBody>
      </p:sp>
    </p:spTree>
    <p:extLst>
      <p:ext uri="{BB962C8B-B14F-4D97-AF65-F5344CB8AC3E}">
        <p14:creationId xmlns:p14="http://schemas.microsoft.com/office/powerpoint/2010/main" val="341329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844" y="181784"/>
            <a:ext cx="11105622" cy="749549"/>
          </a:xfrm>
        </p:spPr>
        <p:txBody>
          <a:bodyPr/>
          <a:lstStyle/>
          <a:p>
            <a:r>
              <a:rPr lang="en-US" b="1" dirty="0" smtClean="0"/>
              <a:t>Question 2: </a:t>
            </a:r>
            <a:r>
              <a:rPr lang="en-US" b="1" dirty="0"/>
              <a:t>Does </a:t>
            </a:r>
            <a:r>
              <a:rPr lang="en-US" b="1" dirty="0" smtClean="0"/>
              <a:t>Ethics </a:t>
            </a:r>
            <a:r>
              <a:rPr lang="en-US" b="1" dirty="0"/>
              <a:t>E</a:t>
            </a:r>
            <a:r>
              <a:rPr lang="en-US" b="1" dirty="0" smtClean="0"/>
              <a:t>xist </a:t>
            </a:r>
            <a:r>
              <a:rPr lang="en-US" b="1" dirty="0"/>
              <a:t>in </a:t>
            </a:r>
            <a:r>
              <a:rPr lang="en-US" b="1" dirty="0" smtClean="0"/>
              <a:t>Politics</a:t>
            </a:r>
            <a:r>
              <a:rPr lang="en-US" b="1" dirty="0"/>
              <a:t>?</a:t>
            </a:r>
            <a:r>
              <a:rPr lang="en-US" dirty="0"/>
              <a:t/>
            </a:r>
            <a:br>
              <a:rPr lang="en-US" dirty="0"/>
            </a:br>
            <a:endParaRPr lang="en-US" dirty="0"/>
          </a:p>
        </p:txBody>
      </p:sp>
      <p:sp>
        <p:nvSpPr>
          <p:cNvPr id="3" name="Content Placeholder 2"/>
          <p:cNvSpPr>
            <a:spLocks noGrp="1"/>
          </p:cNvSpPr>
          <p:nvPr>
            <p:ph idx="1"/>
          </p:nvPr>
        </p:nvSpPr>
        <p:spPr>
          <a:xfrm>
            <a:off x="205844" y="931333"/>
            <a:ext cx="11359623" cy="5791199"/>
          </a:xfrm>
          <a:solidFill>
            <a:srgbClr val="FFFF00"/>
          </a:solidFill>
        </p:spPr>
        <p:txBody>
          <a:bodyPr>
            <a:noAutofit/>
          </a:bodyPr>
          <a:lstStyle/>
          <a:p>
            <a:r>
              <a:rPr lang="en-US" sz="3000" b="1" dirty="0">
                <a:solidFill>
                  <a:srgbClr val="FF0000"/>
                </a:solidFill>
              </a:rPr>
              <a:t>The </a:t>
            </a:r>
            <a:r>
              <a:rPr lang="en-US" sz="3000" b="1" i="1" dirty="0">
                <a:solidFill>
                  <a:srgbClr val="FF0000"/>
                </a:solidFill>
              </a:rPr>
              <a:t>rules we make up</a:t>
            </a:r>
            <a:r>
              <a:rPr lang="en-US" sz="3000" b="1" dirty="0">
                <a:solidFill>
                  <a:srgbClr val="FF0000"/>
                </a:solidFill>
              </a:rPr>
              <a:t> may be moral rules, immoral rules, or a rule that is neither moral nor immoral and just an arbitrary rule. Arbitrary rules have been called moral or immoral too.</a:t>
            </a:r>
          </a:p>
          <a:p>
            <a:r>
              <a:rPr lang="en-US" sz="3000" b="1" dirty="0">
                <a:solidFill>
                  <a:srgbClr val="FF0000"/>
                </a:solidFill>
              </a:rPr>
              <a:t>It is individuals that are moral or immoral, have moral rules, immoral rules, or arbitrary rules, and whenever two or more people are together they have ethics, which is where their individual moral rules or judgments of fairness match and do not match.</a:t>
            </a:r>
          </a:p>
          <a:p>
            <a:r>
              <a:rPr lang="en-US" sz="3000" b="1" dirty="0">
                <a:solidFill>
                  <a:srgbClr val="FF0000"/>
                </a:solidFill>
              </a:rPr>
              <a:t>Wherever you have two or more people, especially in politics, there will be ethics where individual people’s morals match and do not </a:t>
            </a:r>
            <a:r>
              <a:rPr lang="en-US" sz="3200" b="1" dirty="0">
                <a:solidFill>
                  <a:srgbClr val="FF0000"/>
                </a:solidFill>
              </a:rPr>
              <a:t>match.</a:t>
            </a:r>
          </a:p>
        </p:txBody>
      </p:sp>
    </p:spTree>
    <p:extLst>
      <p:ext uri="{BB962C8B-B14F-4D97-AF65-F5344CB8AC3E}">
        <p14:creationId xmlns:p14="http://schemas.microsoft.com/office/powerpoint/2010/main" val="120908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133" y="254005"/>
            <a:ext cx="11785600" cy="6400799"/>
          </a:xfrm>
          <a:solidFill>
            <a:schemeClr val="tx1"/>
          </a:solidFill>
        </p:spPr>
        <p:txBody>
          <a:bodyPr>
            <a:normAutofit fontScale="92500" lnSpcReduction="10000"/>
          </a:bodyPr>
          <a:lstStyle/>
          <a:p>
            <a:r>
              <a:rPr lang="en-US" sz="3200" b="1" dirty="0">
                <a:solidFill>
                  <a:srgbClr val="FF0000"/>
                </a:solidFill>
              </a:rPr>
              <a:t>The easy answer is that yes, politics is definitely not an individual thing, so is therefore very much an ethical environment. Good ethics and bad ethics.</a:t>
            </a:r>
          </a:p>
          <a:p>
            <a:r>
              <a:rPr lang="en-US" sz="3200" b="1" dirty="0">
                <a:solidFill>
                  <a:schemeClr val="bg1"/>
                </a:solidFill>
              </a:rPr>
              <a:t>Another interpretation of the question could be to surmise that the question is an exasperated statement and observation that there are such piss poor ethics in politics right now. I’d agree.</a:t>
            </a:r>
          </a:p>
          <a:p>
            <a:r>
              <a:rPr lang="en-US" sz="3200" b="1" dirty="0">
                <a:solidFill>
                  <a:srgbClr val="FF0000"/>
                </a:solidFill>
              </a:rPr>
              <a:t>Yes, I’d agree that there are so many bad ethics playing out in government right now that one could wonder where the good ethics are, yet they are there. </a:t>
            </a:r>
            <a:endParaRPr lang="en-US" sz="3200" b="1" dirty="0" smtClean="0">
              <a:solidFill>
                <a:srgbClr val="FF0000"/>
              </a:solidFill>
            </a:endParaRPr>
          </a:p>
          <a:p>
            <a:r>
              <a:rPr lang="en-US" sz="3200" b="1" dirty="0" smtClean="0">
                <a:solidFill>
                  <a:schemeClr val="bg1"/>
                </a:solidFill>
              </a:rPr>
              <a:t>The </a:t>
            </a:r>
            <a:r>
              <a:rPr lang="en-US" sz="3200" b="1" dirty="0">
                <a:solidFill>
                  <a:schemeClr val="bg1"/>
                </a:solidFill>
              </a:rPr>
              <a:t>wheel of justice turns slow but once the people with bad ethics get on the justice systems radar it must run it’s course in time.</a:t>
            </a:r>
          </a:p>
          <a:p>
            <a:r>
              <a:rPr lang="en-US" sz="3200" b="1" dirty="0">
                <a:solidFill>
                  <a:srgbClr val="FF0000"/>
                </a:solidFill>
              </a:rPr>
              <a:t>Yes ethics exist in politics, and the pendulum swings.</a:t>
            </a:r>
          </a:p>
          <a:p>
            <a:endParaRPr lang="en-US" b="1" dirty="0">
              <a:solidFill>
                <a:srgbClr val="FF0000"/>
              </a:solidFill>
            </a:endParaRPr>
          </a:p>
        </p:txBody>
      </p:sp>
    </p:spTree>
    <p:extLst>
      <p:ext uri="{BB962C8B-B14F-4D97-AF65-F5344CB8AC3E}">
        <p14:creationId xmlns:p14="http://schemas.microsoft.com/office/powerpoint/2010/main" val="85413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67" y="147924"/>
            <a:ext cx="11599333" cy="1400530"/>
          </a:xfrm>
          <a:solidFill>
            <a:srgbClr val="FFFF00"/>
          </a:solidFill>
        </p:spPr>
        <p:txBody>
          <a:bodyPr/>
          <a:lstStyle/>
          <a:p>
            <a:r>
              <a:rPr lang="en-US" b="1" dirty="0" smtClean="0">
                <a:solidFill>
                  <a:srgbClr val="FF0000"/>
                </a:solidFill>
              </a:rPr>
              <a:t>Question 3: </a:t>
            </a:r>
            <a:r>
              <a:rPr lang="en-US" b="1" dirty="0">
                <a:solidFill>
                  <a:srgbClr val="FF0000"/>
                </a:solidFill>
              </a:rPr>
              <a:t>Does </a:t>
            </a:r>
            <a:r>
              <a:rPr lang="en-US" b="1" dirty="0" smtClean="0">
                <a:solidFill>
                  <a:srgbClr val="FF0000"/>
                </a:solidFill>
              </a:rPr>
              <a:t>Ethics </a:t>
            </a:r>
            <a:r>
              <a:rPr lang="en-US" b="1" dirty="0">
                <a:solidFill>
                  <a:srgbClr val="FF0000"/>
                </a:solidFill>
              </a:rPr>
              <a:t>P</a:t>
            </a:r>
            <a:r>
              <a:rPr lang="en-US" b="1" dirty="0" smtClean="0">
                <a:solidFill>
                  <a:srgbClr val="FF0000"/>
                </a:solidFill>
              </a:rPr>
              <a:t>lay </a:t>
            </a:r>
            <a:r>
              <a:rPr lang="en-US" b="1" dirty="0">
                <a:solidFill>
                  <a:srgbClr val="FF0000"/>
                </a:solidFill>
              </a:rPr>
              <a:t>an </a:t>
            </a:r>
            <a:r>
              <a:rPr lang="en-US" b="1" dirty="0" smtClean="0">
                <a:solidFill>
                  <a:srgbClr val="FF0000"/>
                </a:solidFill>
              </a:rPr>
              <a:t>Important </a:t>
            </a:r>
            <a:r>
              <a:rPr lang="en-US" b="1" dirty="0">
                <a:solidFill>
                  <a:srgbClr val="FF0000"/>
                </a:solidFill>
              </a:rPr>
              <a:t>R</a:t>
            </a:r>
            <a:r>
              <a:rPr lang="en-US" b="1" dirty="0" smtClean="0">
                <a:solidFill>
                  <a:srgbClr val="FF0000"/>
                </a:solidFill>
              </a:rPr>
              <a:t>ole </a:t>
            </a:r>
            <a:r>
              <a:rPr lang="en-US" b="1" dirty="0">
                <a:solidFill>
                  <a:srgbClr val="FF0000"/>
                </a:solidFill>
              </a:rPr>
              <a:t>in </a:t>
            </a:r>
            <a:r>
              <a:rPr lang="en-US" b="1" dirty="0" smtClean="0">
                <a:solidFill>
                  <a:srgbClr val="FF0000"/>
                </a:solidFill>
              </a:rPr>
              <a:t>Politics</a:t>
            </a:r>
            <a:r>
              <a:rPr lang="en-US" b="1" dirty="0">
                <a:solidFill>
                  <a:srgbClr val="FF0000"/>
                </a:solidFill>
              </a:rPr>
              <a:t>?</a:t>
            </a:r>
            <a:r>
              <a:rPr lang="en-US" b="1" dirty="0"/>
              <a:t/>
            </a:r>
            <a:br>
              <a:rPr lang="en-US" b="1" dirty="0"/>
            </a:br>
            <a:endParaRPr lang="en-US" dirty="0"/>
          </a:p>
        </p:txBody>
      </p:sp>
      <p:sp>
        <p:nvSpPr>
          <p:cNvPr id="3" name="Content Placeholder 2"/>
          <p:cNvSpPr>
            <a:spLocks noGrp="1"/>
          </p:cNvSpPr>
          <p:nvPr>
            <p:ph idx="1"/>
          </p:nvPr>
        </p:nvSpPr>
        <p:spPr>
          <a:xfrm>
            <a:off x="338668" y="1659469"/>
            <a:ext cx="11446932" cy="5080000"/>
          </a:xfrm>
          <a:solidFill>
            <a:srgbClr val="C00000"/>
          </a:solidFill>
        </p:spPr>
        <p:txBody>
          <a:bodyPr>
            <a:noAutofit/>
          </a:bodyPr>
          <a:lstStyle/>
          <a:p>
            <a:r>
              <a:rPr lang="en-US" sz="3200" b="1" dirty="0"/>
              <a:t>Absolutely! Politics without ethics is merely a struggle for power. If contemporary politics looks like a mere power struggle, then our politics is no longer animated by moral principles. And that is a bad thing</a:t>
            </a:r>
            <a:r>
              <a:rPr lang="en-US" sz="3200" b="1" dirty="0" smtClean="0"/>
              <a:t>. </a:t>
            </a:r>
          </a:p>
          <a:p>
            <a:r>
              <a:rPr lang="en-US" sz="3200" b="1" dirty="0" smtClean="0">
                <a:solidFill>
                  <a:srgbClr val="FFFF00"/>
                </a:solidFill>
              </a:rPr>
              <a:t>The </a:t>
            </a:r>
            <a:r>
              <a:rPr lang="en-US" sz="3200" b="1" dirty="0">
                <a:solidFill>
                  <a:srgbClr val="FFFF00"/>
                </a:solidFill>
              </a:rPr>
              <a:t>struggle against absolute monarchy was based on the moral principle that the ruler must rule with the consent of the people. The French Revolution propagated the moral principles of Liberty, Equality and Fraternity</a:t>
            </a:r>
            <a:r>
              <a:rPr lang="en-US" sz="3600" b="1" dirty="0">
                <a:solidFill>
                  <a:srgbClr val="FFFF00"/>
                </a:solidFill>
              </a:rPr>
              <a:t>. </a:t>
            </a:r>
          </a:p>
        </p:txBody>
      </p:sp>
    </p:spTree>
    <p:extLst>
      <p:ext uri="{BB962C8B-B14F-4D97-AF65-F5344CB8AC3E}">
        <p14:creationId xmlns:p14="http://schemas.microsoft.com/office/powerpoint/2010/main" val="424512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867" y="355601"/>
            <a:ext cx="10803466" cy="6062132"/>
          </a:xfrm>
          <a:solidFill>
            <a:srgbClr val="00B050"/>
          </a:solidFill>
        </p:spPr>
        <p:txBody>
          <a:bodyPr>
            <a:noAutofit/>
          </a:bodyPr>
          <a:lstStyle/>
          <a:p>
            <a:r>
              <a:rPr lang="en-US" sz="2600" b="1" dirty="0"/>
              <a:t>The abolition of slavery was based on the moral principle that the sale and exchange of human beings is evil, and that humans have a dignity that must be acknowledged and respected. </a:t>
            </a:r>
            <a:endParaRPr lang="en-US" sz="2600" b="1" dirty="0" smtClean="0"/>
          </a:p>
          <a:p>
            <a:r>
              <a:rPr lang="en-US" sz="2600" b="1" dirty="0" smtClean="0">
                <a:solidFill>
                  <a:srgbClr val="FFFF00"/>
                </a:solidFill>
              </a:rPr>
              <a:t>The </a:t>
            </a:r>
            <a:r>
              <a:rPr lang="en-US" sz="2600" b="1" dirty="0">
                <a:solidFill>
                  <a:srgbClr val="FFFF00"/>
                </a:solidFill>
              </a:rPr>
              <a:t>laws that limited work hours, banned child labor, and provided minimum wages and safety regulations are all based on the moral principles that humans must be treated well at the workplace, their safety is important, they must gain something out of their work, and that children must not be made to work in inhuman jobs. </a:t>
            </a:r>
            <a:endParaRPr lang="en-US" sz="2600" b="1" dirty="0" smtClean="0">
              <a:solidFill>
                <a:srgbClr val="FFFF00"/>
              </a:solidFill>
            </a:endParaRPr>
          </a:p>
          <a:p>
            <a:r>
              <a:rPr lang="en-US" sz="2600" b="1" dirty="0" smtClean="0"/>
              <a:t>The </a:t>
            </a:r>
            <a:r>
              <a:rPr lang="en-US" sz="2600" b="1" dirty="0"/>
              <a:t>suffragette's movements were based on the principle that women are equal to men as human beings, and that they should be treated as equals in the political, economic and social realms. </a:t>
            </a:r>
          </a:p>
        </p:txBody>
      </p:sp>
    </p:spTree>
    <p:extLst>
      <p:ext uri="{BB962C8B-B14F-4D97-AF65-F5344CB8AC3E}">
        <p14:creationId xmlns:p14="http://schemas.microsoft.com/office/powerpoint/2010/main" val="421010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7067" y="321733"/>
            <a:ext cx="11159066" cy="6248400"/>
          </a:xfrm>
          <a:solidFill>
            <a:schemeClr val="accent5">
              <a:lumMod val="75000"/>
            </a:schemeClr>
          </a:solidFill>
        </p:spPr>
        <p:txBody>
          <a:bodyPr>
            <a:noAutofit/>
          </a:bodyPr>
          <a:lstStyle/>
          <a:p>
            <a:r>
              <a:rPr lang="en-US" sz="3400" b="1" dirty="0">
                <a:solidFill>
                  <a:srgbClr val="FFFF00"/>
                </a:solidFill>
              </a:rPr>
              <a:t>The civil rights movement and anti-colonial struggles used the same moral principles for racial minorities and colonial subjects. </a:t>
            </a:r>
            <a:endParaRPr lang="en-US" sz="3400" b="1" dirty="0" smtClean="0">
              <a:solidFill>
                <a:srgbClr val="FFFF00"/>
              </a:solidFill>
            </a:endParaRPr>
          </a:p>
          <a:p>
            <a:r>
              <a:rPr lang="en-US" sz="3400" b="1" dirty="0" smtClean="0"/>
              <a:t>Opposition </a:t>
            </a:r>
            <a:r>
              <a:rPr lang="en-US" sz="3400" b="1" dirty="0"/>
              <a:t>to the excesses of Nazism and Communism was based on the moral principle that humans cannot be indiscriminately murdered in cold blood, especially on such a vast scale</a:t>
            </a:r>
            <a:r>
              <a:rPr lang="en-US" sz="3400" b="1" dirty="0" smtClean="0"/>
              <a:t>. </a:t>
            </a:r>
          </a:p>
          <a:p>
            <a:r>
              <a:rPr lang="en-US" sz="3400" b="1" dirty="0" smtClean="0">
                <a:solidFill>
                  <a:srgbClr val="FFFF00"/>
                </a:solidFill>
              </a:rPr>
              <a:t>Even </a:t>
            </a:r>
            <a:r>
              <a:rPr lang="en-US" sz="3400" b="1" dirty="0">
                <a:solidFill>
                  <a:srgbClr val="FFFF00"/>
                </a:solidFill>
              </a:rPr>
              <a:t>today, political leaders use moral arguments to justify policy, and people who voice political opinions are actually voicing their moral </a:t>
            </a:r>
            <a:r>
              <a:rPr lang="en-US" sz="3400" b="1" dirty="0" smtClean="0">
                <a:solidFill>
                  <a:srgbClr val="FFFF00"/>
                </a:solidFill>
              </a:rPr>
              <a:t>opinions…</a:t>
            </a:r>
            <a:endParaRPr lang="en-US" sz="3400" b="1" dirty="0">
              <a:solidFill>
                <a:srgbClr val="FFFF00"/>
              </a:solidFill>
            </a:endParaRPr>
          </a:p>
        </p:txBody>
      </p:sp>
    </p:spTree>
    <p:extLst>
      <p:ext uri="{BB962C8B-B14F-4D97-AF65-F5344CB8AC3E}">
        <p14:creationId xmlns:p14="http://schemas.microsoft.com/office/powerpoint/2010/main" val="664656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63</TotalTime>
  <Words>1088</Words>
  <Application>Microsoft Office PowerPoint</Application>
  <PresentationFormat>Widescreen</PresentationFormat>
  <Paragraphs>44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Fundamental Questions in the field of Ethics, Politics &amp; Administration [1]</vt:lpstr>
      <vt:lpstr>General Introductions</vt:lpstr>
      <vt:lpstr>Question 1: What is the Ethics of Politics? </vt:lpstr>
      <vt:lpstr>PowerPoint Presentation</vt:lpstr>
      <vt:lpstr>Question 2: Does Ethics Exist in Politics? </vt:lpstr>
      <vt:lpstr>PowerPoint Presentation</vt:lpstr>
      <vt:lpstr>Question 3: Does Ethics Play an Important Role in Politics? </vt:lpstr>
      <vt:lpstr>PowerPoint Presentation</vt:lpstr>
      <vt:lpstr>PowerPoint Presentation</vt:lpstr>
      <vt:lpstr>PowerPoint Presentation</vt:lpstr>
      <vt:lpstr>Question 4: Can Ethics and Politics Go Together or Should They be Differentiated?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Questions in the field of Ethics, Politics &amp; Administration [1]</dc:title>
  <dc:creator>USER</dc:creator>
  <cp:lastModifiedBy>USER</cp:lastModifiedBy>
  <cp:revision>8</cp:revision>
  <dcterms:created xsi:type="dcterms:W3CDTF">2020-02-13T04:00:52Z</dcterms:created>
  <dcterms:modified xsi:type="dcterms:W3CDTF">2021-03-08T01:55:37Z</dcterms:modified>
</cp:coreProperties>
</file>