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4" d="100"/>
          <a:sy n="54" d="100"/>
        </p:scale>
        <p:origin x="6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8/8/2024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799"/>
            <a:ext cx="882565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8/8/2024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8/8/2024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0"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8/8/2024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9330490" y="2613787"/>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8/8/2024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8/8/2024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8/8/2024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8/8/2024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8/8/2024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96027F-7875-4030-9381-8BD8C4F21935}" type="datetimeFigureOut">
              <a:rPr lang="en-US" dirty="0"/>
              <a:t>8/8/2024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8/8/2024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8/8/2024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8/8/2024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8/8/2024</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8/8/2024</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3"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5" y="3129280"/>
            <a:ext cx="34010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8/8/2024</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8/8/2024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44"/>
          <a:stretch/>
        </p:blipFill>
        <p:spPr>
          <a:xfrm>
            <a:off x="0" y="2669685"/>
            <a:ext cx="403566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8/8/2024</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72533" y="389467"/>
            <a:ext cx="10769600" cy="5993748"/>
          </a:xfrm>
          <a:solidFill>
            <a:srgbClr val="FFC000"/>
          </a:solidFill>
        </p:spPr>
        <p:txBody>
          <a:bodyPr/>
          <a:lstStyle/>
          <a:p>
            <a:r>
              <a:rPr lang="en-US" b="1" dirty="0">
                <a:solidFill>
                  <a:schemeClr val="bg1"/>
                </a:solidFill>
              </a:rPr>
              <a:t>What Is a Workplace </a:t>
            </a:r>
            <a:r>
              <a:rPr lang="en-US" b="1" dirty="0" smtClean="0">
                <a:solidFill>
                  <a:schemeClr val="bg1"/>
                </a:solidFill>
              </a:rPr>
              <a:t>Ethics? </a:t>
            </a:r>
            <a:br>
              <a:rPr lang="en-US" b="1" dirty="0" smtClean="0">
                <a:solidFill>
                  <a:schemeClr val="bg1"/>
                </a:solidFill>
              </a:rPr>
            </a:br>
            <a:r>
              <a:rPr lang="en-US" b="1" dirty="0" smtClean="0">
                <a:solidFill>
                  <a:schemeClr val="bg1"/>
                </a:solidFill>
              </a:rPr>
              <a:t>Example </a:t>
            </a:r>
            <a:r>
              <a:rPr lang="en-US" b="1" dirty="0">
                <a:solidFill>
                  <a:schemeClr val="bg1"/>
                </a:solidFill>
              </a:rPr>
              <a:t>Using Consequence Ethics?</a:t>
            </a:r>
            <a:r>
              <a:rPr lang="en-US" dirty="0"/>
              <a:t/>
            </a:r>
            <a:br>
              <a:rPr lang="en-US" dirty="0"/>
            </a:br>
            <a:endParaRPr lang="en-US" dirty="0"/>
          </a:p>
        </p:txBody>
      </p:sp>
    </p:spTree>
    <p:extLst>
      <p:ext uri="{BB962C8B-B14F-4D97-AF65-F5344CB8AC3E}">
        <p14:creationId xmlns:p14="http://schemas.microsoft.com/office/powerpoint/2010/main" val="2352738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0" y="232584"/>
            <a:ext cx="9404723" cy="647949"/>
          </a:xfrm>
          <a:solidFill>
            <a:srgbClr val="C00000"/>
          </a:solidFill>
        </p:spPr>
        <p:txBody>
          <a:bodyPr/>
          <a:lstStyle/>
          <a:p>
            <a:r>
              <a:rPr lang="en-US" b="1" dirty="0">
                <a:solidFill>
                  <a:srgbClr val="FFFF00"/>
                </a:solidFill>
              </a:rPr>
              <a:t>I</a:t>
            </a:r>
            <a:r>
              <a:rPr lang="en-US" b="1" dirty="0" smtClean="0">
                <a:solidFill>
                  <a:srgbClr val="FFFF00"/>
                </a:solidFill>
              </a:rPr>
              <a:t>ntroduction</a:t>
            </a:r>
            <a:endParaRPr lang="en-US" b="1" dirty="0">
              <a:solidFill>
                <a:srgbClr val="FFFF00"/>
              </a:solidFill>
            </a:endParaRPr>
          </a:p>
        </p:txBody>
      </p:sp>
      <p:sp>
        <p:nvSpPr>
          <p:cNvPr id="3" name="Content Placeholder 2"/>
          <p:cNvSpPr>
            <a:spLocks noGrp="1"/>
          </p:cNvSpPr>
          <p:nvPr>
            <p:ph idx="1"/>
          </p:nvPr>
        </p:nvSpPr>
        <p:spPr>
          <a:xfrm>
            <a:off x="203200" y="1083733"/>
            <a:ext cx="9846653" cy="5604933"/>
          </a:xfrm>
          <a:solidFill>
            <a:schemeClr val="tx1"/>
          </a:solidFill>
        </p:spPr>
        <p:txBody>
          <a:bodyPr>
            <a:noAutofit/>
          </a:bodyPr>
          <a:lstStyle/>
          <a:p>
            <a:pPr fontAlgn="base"/>
            <a:r>
              <a:rPr lang="en-US" sz="3000" b="1" dirty="0">
                <a:solidFill>
                  <a:schemeClr val="bg1"/>
                </a:solidFill>
              </a:rPr>
              <a:t>Consequence ethics is a philosophical approach to morality by which the results of an action determine the potential good of the action. </a:t>
            </a:r>
            <a:endParaRPr lang="en-US" sz="3000" b="1" dirty="0" smtClean="0">
              <a:solidFill>
                <a:schemeClr val="bg1"/>
              </a:solidFill>
            </a:endParaRPr>
          </a:p>
          <a:p>
            <a:pPr fontAlgn="base"/>
            <a:r>
              <a:rPr lang="en-US" sz="3000" b="1" dirty="0" smtClean="0">
                <a:solidFill>
                  <a:srgbClr val="FF0000"/>
                </a:solidFill>
              </a:rPr>
              <a:t>Consequence </a:t>
            </a:r>
            <a:r>
              <a:rPr lang="en-US" sz="3000" b="1" dirty="0">
                <a:solidFill>
                  <a:srgbClr val="FF0000"/>
                </a:solidFill>
              </a:rPr>
              <a:t>ethics suggests weighing the consequences of choices and selecting actions likely to result in a good or the best effect. </a:t>
            </a:r>
            <a:endParaRPr lang="en-US" sz="3000" b="1" dirty="0" smtClean="0">
              <a:solidFill>
                <a:srgbClr val="FF0000"/>
              </a:solidFill>
            </a:endParaRPr>
          </a:p>
          <a:p>
            <a:pPr fontAlgn="base"/>
            <a:r>
              <a:rPr lang="en-US" sz="3000" b="1" dirty="0" smtClean="0">
                <a:solidFill>
                  <a:schemeClr val="bg1"/>
                </a:solidFill>
              </a:rPr>
              <a:t>When </a:t>
            </a:r>
            <a:r>
              <a:rPr lang="en-US" sz="3000" b="1" dirty="0">
                <a:solidFill>
                  <a:schemeClr val="bg1"/>
                </a:solidFill>
              </a:rPr>
              <a:t>a business practices consequence ethics, the company determines to act for the good of the greatest number of people. </a:t>
            </a:r>
            <a:endParaRPr lang="en-US" sz="3000" b="1" dirty="0" smtClean="0">
              <a:solidFill>
                <a:schemeClr val="bg1"/>
              </a:solidFill>
            </a:endParaRPr>
          </a:p>
          <a:p>
            <a:pPr fontAlgn="base"/>
            <a:r>
              <a:rPr lang="en-US" sz="3000" b="1" dirty="0" smtClean="0">
                <a:solidFill>
                  <a:srgbClr val="FF0000"/>
                </a:solidFill>
              </a:rPr>
              <a:t>Consequence </a:t>
            </a:r>
            <a:r>
              <a:rPr lang="en-US" sz="3000" b="1" dirty="0">
                <a:solidFill>
                  <a:srgbClr val="FF0000"/>
                </a:solidFill>
              </a:rPr>
              <a:t>ethics can play a role in workplace ethical situations like respect for diversity.</a:t>
            </a:r>
          </a:p>
        </p:txBody>
      </p:sp>
    </p:spTree>
    <p:extLst>
      <p:ext uri="{BB962C8B-B14F-4D97-AF65-F5344CB8AC3E}">
        <p14:creationId xmlns:p14="http://schemas.microsoft.com/office/powerpoint/2010/main" val="1755022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111" y="114054"/>
            <a:ext cx="9404723" cy="766482"/>
          </a:xfrm>
          <a:solidFill>
            <a:schemeClr val="tx1"/>
          </a:solidFill>
        </p:spPr>
        <p:txBody>
          <a:bodyPr/>
          <a:lstStyle/>
          <a:p>
            <a:pPr fontAlgn="base"/>
            <a:r>
              <a:rPr lang="en-US" b="1" dirty="0">
                <a:solidFill>
                  <a:schemeClr val="bg1"/>
                </a:solidFill>
              </a:rPr>
              <a:t>Discrimination in the Workplace</a:t>
            </a:r>
          </a:p>
        </p:txBody>
      </p:sp>
      <p:sp>
        <p:nvSpPr>
          <p:cNvPr id="3" name="Content Placeholder 2"/>
          <p:cNvSpPr>
            <a:spLocks noGrp="1"/>
          </p:cNvSpPr>
          <p:nvPr>
            <p:ph idx="1"/>
          </p:nvPr>
        </p:nvSpPr>
        <p:spPr>
          <a:xfrm>
            <a:off x="138111" y="982134"/>
            <a:ext cx="10496021" cy="5757333"/>
          </a:xfrm>
          <a:solidFill>
            <a:srgbClr val="FFFF00"/>
          </a:solidFill>
        </p:spPr>
        <p:txBody>
          <a:bodyPr>
            <a:noAutofit/>
          </a:bodyPr>
          <a:lstStyle/>
          <a:p>
            <a:r>
              <a:rPr lang="en-US" sz="3600" b="1" dirty="0">
                <a:solidFill>
                  <a:schemeClr val="bg1"/>
                </a:solidFill>
              </a:rPr>
              <a:t>Federal law protects employees against different forms of discrimination in the workplace. </a:t>
            </a:r>
            <a:endParaRPr lang="en-US" sz="3600" b="1" dirty="0" smtClean="0">
              <a:solidFill>
                <a:schemeClr val="bg1"/>
              </a:solidFill>
            </a:endParaRPr>
          </a:p>
          <a:p>
            <a:r>
              <a:rPr lang="en-US" sz="3600" b="1" dirty="0" smtClean="0">
                <a:solidFill>
                  <a:schemeClr val="bg1"/>
                </a:solidFill>
              </a:rPr>
              <a:t>Companies </a:t>
            </a:r>
            <a:r>
              <a:rPr lang="en-US" sz="3600" b="1" dirty="0">
                <a:solidFill>
                  <a:schemeClr val="bg1"/>
                </a:solidFill>
              </a:rPr>
              <a:t>often include discrimination policies into employee handbooks. </a:t>
            </a:r>
            <a:endParaRPr lang="en-US" sz="3600" b="1" dirty="0" smtClean="0">
              <a:solidFill>
                <a:schemeClr val="bg1"/>
              </a:solidFill>
            </a:endParaRPr>
          </a:p>
          <a:p>
            <a:r>
              <a:rPr lang="en-US" sz="3600" b="1" dirty="0" smtClean="0">
                <a:solidFill>
                  <a:schemeClr val="bg1"/>
                </a:solidFill>
              </a:rPr>
              <a:t>In </a:t>
            </a:r>
            <a:r>
              <a:rPr lang="en-US" sz="3600" b="1" dirty="0">
                <a:solidFill>
                  <a:schemeClr val="bg1"/>
                </a:solidFill>
              </a:rPr>
              <a:t>keeping with the goal of consequence ethics, zero-tolerance for any form of discrimination against employees protects individuals while promoting the greater good of the workplace community.</a:t>
            </a:r>
          </a:p>
          <a:p>
            <a:endParaRPr lang="en-US" sz="3600" dirty="0"/>
          </a:p>
        </p:txBody>
      </p:sp>
    </p:spTree>
    <p:extLst>
      <p:ext uri="{BB962C8B-B14F-4D97-AF65-F5344CB8AC3E}">
        <p14:creationId xmlns:p14="http://schemas.microsoft.com/office/powerpoint/2010/main" val="3800611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5360" y="198718"/>
            <a:ext cx="5111222" cy="834215"/>
          </a:xfrm>
          <a:solidFill>
            <a:srgbClr val="92D050"/>
          </a:solidFill>
        </p:spPr>
        <p:txBody>
          <a:bodyPr/>
          <a:lstStyle/>
          <a:p>
            <a:pPr fontAlgn="base"/>
            <a:r>
              <a:rPr lang="en-US" b="1" dirty="0"/>
              <a:t>Dignity</a:t>
            </a:r>
          </a:p>
        </p:txBody>
      </p:sp>
      <p:sp>
        <p:nvSpPr>
          <p:cNvPr id="3" name="Content Placeholder 2"/>
          <p:cNvSpPr>
            <a:spLocks noGrp="1"/>
          </p:cNvSpPr>
          <p:nvPr>
            <p:ph idx="1"/>
          </p:nvPr>
        </p:nvSpPr>
        <p:spPr>
          <a:xfrm>
            <a:off x="203200" y="1202267"/>
            <a:ext cx="11142133" cy="5537200"/>
          </a:xfrm>
          <a:solidFill>
            <a:srgbClr val="FF0000"/>
          </a:solidFill>
        </p:spPr>
        <p:txBody>
          <a:bodyPr>
            <a:noAutofit/>
          </a:bodyPr>
          <a:lstStyle/>
          <a:p>
            <a:pPr fontAlgn="base"/>
            <a:r>
              <a:rPr lang="en-US" sz="2800" b="1" dirty="0">
                <a:solidFill>
                  <a:schemeClr val="bg1"/>
                </a:solidFill>
              </a:rPr>
              <a:t>When an organization develops policies that value employees and upholds those policies, employees act for the greater good of the company. Employees who feel respected and valued at work, respond ethically. </a:t>
            </a:r>
            <a:endParaRPr lang="en-US" sz="2800" b="1" dirty="0" smtClean="0">
              <a:solidFill>
                <a:schemeClr val="bg1"/>
              </a:solidFill>
            </a:endParaRPr>
          </a:p>
          <a:p>
            <a:pPr fontAlgn="base"/>
            <a:r>
              <a:rPr lang="en-US" sz="2800" b="1" dirty="0" smtClean="0"/>
              <a:t>The </a:t>
            </a:r>
            <a:r>
              <a:rPr lang="en-US" sz="2800" b="1" dirty="0"/>
              <a:t>business owner makes an ethical policy that serves the good of his employees and the good of the company. The company’s ethical choice for employee dignity underlies respect for diverse cultures and personalities. </a:t>
            </a:r>
            <a:endParaRPr lang="en-US" sz="2800" b="1" dirty="0" smtClean="0"/>
          </a:p>
          <a:p>
            <a:pPr fontAlgn="base"/>
            <a:r>
              <a:rPr lang="en-US" sz="2800" b="1" dirty="0" smtClean="0">
                <a:solidFill>
                  <a:schemeClr val="bg1"/>
                </a:solidFill>
              </a:rPr>
              <a:t>How </a:t>
            </a:r>
            <a:r>
              <a:rPr lang="en-US" sz="2800" b="1" dirty="0">
                <a:solidFill>
                  <a:schemeClr val="bg1"/>
                </a:solidFill>
              </a:rPr>
              <a:t>the company handles legitimate discrimination cases -- e.g., termination or suspension -- exhibits the company’s imposed consequences to preserve the greater good of the workplace.</a:t>
            </a:r>
          </a:p>
        </p:txBody>
      </p:sp>
    </p:spTree>
    <p:extLst>
      <p:ext uri="{BB962C8B-B14F-4D97-AF65-F5344CB8AC3E}">
        <p14:creationId xmlns:p14="http://schemas.microsoft.com/office/powerpoint/2010/main" val="614339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1311" y="181785"/>
            <a:ext cx="9404723" cy="800349"/>
          </a:xfrm>
          <a:solidFill>
            <a:srgbClr val="FFFF00"/>
          </a:solidFill>
        </p:spPr>
        <p:txBody>
          <a:bodyPr/>
          <a:lstStyle/>
          <a:p>
            <a:pPr fontAlgn="base"/>
            <a:r>
              <a:rPr lang="en-US" b="1" dirty="0" smtClean="0">
                <a:solidFill>
                  <a:schemeClr val="accent5">
                    <a:lumMod val="75000"/>
                  </a:schemeClr>
                </a:solidFill>
              </a:rPr>
              <a:t>Values</a:t>
            </a:r>
            <a:endParaRPr lang="en-US" b="1" dirty="0">
              <a:solidFill>
                <a:schemeClr val="accent5">
                  <a:lumMod val="75000"/>
                </a:schemeClr>
              </a:solidFill>
            </a:endParaRPr>
          </a:p>
        </p:txBody>
      </p:sp>
      <p:sp>
        <p:nvSpPr>
          <p:cNvPr id="3" name="Content Placeholder 2"/>
          <p:cNvSpPr>
            <a:spLocks noGrp="1"/>
          </p:cNvSpPr>
          <p:nvPr>
            <p:ph idx="1"/>
          </p:nvPr>
        </p:nvSpPr>
        <p:spPr>
          <a:xfrm>
            <a:off x="135468" y="1388533"/>
            <a:ext cx="9914386" cy="5198533"/>
          </a:xfrm>
          <a:solidFill>
            <a:schemeClr val="accent1">
              <a:lumMod val="75000"/>
            </a:schemeClr>
          </a:solidFill>
        </p:spPr>
        <p:txBody>
          <a:bodyPr>
            <a:noAutofit/>
          </a:bodyPr>
          <a:lstStyle/>
          <a:p>
            <a:pPr fontAlgn="base"/>
            <a:r>
              <a:rPr lang="en-US" sz="3600" b="1" dirty="0">
                <a:solidFill>
                  <a:srgbClr val="FFFF00"/>
                </a:solidFill>
              </a:rPr>
              <a:t>A company’s policy regarding workplace discrimination displays the moral principles the organization supports</a:t>
            </a:r>
            <a:r>
              <a:rPr lang="en-US" sz="3600" dirty="0"/>
              <a:t>. </a:t>
            </a:r>
            <a:endParaRPr lang="en-US" sz="3600" dirty="0" smtClean="0"/>
          </a:p>
          <a:p>
            <a:pPr fontAlgn="base"/>
            <a:r>
              <a:rPr lang="en-US" sz="3600" b="1" dirty="0" smtClean="0"/>
              <a:t>Ethical </a:t>
            </a:r>
            <a:r>
              <a:rPr lang="en-US" sz="3600" b="1" dirty="0"/>
              <a:t>principles that influence respect for employee dignity in the workplace </a:t>
            </a:r>
            <a:r>
              <a:rPr lang="en-US" sz="3600" b="1" dirty="0" smtClean="0"/>
              <a:t>include:</a:t>
            </a:r>
          </a:p>
          <a:p>
            <a:pPr fontAlgn="base"/>
            <a:r>
              <a:rPr lang="en-US" sz="3600" b="1" dirty="0" smtClean="0"/>
              <a:t> </a:t>
            </a:r>
            <a:r>
              <a:rPr lang="en-US" sz="3600" b="1" dirty="0">
                <a:solidFill>
                  <a:srgbClr val="FFFF00"/>
                </a:solidFill>
              </a:rPr>
              <a:t>doing no harm, supporting and helping people, and justice, which promotes fairness for all workers.</a:t>
            </a:r>
          </a:p>
        </p:txBody>
      </p:sp>
    </p:spTree>
    <p:extLst>
      <p:ext uri="{BB962C8B-B14F-4D97-AF65-F5344CB8AC3E}">
        <p14:creationId xmlns:p14="http://schemas.microsoft.com/office/powerpoint/2010/main" val="11236783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4377" y="198718"/>
            <a:ext cx="9404723" cy="885015"/>
          </a:xfrm>
          <a:solidFill>
            <a:schemeClr val="tx1"/>
          </a:solidFill>
        </p:spPr>
        <p:txBody>
          <a:bodyPr/>
          <a:lstStyle/>
          <a:p>
            <a:pPr fontAlgn="base"/>
            <a:r>
              <a:rPr lang="en-US" b="1" dirty="0">
                <a:solidFill>
                  <a:schemeClr val="bg1"/>
                </a:solidFill>
              </a:rPr>
              <a:t>Orientation</a:t>
            </a:r>
          </a:p>
        </p:txBody>
      </p:sp>
      <p:sp>
        <p:nvSpPr>
          <p:cNvPr id="3" name="Content Placeholder 2"/>
          <p:cNvSpPr>
            <a:spLocks noGrp="1"/>
          </p:cNvSpPr>
          <p:nvPr>
            <p:ph idx="1"/>
          </p:nvPr>
        </p:nvSpPr>
        <p:spPr>
          <a:xfrm>
            <a:off x="324377" y="1236133"/>
            <a:ext cx="9725476" cy="5350933"/>
          </a:xfrm>
          <a:solidFill>
            <a:schemeClr val="accent1">
              <a:lumMod val="60000"/>
              <a:lumOff val="40000"/>
            </a:schemeClr>
          </a:solidFill>
        </p:spPr>
        <p:txBody>
          <a:bodyPr>
            <a:normAutofit/>
          </a:bodyPr>
          <a:lstStyle/>
          <a:p>
            <a:r>
              <a:rPr lang="en-US" sz="3200" b="1" dirty="0"/>
              <a:t>Individuals enjoy legally protected freedom of speech to speak out against racial, gender or other groups and individuals in situations other than workplaces. </a:t>
            </a:r>
            <a:endParaRPr lang="en-US" sz="3200" b="1" dirty="0" smtClean="0"/>
          </a:p>
          <a:p>
            <a:r>
              <a:rPr lang="en-US" sz="3200" b="1" dirty="0" smtClean="0">
                <a:solidFill>
                  <a:schemeClr val="bg1"/>
                </a:solidFill>
              </a:rPr>
              <a:t>Federal </a:t>
            </a:r>
            <a:r>
              <a:rPr lang="en-US" sz="3200" b="1" dirty="0">
                <a:solidFill>
                  <a:schemeClr val="bg1"/>
                </a:solidFill>
              </a:rPr>
              <a:t>law prohibits discriminatory speech and behavior at work. Anti-discrimination in the workplace orients company policy toward the good of the community of employees at the expense of an individual’s freedom to express discriminatory opinions.</a:t>
            </a:r>
          </a:p>
          <a:p>
            <a:endParaRPr lang="en-US" dirty="0"/>
          </a:p>
        </p:txBody>
      </p:sp>
    </p:spTree>
    <p:extLst>
      <p:ext uri="{BB962C8B-B14F-4D97-AF65-F5344CB8AC3E}">
        <p14:creationId xmlns:p14="http://schemas.microsoft.com/office/powerpoint/2010/main" val="5957157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334" y="541868"/>
            <a:ext cx="9880520" cy="5706532"/>
          </a:xfrm>
          <a:solidFill>
            <a:schemeClr val="tx1"/>
          </a:solidFill>
        </p:spPr>
        <p:txBody>
          <a:bodyPr>
            <a:normAutofit/>
          </a:bodyPr>
          <a:lstStyle/>
          <a:p>
            <a:pPr fontAlgn="base"/>
            <a:r>
              <a:rPr lang="en-US" sz="3200" b="1" dirty="0">
                <a:solidFill>
                  <a:schemeClr val="bg1"/>
                </a:solidFill>
              </a:rPr>
              <a:t>References (2)</a:t>
            </a:r>
          </a:p>
          <a:p>
            <a:pPr lvl="0" fontAlgn="base"/>
            <a:r>
              <a:rPr lang="en-US" sz="3200" b="1" u="sng" dirty="0">
                <a:solidFill>
                  <a:schemeClr val="bg1"/>
                </a:solidFill>
              </a:rPr>
              <a:t>Radford University: Professional Ethics for Media Studies</a:t>
            </a:r>
            <a:endParaRPr lang="en-US" sz="3200" b="1" dirty="0">
              <a:solidFill>
                <a:schemeClr val="bg1"/>
              </a:solidFill>
            </a:endParaRPr>
          </a:p>
          <a:p>
            <a:pPr lvl="0" fontAlgn="base"/>
            <a:r>
              <a:rPr lang="en-US" sz="3200" b="1" u="sng" dirty="0">
                <a:solidFill>
                  <a:schemeClr val="bg1"/>
                </a:solidFill>
              </a:rPr>
              <a:t>Online Ethics Center: Importance of Ethical Behavior in the Workplace (TI</a:t>
            </a:r>
            <a:r>
              <a:rPr lang="en-US" sz="3200" b="1" u="sng" dirty="0" smtClean="0">
                <a:solidFill>
                  <a:schemeClr val="bg1"/>
                </a:solidFill>
              </a:rPr>
              <a:t>)</a:t>
            </a:r>
            <a:endParaRPr lang="en-US" sz="3200" b="1" dirty="0">
              <a:solidFill>
                <a:schemeClr val="bg1"/>
              </a:solidFill>
            </a:endParaRPr>
          </a:p>
          <a:p>
            <a:pPr fontAlgn="base"/>
            <a:r>
              <a:rPr lang="en-US" sz="3200" b="1" dirty="0">
                <a:solidFill>
                  <a:schemeClr val="bg1"/>
                </a:solidFill>
              </a:rPr>
              <a:t>Resources (2)</a:t>
            </a:r>
          </a:p>
          <a:p>
            <a:pPr lvl="0" fontAlgn="base"/>
            <a:r>
              <a:rPr lang="en-US" sz="3200" b="1" u="sng" dirty="0">
                <a:solidFill>
                  <a:schemeClr val="bg1"/>
                </a:solidFill>
              </a:rPr>
              <a:t>Santa Clara University: Ethics in Organizations</a:t>
            </a:r>
            <a:endParaRPr lang="en-US" sz="3200" b="1" dirty="0">
              <a:solidFill>
                <a:schemeClr val="bg1"/>
              </a:solidFill>
            </a:endParaRPr>
          </a:p>
          <a:p>
            <a:pPr lvl="0" fontAlgn="base"/>
            <a:r>
              <a:rPr lang="en-US" sz="3200" b="1" u="sng" dirty="0">
                <a:solidFill>
                  <a:schemeClr val="bg1"/>
                </a:solidFill>
              </a:rPr>
              <a:t>Free Management Library: How to Value Multicultural and Diverse Organizations</a:t>
            </a:r>
            <a:endParaRPr lang="en-US" sz="3200" b="1" dirty="0">
              <a:solidFill>
                <a:schemeClr val="bg1"/>
              </a:solidFill>
            </a:endParaRPr>
          </a:p>
        </p:txBody>
      </p:sp>
    </p:spTree>
    <p:extLst>
      <p:ext uri="{BB962C8B-B14F-4D97-AF65-F5344CB8AC3E}">
        <p14:creationId xmlns:p14="http://schemas.microsoft.com/office/powerpoint/2010/main" val="37223880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docProps/app.xml><?xml version="1.0" encoding="utf-8"?>
<Properties xmlns="http://schemas.openxmlformats.org/officeDocument/2006/extended-properties" xmlns:vt="http://schemas.openxmlformats.org/officeDocument/2006/docPropsVTypes">
  <Template>Ion</Template>
  <TotalTime>36</TotalTime>
  <Words>356</Words>
  <Application>Microsoft Office PowerPoint</Application>
  <PresentationFormat>Widescreen</PresentationFormat>
  <Paragraphs>27</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Century Gothic</vt:lpstr>
      <vt:lpstr>Wingdings 3</vt:lpstr>
      <vt:lpstr>Ion</vt:lpstr>
      <vt:lpstr>What Is a Workplace Ethics?  Example Using Consequence Ethics? </vt:lpstr>
      <vt:lpstr>Introduction</vt:lpstr>
      <vt:lpstr>Discrimination in the Workplace</vt:lpstr>
      <vt:lpstr>Dignity</vt:lpstr>
      <vt:lpstr>Values</vt:lpstr>
      <vt:lpstr>Orientation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a Workplace Example Using Consequence Ethics?</dc:title>
  <dc:creator>USER</dc:creator>
  <cp:lastModifiedBy>DELL</cp:lastModifiedBy>
  <cp:revision>7</cp:revision>
  <dcterms:created xsi:type="dcterms:W3CDTF">2020-02-13T03:25:04Z</dcterms:created>
  <dcterms:modified xsi:type="dcterms:W3CDTF">2024-08-08T11:51:42Z</dcterms:modified>
</cp:coreProperties>
</file>