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089" y="524934"/>
            <a:ext cx="8825658" cy="4404848"/>
          </a:xfrm>
          <a:solidFill>
            <a:srgbClr val="FF0000"/>
          </a:solidFill>
        </p:spPr>
        <p:txBody>
          <a:bodyPr/>
          <a:lstStyle/>
          <a:p>
            <a:r>
              <a:rPr lang="en-US" b="1" dirty="0"/>
              <a:t>Professional &amp; Ethical Behavior in the </a:t>
            </a:r>
            <a:r>
              <a:rPr lang="en-US" b="1" dirty="0" smtClean="0"/>
              <a:t>Workplace…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089" y="5116046"/>
            <a:ext cx="8825658" cy="1589553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/>
              <a:t>Week 7 lectures,</a:t>
            </a:r>
          </a:p>
          <a:p>
            <a:r>
              <a:rPr lang="en-US" b="1" dirty="0" smtClean="0"/>
              <a:t>By wogu, I. a. power</a:t>
            </a:r>
            <a:endParaRPr lang="en-US" b="1" dirty="0"/>
          </a:p>
          <a:p>
            <a:r>
              <a:rPr lang="en-US" b="1" dirty="0" smtClean="0"/>
              <a:t>Department of Political science &amp; public administration,</a:t>
            </a:r>
          </a:p>
          <a:p>
            <a:r>
              <a:rPr lang="en-US" b="1" dirty="0" smtClean="0"/>
              <a:t>Rhema University, Nigeria, </a:t>
            </a:r>
            <a:r>
              <a:rPr lang="en-US" b="1" dirty="0" err="1" smtClean="0"/>
              <a:t>abia</a:t>
            </a:r>
            <a:r>
              <a:rPr lang="en-US" b="1" dirty="0" smtClean="0"/>
              <a:t> state, Nigeria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2751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25" y="508000"/>
            <a:ext cx="11596729" cy="61917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fontAlgn="base"/>
            <a:r>
              <a:rPr lang="en-US" sz="4400" b="1" dirty="0">
                <a:solidFill>
                  <a:schemeClr val="bg1"/>
                </a:solidFill>
              </a:rPr>
              <a:t>References (3</a:t>
            </a:r>
            <a:r>
              <a:rPr lang="en-US" sz="4400" b="1" dirty="0" smtClean="0">
                <a:solidFill>
                  <a:schemeClr val="bg1"/>
                </a:solidFill>
              </a:rPr>
              <a:t>)</a:t>
            </a:r>
          </a:p>
          <a:p>
            <a:pPr marL="0" indent="0" fontAlgn="base">
              <a:buNone/>
            </a:pPr>
            <a:endParaRPr lang="en-US" sz="4000" b="1" dirty="0">
              <a:solidFill>
                <a:schemeClr val="bg1"/>
              </a:solidFill>
            </a:endParaRPr>
          </a:p>
          <a:p>
            <a:pPr lvl="0" fontAlgn="base"/>
            <a:r>
              <a:rPr lang="en-US" sz="4000" b="1" dirty="0">
                <a:solidFill>
                  <a:srgbClr val="FF0000"/>
                </a:solidFill>
              </a:rPr>
              <a:t>Work Institute: How to Define Ethical Behavior &amp; Why It's Important in the Workplace</a:t>
            </a:r>
          </a:p>
          <a:p>
            <a:pPr lvl="0" fontAlgn="base"/>
            <a:r>
              <a:rPr lang="en-US" sz="4000" b="1" dirty="0">
                <a:solidFill>
                  <a:schemeClr val="bg1"/>
                </a:solidFill>
              </a:rPr>
              <a:t>Harvard Business Review: 6 Traits That Predict Ethical Behavior at Work</a:t>
            </a:r>
          </a:p>
          <a:p>
            <a:pPr lvl="0" fontAlgn="base"/>
            <a:r>
              <a:rPr lang="en-US" sz="4000" b="1" dirty="0">
                <a:solidFill>
                  <a:srgbClr val="FF0000"/>
                </a:solidFill>
              </a:rPr>
              <a:t>Indianapolis Record: Ethics and professionalism in the workplace</a:t>
            </a:r>
          </a:p>
        </p:txBody>
      </p:sp>
    </p:spTree>
    <p:extLst>
      <p:ext uri="{BB962C8B-B14F-4D97-AF65-F5344CB8AC3E}">
        <p14:creationId xmlns:p14="http://schemas.microsoft.com/office/powerpoint/2010/main" val="110253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45" y="232584"/>
            <a:ext cx="3858155" cy="749549"/>
          </a:xfrm>
          <a:solidFill>
            <a:srgbClr val="C00000"/>
          </a:solidFill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I</a:t>
            </a:r>
            <a:r>
              <a:rPr lang="en-US" b="1" dirty="0" smtClean="0">
                <a:solidFill>
                  <a:srgbClr val="FFFF00"/>
                </a:solidFill>
              </a:rPr>
              <a:t>ntroduction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646" y="1202267"/>
            <a:ext cx="10004954" cy="5520265"/>
          </a:xfrm>
          <a:solidFill>
            <a:srgbClr val="C00000"/>
          </a:solidFill>
        </p:spPr>
        <p:txBody>
          <a:bodyPr>
            <a:noAutofit/>
          </a:bodyPr>
          <a:lstStyle/>
          <a:p>
            <a:pPr fontAlgn="base"/>
            <a:r>
              <a:rPr lang="en-US" sz="2800" b="1" dirty="0"/>
              <a:t>At work, ethical behavior is the legal and moral code guiding employee behavior. Being a professional requires more than wearing a nice suit. </a:t>
            </a:r>
            <a:endParaRPr lang="en-US" sz="2800" b="1" dirty="0" smtClean="0"/>
          </a:p>
          <a:p>
            <a:pPr fontAlgn="base"/>
            <a:r>
              <a:rPr lang="en-US" sz="2800" b="1" dirty="0" smtClean="0">
                <a:solidFill>
                  <a:srgbClr val="FFFF00"/>
                </a:solidFill>
              </a:rPr>
              <a:t>It </a:t>
            </a:r>
            <a:r>
              <a:rPr lang="en-US" sz="2800" b="1" dirty="0">
                <a:solidFill>
                  <a:srgbClr val="FFFF00"/>
                </a:solidFill>
              </a:rPr>
              <a:t>requires ethical behavior that drives interactions with other employees, customers and leadership. It also guides how someone performs her job.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fontAlgn="base"/>
            <a:r>
              <a:rPr lang="en-US" sz="2800" b="1" dirty="0" smtClean="0"/>
              <a:t>Ethical </a:t>
            </a:r>
            <a:r>
              <a:rPr lang="en-US" sz="2800" b="1" dirty="0"/>
              <a:t>behavior guides whether someone will perform minor infractions if she feels no one is watching. </a:t>
            </a:r>
            <a:endParaRPr lang="en-US" sz="2800" b="1" dirty="0" smtClean="0"/>
          </a:p>
          <a:p>
            <a:pPr fontAlgn="base"/>
            <a:r>
              <a:rPr lang="en-US" sz="2800" b="1" dirty="0" smtClean="0">
                <a:solidFill>
                  <a:srgbClr val="FFFF00"/>
                </a:solidFill>
              </a:rPr>
              <a:t>Business </a:t>
            </a:r>
            <a:r>
              <a:rPr lang="en-US" sz="2800" b="1" dirty="0">
                <a:solidFill>
                  <a:srgbClr val="FFFF00"/>
                </a:solidFill>
              </a:rPr>
              <a:t>leaders need to set clear guidelines for ethical behavior in the workplace and to consistently train employees on working according to those expectations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36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444" y="198718"/>
            <a:ext cx="9404723" cy="698749"/>
          </a:xfrm>
          <a:solidFill>
            <a:srgbClr val="C00000"/>
          </a:solidFill>
        </p:spPr>
        <p:txBody>
          <a:bodyPr/>
          <a:lstStyle/>
          <a:p>
            <a:pPr fontAlgn="base"/>
            <a:r>
              <a:rPr lang="en-US" b="1" dirty="0">
                <a:solidFill>
                  <a:srgbClr val="FFFF00"/>
                </a:solidFill>
              </a:rPr>
              <a:t>Define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44" y="1100668"/>
            <a:ext cx="9742409" cy="5554132"/>
          </a:xfrm>
          <a:solidFill>
            <a:srgbClr val="FFFF00"/>
          </a:solidFill>
        </p:spPr>
        <p:txBody>
          <a:bodyPr>
            <a:noAutofit/>
          </a:bodyPr>
          <a:lstStyle/>
          <a:p>
            <a:pPr fontAlgn="base"/>
            <a:r>
              <a:rPr lang="en-US" sz="3200" b="1" dirty="0">
                <a:solidFill>
                  <a:schemeClr val="bg1"/>
                </a:solidFill>
              </a:rPr>
              <a:t>Professionalism and ethics in the workplace are the guiding principles that an individual or the company has established.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fontAlgn="base"/>
            <a:r>
              <a:rPr lang="en-US" sz="3200" b="1" dirty="0" smtClean="0">
                <a:solidFill>
                  <a:srgbClr val="00B0F0"/>
                </a:solidFill>
              </a:rPr>
              <a:t>Generally</a:t>
            </a:r>
            <a:r>
              <a:rPr lang="en-US" sz="3200" b="1" dirty="0">
                <a:solidFill>
                  <a:srgbClr val="00B0F0"/>
                </a:solidFill>
              </a:rPr>
              <a:t>, a company sets forth a minimum standard of ethics and expectations, even though there are employees who may have a higher personal set of ethics. 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pPr fontAlgn="base"/>
            <a:r>
              <a:rPr lang="en-US" sz="3200" b="1" dirty="0" smtClean="0">
                <a:solidFill>
                  <a:schemeClr val="bg1"/>
                </a:solidFill>
              </a:rPr>
              <a:t>Those </a:t>
            </a:r>
            <a:r>
              <a:rPr lang="en-US" sz="3200" b="1" dirty="0">
                <a:solidFill>
                  <a:schemeClr val="bg1"/>
                </a:solidFill>
              </a:rPr>
              <a:t>who don't follow the ethics rules at work are subject to disciplinary action, possibly even firing.</a:t>
            </a:r>
          </a:p>
        </p:txBody>
      </p:sp>
    </p:spTree>
    <p:extLst>
      <p:ext uri="{BB962C8B-B14F-4D97-AF65-F5344CB8AC3E}">
        <p14:creationId xmlns:p14="http://schemas.microsoft.com/office/powerpoint/2010/main" val="37276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887" y="181784"/>
            <a:ext cx="9751114" cy="681815"/>
          </a:xfrm>
          <a:solidFill>
            <a:srgbClr val="FF0000"/>
          </a:solidFill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Define Ethical </a:t>
            </a:r>
            <a:r>
              <a:rPr lang="en-US" b="1" dirty="0" smtClean="0">
                <a:solidFill>
                  <a:srgbClr val="FFFF00"/>
                </a:solidFill>
              </a:rPr>
              <a:t>Behavior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8" y="999067"/>
            <a:ext cx="9812786" cy="5638799"/>
          </a:xfrm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en-US" sz="2800" b="1" dirty="0"/>
              <a:t>As with all ethics guidelines, these rules at work consider what is best for all involved. That includes the employer, the employee, co-workers and the public.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chemeClr val="bg2"/>
                </a:solidFill>
              </a:rPr>
              <a:t>An </a:t>
            </a:r>
            <a:r>
              <a:rPr lang="en-US" sz="2800" b="1" dirty="0">
                <a:solidFill>
                  <a:schemeClr val="bg2"/>
                </a:solidFill>
              </a:rPr>
              <a:t>employee handbook may list specific behavior expectations but many components of ethics are guided by a person's moral code. </a:t>
            </a:r>
            <a:endParaRPr lang="en-US" sz="2800" b="1" dirty="0" smtClean="0">
              <a:solidFill>
                <a:schemeClr val="bg2"/>
              </a:solidFill>
            </a:endParaRPr>
          </a:p>
          <a:p>
            <a:r>
              <a:rPr lang="en-US" sz="2800" b="1" dirty="0" smtClean="0"/>
              <a:t>For </a:t>
            </a:r>
            <a:r>
              <a:rPr lang="en-US" sz="2800" b="1" dirty="0"/>
              <a:t>example, an employer may not expressly state that one employee should not take credit for a project if he had nothing to do with it.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chemeClr val="bg2"/>
                </a:solidFill>
              </a:rPr>
              <a:t>This </a:t>
            </a:r>
            <a:r>
              <a:rPr lang="en-US" sz="2800" b="1" dirty="0">
                <a:solidFill>
                  <a:schemeClr val="bg2"/>
                </a:solidFill>
              </a:rPr>
              <a:t>generally follows a person's moral compass, though it may become a rule if a problem permeates among employees.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1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11" y="164851"/>
            <a:ext cx="9404723" cy="800349"/>
          </a:xfrm>
          <a:solidFill>
            <a:srgbClr val="FFFF00"/>
          </a:solidFill>
        </p:spPr>
        <p:txBody>
          <a:bodyPr/>
          <a:lstStyle/>
          <a:p>
            <a:pPr fontAlgn="base"/>
            <a:r>
              <a:rPr lang="en-US" b="1" dirty="0">
                <a:solidFill>
                  <a:schemeClr val="bg2"/>
                </a:solidFill>
              </a:rPr>
              <a:t>Importance of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" y="1134534"/>
            <a:ext cx="9911742" cy="5418666"/>
          </a:xfrm>
          <a:solidFill>
            <a:schemeClr val="tx1"/>
          </a:solidFill>
        </p:spPr>
        <p:txBody>
          <a:bodyPr>
            <a:normAutofit/>
          </a:bodyPr>
          <a:lstStyle/>
          <a:p>
            <a:pPr fontAlgn="base"/>
            <a:r>
              <a:rPr lang="en-US" sz="3600" b="1" dirty="0" smtClean="0">
                <a:solidFill>
                  <a:schemeClr val="bg2"/>
                </a:solidFill>
              </a:rPr>
              <a:t>(1) Ethical </a:t>
            </a:r>
            <a:r>
              <a:rPr lang="en-US" sz="3600" b="1" dirty="0">
                <a:solidFill>
                  <a:schemeClr val="bg2"/>
                </a:solidFill>
              </a:rPr>
              <a:t>behavior in the workplace is important for many reasons. People and customers feel safe when working with a company if they know people are following morally sound guidelines. </a:t>
            </a:r>
            <a:endParaRPr lang="en-US" sz="3600" b="1" dirty="0" smtClean="0">
              <a:solidFill>
                <a:schemeClr val="bg2"/>
              </a:solidFill>
            </a:endParaRPr>
          </a:p>
          <a:p>
            <a:pPr fontAlgn="base"/>
            <a:r>
              <a:rPr lang="en-US" sz="3600" b="1" dirty="0" smtClean="0">
                <a:solidFill>
                  <a:srgbClr val="FF0000"/>
                </a:solidFill>
              </a:rPr>
              <a:t>(2) It </a:t>
            </a:r>
            <a:r>
              <a:rPr lang="en-US" sz="3600" b="1" dirty="0">
                <a:solidFill>
                  <a:srgbClr val="FF0000"/>
                </a:solidFill>
              </a:rPr>
              <a:t>builds the reputation of the business and doing "clean business" or keeping "customers as a priority."</a:t>
            </a:r>
          </a:p>
        </p:txBody>
      </p:sp>
    </p:spTree>
    <p:extLst>
      <p:ext uri="{BB962C8B-B14F-4D97-AF65-F5344CB8AC3E}">
        <p14:creationId xmlns:p14="http://schemas.microsoft.com/office/powerpoint/2010/main" val="334710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37067"/>
            <a:ext cx="9846653" cy="6451599"/>
          </a:xfrm>
          <a:solidFill>
            <a:srgbClr val="FFFF00"/>
          </a:solidFill>
        </p:spPr>
        <p:txBody>
          <a:bodyPr/>
          <a:lstStyle/>
          <a:p>
            <a:pPr fontAlgn="base"/>
            <a:r>
              <a:rPr lang="en-US" sz="2800" b="1" dirty="0" smtClean="0">
                <a:solidFill>
                  <a:srgbClr val="FF0000"/>
                </a:solidFill>
              </a:rPr>
              <a:t>(3) Many </a:t>
            </a:r>
            <a:r>
              <a:rPr lang="en-US" sz="2800" b="1" dirty="0">
                <a:solidFill>
                  <a:srgbClr val="FF0000"/>
                </a:solidFill>
              </a:rPr>
              <a:t>professionals won't remain in business if the public doesn't feel that the person or the company operates ethically. Banks, financial representatives, lawyers all must follow high ethical standards.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fontAlgn="base"/>
            <a:r>
              <a:rPr lang="en-US" sz="2800" b="1" dirty="0" smtClean="0">
                <a:solidFill>
                  <a:schemeClr val="bg1"/>
                </a:solidFill>
              </a:rPr>
              <a:t>(4) Any </a:t>
            </a:r>
            <a:r>
              <a:rPr lang="en-US" sz="2800" b="1" dirty="0">
                <a:solidFill>
                  <a:schemeClr val="bg1"/>
                </a:solidFill>
              </a:rPr>
              <a:t>company taking credit card information needs to maintain strict privacy and information protection policies to get consumer confidence.</a:t>
            </a:r>
          </a:p>
          <a:p>
            <a:pPr fontAlgn="base"/>
            <a:r>
              <a:rPr lang="en-US" sz="2800" b="1" dirty="0" smtClean="0">
                <a:solidFill>
                  <a:srgbClr val="FF0000"/>
                </a:solidFill>
              </a:rPr>
              <a:t>(5) Ethics </a:t>
            </a:r>
            <a:r>
              <a:rPr lang="en-US" sz="2800" b="1" dirty="0">
                <a:solidFill>
                  <a:srgbClr val="FF0000"/>
                </a:solidFill>
              </a:rPr>
              <a:t>guidelines also set the tone for how companies deal with conflict. When customers complain or if a co-worker accuses another of wrong-doing, an ethical company can go to its employee handbook and follow established fair procedures to get a resolution.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40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77" y="215652"/>
            <a:ext cx="9404723" cy="800349"/>
          </a:xfrm>
          <a:solidFill>
            <a:srgbClr val="FFFF00"/>
          </a:solidFill>
        </p:spPr>
        <p:txBody>
          <a:bodyPr/>
          <a:lstStyle/>
          <a:p>
            <a:pPr fontAlgn="base"/>
            <a:r>
              <a:rPr lang="en-US" b="1" dirty="0">
                <a:solidFill>
                  <a:srgbClr val="FF0000"/>
                </a:solidFill>
              </a:rPr>
              <a:t>Examples of Professional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77" y="1236135"/>
            <a:ext cx="9928676" cy="5452532"/>
          </a:xfrm>
          <a:solidFill>
            <a:srgbClr val="0070C0"/>
          </a:solidFill>
        </p:spPr>
        <p:txBody>
          <a:bodyPr>
            <a:noAutofit/>
          </a:bodyPr>
          <a:lstStyle/>
          <a:p>
            <a:pPr fontAlgn="base"/>
            <a:r>
              <a:rPr lang="en-US" sz="3400" b="1" dirty="0">
                <a:solidFill>
                  <a:srgbClr val="FFFF00"/>
                </a:solidFill>
              </a:rPr>
              <a:t>There are many examples of ethical communication in the workplace. Most trustworthy and ethical behavior starts with money management. 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fontAlgn="base"/>
            <a:r>
              <a:rPr lang="en-US" sz="3400" b="1" dirty="0" smtClean="0">
                <a:solidFill>
                  <a:srgbClr val="FFFF00"/>
                </a:solidFill>
              </a:rPr>
              <a:t>You </a:t>
            </a:r>
            <a:r>
              <a:rPr lang="en-US" sz="3400" b="1" dirty="0">
                <a:solidFill>
                  <a:srgbClr val="FFFF00"/>
                </a:solidFill>
              </a:rPr>
              <a:t>want people in the organization who handle money and financial transactions to do so ethically. 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fontAlgn="base"/>
            <a:r>
              <a:rPr lang="en-US" sz="3400" b="1" dirty="0" smtClean="0">
                <a:solidFill>
                  <a:srgbClr val="FFFF00"/>
                </a:solidFill>
              </a:rPr>
              <a:t>An </a:t>
            </a:r>
            <a:r>
              <a:rPr lang="en-US" sz="3400" b="1" dirty="0">
                <a:solidFill>
                  <a:srgbClr val="FFFF00"/>
                </a:solidFill>
              </a:rPr>
              <a:t>employee skimming a quarter out of the cash register is not acting ethically, or lawfully.</a:t>
            </a:r>
          </a:p>
        </p:txBody>
      </p:sp>
    </p:spTree>
    <p:extLst>
      <p:ext uri="{BB962C8B-B14F-4D97-AF65-F5344CB8AC3E}">
        <p14:creationId xmlns:p14="http://schemas.microsoft.com/office/powerpoint/2010/main" val="419728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9745053" cy="6299200"/>
          </a:xfrm>
          <a:solidFill>
            <a:srgbClr val="C00000"/>
          </a:solidFill>
        </p:spPr>
        <p:txBody>
          <a:bodyPr/>
          <a:lstStyle/>
          <a:p>
            <a:r>
              <a:rPr lang="en-US" sz="3000" b="1" dirty="0">
                <a:solidFill>
                  <a:srgbClr val="FFFF00"/>
                </a:solidFill>
              </a:rPr>
              <a:t>Ethical communication in the workplace is another area that staff needs to be clearly trained on. An employee who is upset with a client or co-worker is not supposed to break confidentiality and spread or forward an email or gossip. 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r>
              <a:rPr lang="en-US" sz="3000" b="1" dirty="0" smtClean="0"/>
              <a:t>Employees </a:t>
            </a:r>
            <a:r>
              <a:rPr lang="en-US" sz="3000" b="1" dirty="0"/>
              <a:t>will follow the lead of managers if there is no set standard. If the boss comes in and makes fun of a customer or another employee, the staff will think this is okay. </a:t>
            </a:r>
            <a:endParaRPr lang="en-US" sz="3000" b="1" dirty="0" smtClean="0"/>
          </a:p>
          <a:p>
            <a:r>
              <a:rPr lang="en-US" sz="3000" b="1" dirty="0" smtClean="0">
                <a:solidFill>
                  <a:srgbClr val="FFFF00"/>
                </a:solidFill>
              </a:rPr>
              <a:t>Ethical </a:t>
            </a:r>
            <a:r>
              <a:rPr lang="en-US" sz="3000" b="1" dirty="0">
                <a:solidFill>
                  <a:srgbClr val="FFFF00"/>
                </a:solidFill>
              </a:rPr>
              <a:t>standards must be met to prevent potential bullying and discrimination, which leads to high turnover, high anxiety and low productivity.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10801" y="1591734"/>
            <a:ext cx="1693334" cy="35394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Examples of Professional </a:t>
            </a:r>
            <a:r>
              <a:rPr lang="en-US" sz="3200" b="1" dirty="0" smtClean="0">
                <a:solidFill>
                  <a:srgbClr val="FF0000"/>
                </a:solidFill>
              </a:rPr>
              <a:t>Behavior </a:t>
            </a:r>
            <a:r>
              <a:rPr lang="en-US" sz="3200" b="1" dirty="0" err="1" smtClean="0">
                <a:solidFill>
                  <a:srgbClr val="FF0000"/>
                </a:solidFill>
              </a:rPr>
              <a:t>cont</a:t>
            </a:r>
            <a:r>
              <a:rPr lang="en-US" sz="3200" b="1" dirty="0" smtClean="0">
                <a:solidFill>
                  <a:srgbClr val="FF0000"/>
                </a:solidFill>
              </a:rPr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8153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5" y="147918"/>
            <a:ext cx="11734800" cy="817282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Examples of Professional Behavior </a:t>
            </a:r>
            <a:r>
              <a:rPr lang="en-US" sz="4400" b="1" dirty="0" err="1">
                <a:solidFill>
                  <a:srgbClr val="FF0000"/>
                </a:solidFill>
              </a:rPr>
              <a:t>cont</a:t>
            </a:r>
            <a:r>
              <a:rPr lang="en-US" sz="4400" b="1" dirty="0">
                <a:solidFill>
                  <a:srgbClr val="FF0000"/>
                </a:solidFill>
              </a:rPr>
              <a:t>…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36" y="965200"/>
            <a:ext cx="9931318" cy="5672667"/>
          </a:xfrm>
          <a:solidFill>
            <a:srgbClr val="0070C0"/>
          </a:solidFill>
        </p:spPr>
        <p:txBody>
          <a:bodyPr>
            <a:normAutofit/>
          </a:bodyPr>
          <a:lstStyle/>
          <a:p>
            <a:pPr fontAlgn="base"/>
            <a:r>
              <a:rPr lang="en-US" sz="2800" b="1" dirty="0">
                <a:solidFill>
                  <a:srgbClr val="FFFF00"/>
                </a:solidFill>
              </a:rPr>
              <a:t>Ethics extends beyond issues of right or wrong. A conscientious employee is concerned about doing his job to the best of his ability.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fontAlgn="base"/>
            <a:r>
              <a:rPr lang="en-US" sz="2800" b="1" dirty="0" smtClean="0"/>
              <a:t>This </a:t>
            </a:r>
            <a:r>
              <a:rPr lang="en-US" sz="2800" b="1" dirty="0"/>
              <a:t>employee won't close the store two minutes early; she will stay 10 minutes late, if someone needs help. Employees who have high ethical standards are proactive to help solve problems with co-workers or customers. </a:t>
            </a:r>
            <a:endParaRPr lang="en-US" sz="2800" b="1" dirty="0" smtClean="0"/>
          </a:p>
          <a:p>
            <a:pPr fontAlgn="base"/>
            <a:r>
              <a:rPr lang="en-US" sz="2800" b="1" dirty="0" smtClean="0">
                <a:solidFill>
                  <a:srgbClr val="FFFF00"/>
                </a:solidFill>
              </a:rPr>
              <a:t>They </a:t>
            </a:r>
            <a:r>
              <a:rPr lang="en-US" sz="2800" b="1" dirty="0">
                <a:solidFill>
                  <a:srgbClr val="FFFF00"/>
                </a:solidFill>
              </a:rPr>
              <a:t>don't pass the buck or point fingers at others; they take responsibility. Although these traits are not wholly indicative of someone's ethics, they do serve as baseline indicators for employers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658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</TotalTime>
  <Words>749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Professional &amp; Ethical Behavior in the Workplace… </vt:lpstr>
      <vt:lpstr>Introduction</vt:lpstr>
      <vt:lpstr>Define Ethical Behavior</vt:lpstr>
      <vt:lpstr>Define Ethical Behavior Continued…</vt:lpstr>
      <vt:lpstr>Importance of Ethical Behavior</vt:lpstr>
      <vt:lpstr>PowerPoint Presentation</vt:lpstr>
      <vt:lpstr>Examples of Professional Behavior</vt:lpstr>
      <vt:lpstr>PowerPoint Presentation</vt:lpstr>
      <vt:lpstr>Examples of Professional Behavior cont…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&amp; Ethical Behavior in the Workplace</dc:title>
  <dc:creator>USER</dc:creator>
  <cp:lastModifiedBy>DELL</cp:lastModifiedBy>
  <cp:revision>6</cp:revision>
  <dcterms:created xsi:type="dcterms:W3CDTF">2020-02-13T02:36:02Z</dcterms:created>
  <dcterms:modified xsi:type="dcterms:W3CDTF">2024-08-05T11:29:07Z</dcterms:modified>
</cp:coreProperties>
</file>