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4" r:id="rId2"/>
    <p:sldId id="265" r:id="rId3"/>
    <p:sldId id="266" r:id="rId4"/>
    <p:sldId id="267" r:id="rId5"/>
    <p:sldId id="256" r:id="rId6"/>
    <p:sldId id="257" r:id="rId7"/>
    <p:sldId id="258" r:id="rId8"/>
    <p:sldId id="259" r:id="rId9"/>
    <p:sldId id="260" r:id="rId10"/>
    <p:sldId id="261"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48" d="100"/>
          <a:sy n="48" d="100"/>
        </p:scale>
        <p:origin x="78"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10/19/2023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8539" y="278296"/>
            <a:ext cx="9303026" cy="6341165"/>
          </a:xfrm>
          <a:solidFill>
            <a:schemeClr val="tx1"/>
          </a:solidFill>
        </p:spPr>
        <p:txBody>
          <a:bodyPr/>
          <a:lstStyle/>
          <a:p>
            <a:pPr fontAlgn="base"/>
            <a:r>
              <a:rPr lang="en-US" sz="9600" b="1" dirty="0">
                <a:solidFill>
                  <a:schemeClr val="bg1"/>
                </a:solidFill>
              </a:rPr>
              <a:t>Business Ethics Policies &amp; Procedures</a:t>
            </a:r>
          </a:p>
        </p:txBody>
      </p:sp>
    </p:spTree>
    <p:extLst>
      <p:ext uri="{BB962C8B-B14F-4D97-AF65-F5344CB8AC3E}">
        <p14:creationId xmlns:p14="http://schemas.microsoft.com/office/powerpoint/2010/main" val="1580488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971" y="181789"/>
            <a:ext cx="10699222" cy="918882"/>
          </a:xfrm>
          <a:solidFill>
            <a:schemeClr val="tx1"/>
          </a:solidFill>
        </p:spPr>
        <p:txBody>
          <a:bodyPr/>
          <a:lstStyle/>
          <a:p>
            <a:r>
              <a:rPr lang="en-US" b="1" dirty="0">
                <a:solidFill>
                  <a:schemeClr val="bg1"/>
                </a:solidFill>
              </a:rPr>
              <a:t>Financial and Business </a:t>
            </a:r>
            <a:r>
              <a:rPr lang="en-US" b="1" dirty="0" smtClean="0">
                <a:solidFill>
                  <a:schemeClr val="bg1"/>
                </a:solidFill>
              </a:rPr>
              <a:t>Ethics Continued</a:t>
            </a:r>
            <a:endParaRPr lang="en-US" dirty="0">
              <a:solidFill>
                <a:schemeClr val="bg1"/>
              </a:solidFill>
            </a:endParaRPr>
          </a:p>
        </p:txBody>
      </p:sp>
      <p:sp>
        <p:nvSpPr>
          <p:cNvPr id="3" name="Content Placeholder 2"/>
          <p:cNvSpPr>
            <a:spLocks noGrp="1"/>
          </p:cNvSpPr>
          <p:nvPr>
            <p:ph idx="1"/>
          </p:nvPr>
        </p:nvSpPr>
        <p:spPr>
          <a:xfrm>
            <a:off x="226971" y="1337733"/>
            <a:ext cx="11744896" cy="5384800"/>
          </a:xfrm>
          <a:solidFill>
            <a:srgbClr val="C00000"/>
          </a:solidFill>
        </p:spPr>
        <p:txBody>
          <a:bodyPr>
            <a:normAutofit/>
          </a:bodyPr>
          <a:lstStyle/>
          <a:p>
            <a:r>
              <a:rPr lang="en-US" sz="3600" b="1" dirty="0">
                <a:solidFill>
                  <a:srgbClr val="FFFF00"/>
                </a:solidFill>
              </a:rPr>
              <a:t>The information helps some investors achieve greater returns on their investments at the expense of others</a:t>
            </a:r>
            <a:r>
              <a:rPr lang="en-US" sz="3600" b="1" dirty="0" smtClean="0">
                <a:solidFill>
                  <a:srgbClr val="FFFF00"/>
                </a:solidFill>
              </a:rPr>
              <a:t>.</a:t>
            </a:r>
          </a:p>
          <a:p>
            <a:r>
              <a:rPr lang="en-US" sz="3600" b="1" dirty="0" smtClean="0"/>
              <a:t>Executives </a:t>
            </a:r>
            <a:r>
              <a:rPr lang="en-US" sz="3600" b="1" dirty="0"/>
              <a:t>in small companies must strive to help all shareholders earn better returns on their money. </a:t>
            </a:r>
            <a:endParaRPr lang="en-US" sz="3600" b="1" dirty="0" smtClean="0"/>
          </a:p>
          <a:p>
            <a:r>
              <a:rPr lang="en-US" sz="3600" b="1" dirty="0" smtClean="0">
                <a:solidFill>
                  <a:srgbClr val="FFFF00"/>
                </a:solidFill>
              </a:rPr>
              <a:t>They </a:t>
            </a:r>
            <a:r>
              <a:rPr lang="en-US" sz="3600" b="1" dirty="0">
                <a:solidFill>
                  <a:srgbClr val="FFFF00"/>
                </a:solidFill>
              </a:rPr>
              <a:t>must also avoid collusive arrangements with other companies to deliberately harm other </a:t>
            </a:r>
            <a:r>
              <a:rPr lang="en-US" sz="3600" b="1" dirty="0" smtClean="0">
                <a:solidFill>
                  <a:srgbClr val="FFFF00"/>
                </a:solidFill>
              </a:rPr>
              <a:t>competitors…</a:t>
            </a:r>
            <a:endParaRPr lang="en-US" sz="3600" b="1" dirty="0">
              <a:solidFill>
                <a:srgbClr val="FFFF00"/>
              </a:solidFill>
            </a:endParaRPr>
          </a:p>
          <a:p>
            <a:endParaRPr lang="en-US" dirty="0"/>
          </a:p>
        </p:txBody>
      </p:sp>
    </p:spTree>
    <p:extLst>
      <p:ext uri="{BB962C8B-B14F-4D97-AF65-F5344CB8AC3E}">
        <p14:creationId xmlns:p14="http://schemas.microsoft.com/office/powerpoint/2010/main" val="2295576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996" y="130985"/>
            <a:ext cx="9404723" cy="901949"/>
          </a:xfrm>
          <a:solidFill>
            <a:srgbClr val="00B0F0"/>
          </a:solidFill>
        </p:spPr>
        <p:txBody>
          <a:bodyPr/>
          <a:lstStyle/>
          <a:p>
            <a:pPr fontAlgn="base"/>
            <a:r>
              <a:rPr lang="en-US" b="1" dirty="0">
                <a:solidFill>
                  <a:srgbClr val="FFFF00"/>
                </a:solidFill>
              </a:rPr>
              <a:t>Taking Care of </a:t>
            </a:r>
            <a:r>
              <a:rPr lang="en-US" b="1" dirty="0" smtClean="0">
                <a:solidFill>
                  <a:srgbClr val="FFFF00"/>
                </a:solidFill>
              </a:rPr>
              <a:t>Employees..</a:t>
            </a:r>
            <a:endParaRPr lang="en-US" b="1" dirty="0">
              <a:solidFill>
                <a:srgbClr val="FFFF00"/>
              </a:solidFill>
            </a:endParaRPr>
          </a:p>
        </p:txBody>
      </p:sp>
      <p:sp>
        <p:nvSpPr>
          <p:cNvPr id="3" name="Content Placeholder 2"/>
          <p:cNvSpPr>
            <a:spLocks noGrp="1"/>
          </p:cNvSpPr>
          <p:nvPr>
            <p:ph idx="1"/>
          </p:nvPr>
        </p:nvSpPr>
        <p:spPr>
          <a:xfrm>
            <a:off x="287868" y="1151467"/>
            <a:ext cx="11599331" cy="5537199"/>
          </a:xfrm>
          <a:solidFill>
            <a:schemeClr val="tx1"/>
          </a:solidFill>
        </p:spPr>
        <p:txBody>
          <a:bodyPr>
            <a:normAutofit/>
          </a:bodyPr>
          <a:lstStyle/>
          <a:p>
            <a:pPr fontAlgn="base"/>
            <a:r>
              <a:rPr lang="en-US" sz="3000" b="1" dirty="0">
                <a:solidFill>
                  <a:srgbClr val="002060"/>
                </a:solidFill>
              </a:rPr>
              <a:t>A small company's organizational ethics can also include taking care of employees with mental illnesses or substance abuse problems, such as drug and alcohol dependency. </a:t>
            </a:r>
            <a:endParaRPr lang="en-US" sz="3000" b="1" dirty="0" smtClean="0">
              <a:solidFill>
                <a:srgbClr val="002060"/>
              </a:solidFill>
            </a:endParaRPr>
          </a:p>
          <a:p>
            <a:pPr fontAlgn="base"/>
            <a:r>
              <a:rPr lang="en-US" sz="3000" b="1" dirty="0" smtClean="0">
                <a:solidFill>
                  <a:srgbClr val="FF0000"/>
                </a:solidFill>
              </a:rPr>
              <a:t>Ethical </a:t>
            </a:r>
            <a:r>
              <a:rPr lang="en-US" sz="3000" b="1" dirty="0">
                <a:solidFill>
                  <a:srgbClr val="FF0000"/>
                </a:solidFill>
              </a:rPr>
              <a:t>business owners help their employees overcome these types of problems when possible. They often put them through employee advisor programs, which involves getting them the treatment they need.</a:t>
            </a:r>
          </a:p>
          <a:p>
            <a:pPr fontAlgn="base"/>
            <a:r>
              <a:rPr lang="en-US" sz="3000" b="1" dirty="0">
                <a:solidFill>
                  <a:srgbClr val="002060"/>
                </a:solidFill>
              </a:rPr>
              <a:t>Employees may have issues that lead to these types of problems. Therefore, they deserve a chance to explain their situations and get the help they need.</a:t>
            </a:r>
          </a:p>
          <a:p>
            <a:endParaRPr lang="en-US" b="1" dirty="0">
              <a:solidFill>
                <a:srgbClr val="002060"/>
              </a:solidFill>
            </a:endParaRPr>
          </a:p>
        </p:txBody>
      </p:sp>
    </p:spTree>
    <p:extLst>
      <p:ext uri="{BB962C8B-B14F-4D97-AF65-F5344CB8AC3E}">
        <p14:creationId xmlns:p14="http://schemas.microsoft.com/office/powerpoint/2010/main" val="584309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868" y="130985"/>
            <a:ext cx="9761985" cy="732615"/>
          </a:xfrm>
          <a:solidFill>
            <a:schemeClr val="accent1">
              <a:lumMod val="60000"/>
              <a:lumOff val="40000"/>
            </a:schemeClr>
          </a:solidFill>
        </p:spPr>
        <p:txBody>
          <a:bodyPr/>
          <a:lstStyle/>
          <a:p>
            <a:r>
              <a:rPr lang="en-US" b="1" dirty="0">
                <a:solidFill>
                  <a:srgbClr val="FFFF00"/>
                </a:solidFill>
              </a:rPr>
              <a:t>I</a:t>
            </a:r>
            <a:r>
              <a:rPr lang="en-US" b="1" dirty="0" smtClean="0">
                <a:solidFill>
                  <a:srgbClr val="FFFF00"/>
                </a:solidFill>
              </a:rPr>
              <a:t>ntroductions</a:t>
            </a:r>
            <a:endParaRPr lang="en-US" b="1" dirty="0">
              <a:solidFill>
                <a:srgbClr val="FFFF00"/>
              </a:solidFill>
            </a:endParaRPr>
          </a:p>
        </p:txBody>
      </p:sp>
      <p:sp>
        <p:nvSpPr>
          <p:cNvPr id="3" name="Content Placeholder 2"/>
          <p:cNvSpPr>
            <a:spLocks noGrp="1"/>
          </p:cNvSpPr>
          <p:nvPr>
            <p:ph idx="1"/>
          </p:nvPr>
        </p:nvSpPr>
        <p:spPr>
          <a:xfrm>
            <a:off x="287868" y="1049867"/>
            <a:ext cx="10346266" cy="5621866"/>
          </a:xfrm>
          <a:solidFill>
            <a:srgbClr val="002060"/>
          </a:solidFill>
        </p:spPr>
        <p:txBody>
          <a:bodyPr>
            <a:noAutofit/>
          </a:bodyPr>
          <a:lstStyle/>
          <a:p>
            <a:pPr fontAlgn="base"/>
            <a:r>
              <a:rPr lang="en-US" sz="2800" b="1" dirty="0"/>
              <a:t>According to the International Trade Association, business ethics is simply “responsible business conduct.” </a:t>
            </a:r>
            <a:endParaRPr lang="en-US" sz="2800" b="1" dirty="0" smtClean="0"/>
          </a:p>
          <a:p>
            <a:pPr fontAlgn="base"/>
            <a:r>
              <a:rPr lang="en-US" sz="2800" b="1" dirty="0" smtClean="0">
                <a:solidFill>
                  <a:srgbClr val="FFFF00"/>
                </a:solidFill>
              </a:rPr>
              <a:t>Ethics </a:t>
            </a:r>
            <a:r>
              <a:rPr lang="en-US" sz="2800" b="1" dirty="0">
                <a:solidFill>
                  <a:srgbClr val="FFFF00"/>
                </a:solidFill>
              </a:rPr>
              <a:t>policies and procedures provide a step by step “how-to” for conducting business responsibly, or ethically. </a:t>
            </a:r>
            <a:endParaRPr lang="en-US" sz="2800" b="1" dirty="0" smtClean="0">
              <a:solidFill>
                <a:srgbClr val="FFFF00"/>
              </a:solidFill>
            </a:endParaRPr>
          </a:p>
          <a:p>
            <a:pPr fontAlgn="base"/>
            <a:r>
              <a:rPr lang="en-US" sz="2800" b="1" dirty="0" smtClean="0"/>
              <a:t>Policies </a:t>
            </a:r>
            <a:r>
              <a:rPr lang="en-US" sz="2800" b="1" dirty="0"/>
              <a:t>encourage the “choices and actions of employees and agents that foster and meet the reasonable expectations of enterprise stakeholders.” </a:t>
            </a:r>
            <a:endParaRPr lang="en-US" sz="2800" b="1" dirty="0" smtClean="0"/>
          </a:p>
          <a:p>
            <a:pPr fontAlgn="base"/>
            <a:r>
              <a:rPr lang="en-US" sz="2800" b="1" dirty="0" smtClean="0">
                <a:solidFill>
                  <a:srgbClr val="FFFF00"/>
                </a:solidFill>
              </a:rPr>
              <a:t>Procedures </a:t>
            </a:r>
            <a:r>
              <a:rPr lang="en-US" sz="2800" b="1" dirty="0">
                <a:solidFill>
                  <a:srgbClr val="FFFF00"/>
                </a:solidFill>
              </a:rPr>
              <a:t>show officers and employees what to do and what to avoid doing so that choices and actions are responsible and right, as opposed to immoral and wrong.</a:t>
            </a:r>
          </a:p>
        </p:txBody>
      </p:sp>
    </p:spTree>
    <p:extLst>
      <p:ext uri="{BB962C8B-B14F-4D97-AF65-F5344CB8AC3E}">
        <p14:creationId xmlns:p14="http://schemas.microsoft.com/office/powerpoint/2010/main" val="875427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444" y="214009"/>
            <a:ext cx="9404723" cy="1011675"/>
          </a:xfrm>
          <a:solidFill>
            <a:srgbClr val="00B0F0"/>
          </a:solidFill>
        </p:spPr>
        <p:txBody>
          <a:bodyPr/>
          <a:lstStyle/>
          <a:p>
            <a:pPr fontAlgn="base"/>
            <a:r>
              <a:rPr lang="en-US" b="1" dirty="0">
                <a:solidFill>
                  <a:schemeClr val="tx1"/>
                </a:solidFill>
              </a:rPr>
              <a:t>Identify the Organization's Values</a:t>
            </a:r>
          </a:p>
        </p:txBody>
      </p:sp>
      <p:sp>
        <p:nvSpPr>
          <p:cNvPr id="3" name="Content Placeholder 2"/>
          <p:cNvSpPr>
            <a:spLocks noGrp="1"/>
          </p:cNvSpPr>
          <p:nvPr>
            <p:ph idx="1"/>
          </p:nvPr>
        </p:nvSpPr>
        <p:spPr>
          <a:xfrm>
            <a:off x="307444" y="1409452"/>
            <a:ext cx="9784823" cy="5177615"/>
          </a:xfrm>
          <a:solidFill>
            <a:srgbClr val="FFFF00"/>
          </a:solidFill>
        </p:spPr>
        <p:txBody>
          <a:bodyPr>
            <a:normAutofit lnSpcReduction="10000"/>
          </a:bodyPr>
          <a:lstStyle/>
          <a:p>
            <a:pPr fontAlgn="base"/>
            <a:r>
              <a:rPr lang="en-US" sz="3600" b="1" dirty="0">
                <a:solidFill>
                  <a:schemeClr val="bg1"/>
                </a:solidFill>
              </a:rPr>
              <a:t>Management </a:t>
            </a:r>
            <a:r>
              <a:rPr lang="en-US" sz="3600" b="1" dirty="0" err="1">
                <a:solidFill>
                  <a:schemeClr val="bg1"/>
                </a:solidFill>
              </a:rPr>
              <a:t>Help,org</a:t>
            </a:r>
            <a:r>
              <a:rPr lang="en-US" sz="3600" b="1" dirty="0">
                <a:solidFill>
                  <a:schemeClr val="bg1"/>
                </a:solidFill>
              </a:rPr>
              <a:t> suggests starting the development of ethics policies and procedures by identifying what the organization stands for, i.e., its core values. </a:t>
            </a:r>
            <a:endParaRPr lang="en-US" sz="3600" b="1" dirty="0" smtClean="0">
              <a:solidFill>
                <a:schemeClr val="bg1"/>
              </a:solidFill>
            </a:endParaRPr>
          </a:p>
          <a:p>
            <a:pPr fontAlgn="base"/>
            <a:r>
              <a:rPr lang="en-US" sz="3600" b="1" dirty="0" smtClean="0">
                <a:solidFill>
                  <a:schemeClr val="bg1"/>
                </a:solidFill>
              </a:rPr>
              <a:t>State </a:t>
            </a:r>
            <a:r>
              <a:rPr lang="en-US" sz="3600" b="1" dirty="0">
                <a:solidFill>
                  <a:schemeClr val="bg1"/>
                </a:solidFill>
              </a:rPr>
              <a:t>each value in simple language. Values such as respect for customers and environmental responsibility are both examples of simply stated organizational values.</a:t>
            </a:r>
          </a:p>
          <a:p>
            <a:pPr fontAlgn="base"/>
            <a:endParaRPr lang="en-US" dirty="0"/>
          </a:p>
        </p:txBody>
      </p:sp>
    </p:spTree>
    <p:extLst>
      <p:ext uri="{BB962C8B-B14F-4D97-AF65-F5344CB8AC3E}">
        <p14:creationId xmlns:p14="http://schemas.microsoft.com/office/powerpoint/2010/main" val="3139432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378" y="198718"/>
            <a:ext cx="9404723" cy="851149"/>
          </a:xfrm>
          <a:solidFill>
            <a:schemeClr val="tx1"/>
          </a:solidFill>
        </p:spPr>
        <p:txBody>
          <a:bodyPr/>
          <a:lstStyle/>
          <a:p>
            <a:r>
              <a:rPr lang="en-US" b="1" dirty="0">
                <a:solidFill>
                  <a:schemeClr val="bg1"/>
                </a:solidFill>
              </a:rPr>
              <a:t>Define Ethical Behavior</a:t>
            </a:r>
            <a:r>
              <a:rPr lang="en-US" dirty="0"/>
              <a:t/>
            </a:r>
            <a:br>
              <a:rPr lang="en-US" dirty="0"/>
            </a:br>
            <a:endParaRPr lang="en-US" dirty="0"/>
          </a:p>
        </p:txBody>
      </p:sp>
      <p:sp>
        <p:nvSpPr>
          <p:cNvPr id="3" name="Content Placeholder 2"/>
          <p:cNvSpPr>
            <a:spLocks noGrp="1"/>
          </p:cNvSpPr>
          <p:nvPr>
            <p:ph idx="1"/>
          </p:nvPr>
        </p:nvSpPr>
        <p:spPr>
          <a:xfrm>
            <a:off x="324378" y="1219200"/>
            <a:ext cx="10174289" cy="5469467"/>
          </a:xfrm>
          <a:solidFill>
            <a:schemeClr val="tx1"/>
          </a:solidFill>
        </p:spPr>
        <p:txBody>
          <a:bodyPr>
            <a:noAutofit/>
          </a:bodyPr>
          <a:lstStyle/>
          <a:p>
            <a:pPr fontAlgn="base"/>
            <a:r>
              <a:rPr lang="en-US" sz="2800" b="1" dirty="0">
                <a:solidFill>
                  <a:srgbClr val="FF0000"/>
                </a:solidFill>
              </a:rPr>
              <a:t>Take the organization's values and give examples of what the values mean in terms of day-to-day behavior. </a:t>
            </a:r>
            <a:endParaRPr lang="en-US" sz="2800" b="1" dirty="0" smtClean="0">
              <a:solidFill>
                <a:srgbClr val="FF0000"/>
              </a:solidFill>
            </a:endParaRPr>
          </a:p>
          <a:p>
            <a:pPr fontAlgn="base"/>
            <a:r>
              <a:rPr lang="en-US" sz="2800" b="1" dirty="0" smtClean="0">
                <a:solidFill>
                  <a:schemeClr val="bg1"/>
                </a:solidFill>
              </a:rPr>
              <a:t>For </a:t>
            </a:r>
            <a:r>
              <a:rPr lang="en-US" sz="2800" b="1" dirty="0">
                <a:solidFill>
                  <a:schemeClr val="bg1"/>
                </a:solidFill>
              </a:rPr>
              <a:t>example, an organization with the value statements above may define respect for customers in terms of behavior as never overcharging a customer and/or never arguing against a refund. </a:t>
            </a:r>
            <a:endParaRPr lang="en-US" sz="2800" b="1" dirty="0" smtClean="0">
              <a:solidFill>
                <a:schemeClr val="bg1"/>
              </a:solidFill>
            </a:endParaRPr>
          </a:p>
          <a:p>
            <a:pPr fontAlgn="base"/>
            <a:r>
              <a:rPr lang="en-US" sz="2800" b="1" dirty="0" smtClean="0">
                <a:solidFill>
                  <a:srgbClr val="FF0000"/>
                </a:solidFill>
              </a:rPr>
              <a:t>It </a:t>
            </a:r>
            <a:r>
              <a:rPr lang="en-US" sz="2800" b="1" dirty="0">
                <a:solidFill>
                  <a:srgbClr val="FF0000"/>
                </a:solidFill>
              </a:rPr>
              <a:t>may define environmental responsibility as following all safety procedures regardless of cost, and always inspecting machinery and fail-safes, i.e., equipment and machinery that prevent environmental disaster, on schedule and maintaining or replacing it regardless of cost.</a:t>
            </a:r>
          </a:p>
        </p:txBody>
      </p:sp>
    </p:spTree>
    <p:extLst>
      <p:ext uri="{BB962C8B-B14F-4D97-AF65-F5344CB8AC3E}">
        <p14:creationId xmlns:p14="http://schemas.microsoft.com/office/powerpoint/2010/main" val="920741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2023" y="332508"/>
            <a:ext cx="6939178" cy="6201295"/>
          </a:xfrm>
          <a:solidFill>
            <a:srgbClr val="FFFF00"/>
          </a:solidFill>
        </p:spPr>
        <p:txBody>
          <a:bodyPr/>
          <a:lstStyle/>
          <a:p>
            <a:r>
              <a:rPr lang="en-US" b="1" dirty="0" smtClean="0">
                <a:solidFill>
                  <a:schemeClr val="bg1"/>
                </a:solidFill>
              </a:rPr>
              <a:t>Example </a:t>
            </a:r>
            <a:r>
              <a:rPr lang="en-US" b="1" dirty="0" smtClean="0">
                <a:solidFill>
                  <a:schemeClr val="bg1"/>
                </a:solidFill>
              </a:rPr>
              <a:t/>
            </a:r>
            <a:br>
              <a:rPr lang="en-US" b="1" dirty="0" smtClean="0">
                <a:solidFill>
                  <a:schemeClr val="bg1"/>
                </a:solidFill>
              </a:rPr>
            </a:br>
            <a:r>
              <a:rPr lang="en-US" b="1" dirty="0" smtClean="0">
                <a:solidFill>
                  <a:schemeClr val="bg1"/>
                </a:solidFill>
              </a:rPr>
              <a:t>of </a:t>
            </a:r>
            <a:br>
              <a:rPr lang="en-US" b="1" dirty="0" smtClean="0">
                <a:solidFill>
                  <a:schemeClr val="bg1"/>
                </a:solidFill>
              </a:rPr>
            </a:br>
            <a:r>
              <a:rPr lang="en-US" b="1" dirty="0" smtClean="0">
                <a:solidFill>
                  <a:schemeClr val="bg1"/>
                </a:solidFill>
              </a:rPr>
              <a:t>Organizational Ethics…</a:t>
            </a:r>
            <a:endParaRPr lang="en-US" dirty="0">
              <a:solidFill>
                <a:schemeClr val="bg1"/>
              </a:solidFill>
            </a:endParaRPr>
          </a:p>
        </p:txBody>
      </p:sp>
      <p:sp>
        <p:nvSpPr>
          <p:cNvPr id="3" name="Subtitle 2"/>
          <p:cNvSpPr>
            <a:spLocks noGrp="1"/>
          </p:cNvSpPr>
          <p:nvPr>
            <p:ph type="subTitle" idx="1"/>
          </p:nvPr>
        </p:nvSpPr>
        <p:spPr>
          <a:xfrm>
            <a:off x="7366000" y="332508"/>
            <a:ext cx="4663546" cy="6201295"/>
          </a:xfrm>
          <a:solidFill>
            <a:srgbClr val="FF0000"/>
          </a:solidFill>
        </p:spPr>
        <p:txBody>
          <a:bodyPr>
            <a:noAutofit/>
          </a:bodyPr>
          <a:lstStyle/>
          <a:p>
            <a:r>
              <a:rPr lang="en-US" sz="3200" b="1" dirty="0" err="1" smtClean="0">
                <a:solidFill>
                  <a:schemeClr val="tx1"/>
                </a:solidFill>
              </a:rPr>
              <a:t>Preneted</a:t>
            </a:r>
            <a:r>
              <a:rPr lang="en-US" sz="3200" b="1" dirty="0" smtClean="0">
                <a:solidFill>
                  <a:schemeClr val="tx1"/>
                </a:solidFill>
              </a:rPr>
              <a:t> By </a:t>
            </a:r>
          </a:p>
          <a:p>
            <a:r>
              <a:rPr lang="en-US" sz="3200" b="1" dirty="0" smtClean="0">
                <a:solidFill>
                  <a:schemeClr val="tx1"/>
                </a:solidFill>
              </a:rPr>
              <a:t>WOGU,I. A. Power (PhD)</a:t>
            </a:r>
          </a:p>
          <a:p>
            <a:r>
              <a:rPr lang="en-US" sz="3200" b="1" dirty="0" smtClean="0">
                <a:solidFill>
                  <a:schemeClr val="tx1"/>
                </a:solidFill>
              </a:rPr>
              <a:t>Lecture 4, Department of GENERL EDUCATION STUDIES, faculty of arts &amp; </a:t>
            </a:r>
            <a:r>
              <a:rPr lang="en-US" sz="3200" b="1" dirty="0" err="1" smtClean="0">
                <a:solidFill>
                  <a:schemeClr val="tx1"/>
                </a:solidFill>
              </a:rPr>
              <a:t>sceinces</a:t>
            </a:r>
            <a:r>
              <a:rPr lang="en-US" sz="3200" b="1" dirty="0" smtClean="0">
                <a:solidFill>
                  <a:schemeClr val="tx1"/>
                </a:solidFill>
              </a:rPr>
              <a:t>) American university of Nigeria, </a:t>
            </a:r>
            <a:r>
              <a:rPr lang="en-US" sz="3200" b="1" dirty="0" err="1" smtClean="0">
                <a:solidFill>
                  <a:schemeClr val="tx1"/>
                </a:solidFill>
              </a:rPr>
              <a:t>yola</a:t>
            </a:r>
            <a:r>
              <a:rPr lang="en-US" sz="3200" b="1" dirty="0" smtClean="0">
                <a:solidFill>
                  <a:schemeClr val="tx1"/>
                </a:solidFill>
              </a:rPr>
              <a:t>, </a:t>
            </a:r>
            <a:r>
              <a:rPr lang="en-US" sz="3200" b="1" dirty="0" err="1" smtClean="0">
                <a:solidFill>
                  <a:schemeClr val="tx1"/>
                </a:solidFill>
              </a:rPr>
              <a:t>adamawa</a:t>
            </a:r>
            <a:r>
              <a:rPr lang="en-US" sz="3200" b="1" dirty="0" smtClean="0">
                <a:solidFill>
                  <a:schemeClr val="tx1"/>
                </a:solidFill>
              </a:rPr>
              <a:t>, State.</a:t>
            </a:r>
            <a:endParaRPr lang="en-US" sz="3200" b="1" dirty="0">
              <a:solidFill>
                <a:schemeClr val="tx1"/>
              </a:solidFill>
            </a:endParaRPr>
          </a:p>
        </p:txBody>
      </p:sp>
    </p:spTree>
    <p:extLst>
      <p:ext uri="{BB962C8B-B14F-4D97-AF65-F5344CB8AC3E}">
        <p14:creationId xmlns:p14="http://schemas.microsoft.com/office/powerpoint/2010/main" val="1834013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311" y="232584"/>
            <a:ext cx="9404723" cy="732615"/>
          </a:xfrm>
          <a:solidFill>
            <a:schemeClr val="tx1"/>
          </a:solidFill>
        </p:spPr>
        <p:txBody>
          <a:bodyPr/>
          <a:lstStyle/>
          <a:p>
            <a:r>
              <a:rPr lang="en-US" b="1" dirty="0" smtClean="0">
                <a:solidFill>
                  <a:schemeClr val="bg1"/>
                </a:solidFill>
              </a:rPr>
              <a:t>Introduction</a:t>
            </a:r>
            <a:endParaRPr lang="en-US" b="1" dirty="0">
              <a:solidFill>
                <a:schemeClr val="bg1"/>
              </a:solidFill>
            </a:endParaRPr>
          </a:p>
        </p:txBody>
      </p:sp>
      <p:sp>
        <p:nvSpPr>
          <p:cNvPr id="3" name="Content Placeholder 2"/>
          <p:cNvSpPr>
            <a:spLocks noGrp="1"/>
          </p:cNvSpPr>
          <p:nvPr>
            <p:ph idx="1"/>
          </p:nvPr>
        </p:nvSpPr>
        <p:spPr>
          <a:xfrm>
            <a:off x="332765" y="1236137"/>
            <a:ext cx="10402968" cy="5418663"/>
          </a:xfrm>
          <a:solidFill>
            <a:schemeClr val="tx1"/>
          </a:solidFill>
        </p:spPr>
        <p:txBody>
          <a:bodyPr/>
          <a:lstStyle/>
          <a:p>
            <a:r>
              <a:rPr lang="en-US" sz="3000" b="1" dirty="0">
                <a:solidFill>
                  <a:schemeClr val="bg1"/>
                </a:solidFill>
              </a:rPr>
              <a:t>Organizational ethics are the principals and standards by which businesses operate, according to Reference for Business. </a:t>
            </a:r>
            <a:endParaRPr lang="en-US" sz="3000" b="1" dirty="0" smtClean="0">
              <a:solidFill>
                <a:schemeClr val="bg1"/>
              </a:solidFill>
            </a:endParaRPr>
          </a:p>
          <a:p>
            <a:r>
              <a:rPr lang="en-US" sz="3000" b="1" dirty="0" smtClean="0">
                <a:solidFill>
                  <a:srgbClr val="FF0000"/>
                </a:solidFill>
              </a:rPr>
              <a:t>They </a:t>
            </a:r>
            <a:r>
              <a:rPr lang="en-US" sz="3000" b="1" dirty="0">
                <a:solidFill>
                  <a:srgbClr val="FF0000"/>
                </a:solidFill>
              </a:rPr>
              <a:t>are best demonstrated through acts of fairness, compassion, integrity, honor and responsibility. </a:t>
            </a:r>
            <a:endParaRPr lang="en-US" sz="3000" b="1" dirty="0" smtClean="0">
              <a:solidFill>
                <a:srgbClr val="FF0000"/>
              </a:solidFill>
            </a:endParaRPr>
          </a:p>
          <a:p>
            <a:r>
              <a:rPr lang="en-US" sz="3000" b="1" dirty="0" smtClean="0">
                <a:solidFill>
                  <a:schemeClr val="bg1"/>
                </a:solidFill>
              </a:rPr>
              <a:t>The </a:t>
            </a:r>
            <a:r>
              <a:rPr lang="en-US" sz="3000" b="1" dirty="0">
                <a:solidFill>
                  <a:schemeClr val="bg1"/>
                </a:solidFill>
              </a:rPr>
              <a:t>key for business owners and executives is ensuring that all employees understand these ethics. </a:t>
            </a:r>
            <a:endParaRPr lang="en-US" sz="3000" b="1" dirty="0" smtClean="0">
              <a:solidFill>
                <a:schemeClr val="bg1"/>
              </a:solidFill>
            </a:endParaRPr>
          </a:p>
          <a:p>
            <a:r>
              <a:rPr lang="en-US" sz="3000" b="1" dirty="0" smtClean="0">
                <a:solidFill>
                  <a:srgbClr val="FF0000"/>
                </a:solidFill>
              </a:rPr>
              <a:t>One </a:t>
            </a:r>
            <a:r>
              <a:rPr lang="en-US" sz="3000" b="1" dirty="0">
                <a:solidFill>
                  <a:srgbClr val="FF0000"/>
                </a:solidFill>
              </a:rPr>
              <a:t>of the best ways to communicate organizational ethics is by training employees on company standards.</a:t>
            </a:r>
          </a:p>
          <a:p>
            <a:endParaRPr lang="en-US" dirty="0"/>
          </a:p>
        </p:txBody>
      </p:sp>
    </p:spTree>
    <p:extLst>
      <p:ext uri="{BB962C8B-B14F-4D97-AF65-F5344CB8AC3E}">
        <p14:creationId xmlns:p14="http://schemas.microsoft.com/office/powerpoint/2010/main" val="2078155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645" y="181785"/>
            <a:ext cx="9404723" cy="783415"/>
          </a:xfrm>
          <a:solidFill>
            <a:schemeClr val="accent4">
              <a:lumMod val="50000"/>
            </a:schemeClr>
          </a:solidFill>
        </p:spPr>
        <p:txBody>
          <a:bodyPr/>
          <a:lstStyle/>
          <a:p>
            <a:pPr fontAlgn="base"/>
            <a:r>
              <a:rPr lang="en-US" b="1" dirty="0"/>
              <a:t>Uniform Treatment of All Employees</a:t>
            </a:r>
          </a:p>
        </p:txBody>
      </p:sp>
      <p:sp>
        <p:nvSpPr>
          <p:cNvPr id="3" name="Content Placeholder 2"/>
          <p:cNvSpPr>
            <a:spLocks noGrp="1"/>
          </p:cNvSpPr>
          <p:nvPr>
            <p:ph idx="1"/>
          </p:nvPr>
        </p:nvSpPr>
        <p:spPr>
          <a:xfrm>
            <a:off x="139148" y="965200"/>
            <a:ext cx="11171582" cy="5689601"/>
          </a:xfrm>
          <a:solidFill>
            <a:srgbClr val="00B0F0"/>
          </a:solidFill>
        </p:spPr>
        <p:txBody>
          <a:bodyPr>
            <a:noAutofit/>
          </a:bodyPr>
          <a:lstStyle/>
          <a:p>
            <a:pPr fontAlgn="base"/>
            <a:r>
              <a:rPr lang="en-US" sz="2600" b="1" dirty="0"/>
              <a:t>One example of organizational ethics is the uniform treatment of all employees. Small business owners should treat all employees with the same respect, regardless of their race, religion, cultures or lifestyles. </a:t>
            </a:r>
            <a:endParaRPr lang="en-US" sz="2600" b="1" dirty="0" smtClean="0"/>
          </a:p>
          <a:p>
            <a:pPr fontAlgn="base"/>
            <a:r>
              <a:rPr lang="en-US" sz="2600" b="1" dirty="0" smtClean="0">
                <a:solidFill>
                  <a:schemeClr val="bg1"/>
                </a:solidFill>
              </a:rPr>
              <a:t>Everyone </a:t>
            </a:r>
            <a:r>
              <a:rPr lang="en-US" sz="2600" b="1" dirty="0">
                <a:solidFill>
                  <a:schemeClr val="bg1"/>
                </a:solidFill>
              </a:rPr>
              <a:t>should also have equal chances for promotions. One way to promote uniform treatment in organizations is through sensitivity training.</a:t>
            </a:r>
          </a:p>
          <a:p>
            <a:pPr fontAlgn="base"/>
            <a:r>
              <a:rPr lang="en-US" sz="2600" b="1" dirty="0"/>
              <a:t>Some companies hold one-day seminars on various discrimination issues. They then invite outside experts in to discuss these topics. </a:t>
            </a:r>
            <a:endParaRPr lang="en-US" sz="2600" b="1" dirty="0" smtClean="0"/>
          </a:p>
          <a:p>
            <a:pPr fontAlgn="base"/>
            <a:r>
              <a:rPr lang="en-US" sz="2600" b="1" dirty="0" smtClean="0">
                <a:solidFill>
                  <a:schemeClr val="bg1"/>
                </a:solidFill>
              </a:rPr>
              <a:t>Similarly</a:t>
            </a:r>
            <a:r>
              <a:rPr lang="en-US" sz="2600" b="1" dirty="0">
                <a:solidFill>
                  <a:schemeClr val="bg1"/>
                </a:solidFill>
              </a:rPr>
              <a:t>, small company managers must also avoid favoring one employee over others. This practice may also lead to lawsuits from disgruntled employees. It is also counterproductive.</a:t>
            </a:r>
          </a:p>
        </p:txBody>
      </p:sp>
    </p:spTree>
    <p:extLst>
      <p:ext uri="{BB962C8B-B14F-4D97-AF65-F5344CB8AC3E}">
        <p14:creationId xmlns:p14="http://schemas.microsoft.com/office/powerpoint/2010/main" val="3049590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6" y="133000"/>
            <a:ext cx="9404723" cy="851149"/>
          </a:xfrm>
          <a:solidFill>
            <a:srgbClr val="00B0F0"/>
          </a:solidFill>
        </p:spPr>
        <p:txBody>
          <a:bodyPr/>
          <a:lstStyle/>
          <a:p>
            <a:r>
              <a:rPr lang="en-US" b="1" dirty="0">
                <a:solidFill>
                  <a:schemeClr val="tx1"/>
                </a:solidFill>
              </a:rPr>
              <a:t>Corporate Social Responsibility</a:t>
            </a:r>
            <a:r>
              <a:rPr lang="en-US" dirty="0"/>
              <a:t/>
            </a:r>
            <a:br>
              <a:rPr lang="en-US" dirty="0"/>
            </a:br>
            <a:endParaRPr lang="en-US" dirty="0"/>
          </a:p>
        </p:txBody>
      </p:sp>
      <p:sp>
        <p:nvSpPr>
          <p:cNvPr id="3" name="Content Placeholder 2"/>
          <p:cNvSpPr>
            <a:spLocks noGrp="1"/>
          </p:cNvSpPr>
          <p:nvPr>
            <p:ph idx="1"/>
          </p:nvPr>
        </p:nvSpPr>
        <p:spPr>
          <a:xfrm>
            <a:off x="105787" y="1113905"/>
            <a:ext cx="10409814" cy="5744095"/>
          </a:xfrm>
          <a:solidFill>
            <a:srgbClr val="FFFF00"/>
          </a:solidFill>
        </p:spPr>
        <p:txBody>
          <a:bodyPr>
            <a:normAutofit fontScale="92500" lnSpcReduction="10000"/>
          </a:bodyPr>
          <a:lstStyle/>
          <a:p>
            <a:pPr fontAlgn="base"/>
            <a:r>
              <a:rPr lang="en-US" sz="3200" b="1" dirty="0">
                <a:solidFill>
                  <a:schemeClr val="bg1"/>
                </a:solidFill>
              </a:rPr>
              <a:t>Small companies also have an obligation to protect the community. For example, the owner of a small chemical company needs to communicate certain dangers to the community when explosions or other disasters occur. </a:t>
            </a:r>
            <a:endParaRPr lang="en-US" sz="3200" b="1" dirty="0" smtClean="0">
              <a:solidFill>
                <a:schemeClr val="bg1"/>
              </a:solidFill>
            </a:endParaRPr>
          </a:p>
          <a:p>
            <a:pPr fontAlgn="base"/>
            <a:r>
              <a:rPr lang="en-US" sz="3200" b="1" dirty="0" smtClean="0">
                <a:solidFill>
                  <a:srgbClr val="FF0000"/>
                </a:solidFill>
              </a:rPr>
              <a:t>The </a:t>
            </a:r>
            <a:r>
              <a:rPr lang="en-US" sz="3200" b="1" dirty="0">
                <a:solidFill>
                  <a:srgbClr val="FF0000"/>
                </a:solidFill>
              </a:rPr>
              <a:t>owner must also maintain certain safety standards for protecting nearby residents from leaks that affect the water or air quality.</a:t>
            </a:r>
          </a:p>
          <a:p>
            <a:pPr fontAlgn="base"/>
            <a:r>
              <a:rPr lang="en-US" sz="3200" b="1" dirty="0">
                <a:solidFill>
                  <a:schemeClr val="bg1"/>
                </a:solidFill>
              </a:rPr>
              <a:t>There are state and federal laws that protect people from unethical environmental practices. Business owners who violate these laws may face stiff penalties. They may also be shut down.</a:t>
            </a:r>
          </a:p>
          <a:p>
            <a:endParaRPr lang="en-US" dirty="0"/>
          </a:p>
        </p:txBody>
      </p:sp>
    </p:spTree>
    <p:extLst>
      <p:ext uri="{BB962C8B-B14F-4D97-AF65-F5344CB8AC3E}">
        <p14:creationId xmlns:p14="http://schemas.microsoft.com/office/powerpoint/2010/main" val="3490711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311" y="164853"/>
            <a:ext cx="9404723" cy="868082"/>
          </a:xfrm>
          <a:solidFill>
            <a:srgbClr val="0070C0"/>
          </a:solidFill>
        </p:spPr>
        <p:txBody>
          <a:bodyPr/>
          <a:lstStyle/>
          <a:p>
            <a:r>
              <a:rPr lang="en-US" b="1" dirty="0">
                <a:solidFill>
                  <a:srgbClr val="FFFF00"/>
                </a:solidFill>
              </a:rPr>
              <a:t>Financial and Business Ethics</a:t>
            </a:r>
            <a:r>
              <a:rPr lang="en-US" dirty="0"/>
              <a:t/>
            </a:r>
            <a:br>
              <a:rPr lang="en-US" dirty="0"/>
            </a:br>
            <a:endParaRPr lang="en-US" dirty="0"/>
          </a:p>
        </p:txBody>
      </p:sp>
      <p:sp>
        <p:nvSpPr>
          <p:cNvPr id="3" name="Content Placeholder 2"/>
          <p:cNvSpPr>
            <a:spLocks noGrp="1"/>
          </p:cNvSpPr>
          <p:nvPr>
            <p:ph idx="1"/>
          </p:nvPr>
        </p:nvSpPr>
        <p:spPr>
          <a:xfrm>
            <a:off x="341311" y="1134533"/>
            <a:ext cx="11579755" cy="5638797"/>
          </a:xfrm>
          <a:solidFill>
            <a:srgbClr val="0070C0"/>
          </a:solidFill>
        </p:spPr>
        <p:txBody>
          <a:bodyPr>
            <a:normAutofit lnSpcReduction="10000"/>
          </a:bodyPr>
          <a:lstStyle/>
          <a:p>
            <a:r>
              <a:rPr lang="en-US" sz="3300" b="1" dirty="0"/>
              <a:t>Business owners must run clean operations with respect to finances, investing and expanding their companies. </a:t>
            </a:r>
            <a:endParaRPr lang="en-US" sz="3300" b="1" dirty="0" smtClean="0"/>
          </a:p>
          <a:p>
            <a:r>
              <a:rPr lang="en-US" sz="3300" b="1" dirty="0" smtClean="0">
                <a:solidFill>
                  <a:srgbClr val="FFFF00"/>
                </a:solidFill>
              </a:rPr>
              <a:t>For </a:t>
            </a:r>
            <a:r>
              <a:rPr lang="en-US" sz="3300" b="1" dirty="0">
                <a:solidFill>
                  <a:srgbClr val="FFFF00"/>
                </a:solidFill>
              </a:rPr>
              <a:t>example, organizations must not bribe state legislators for tax credits or special privileges. </a:t>
            </a:r>
            <a:endParaRPr lang="en-US" sz="3300" b="1" dirty="0" smtClean="0">
              <a:solidFill>
                <a:srgbClr val="FFFF00"/>
              </a:solidFill>
            </a:endParaRPr>
          </a:p>
          <a:p>
            <a:r>
              <a:rPr lang="en-US" sz="3300" b="1" dirty="0" smtClean="0"/>
              <a:t>Insider </a:t>
            </a:r>
            <a:r>
              <a:rPr lang="en-US" sz="3300" b="1" dirty="0"/>
              <a:t>trading is also prohibited. Insider trading is when managers or executives illegally apprise investors or </a:t>
            </a:r>
            <a:r>
              <a:rPr lang="en-US" sz="3300" b="1" dirty="0" smtClean="0"/>
              <a:t>provide outside </a:t>
            </a:r>
            <a:r>
              <a:rPr lang="en-US" sz="3300" b="1" dirty="0"/>
              <a:t>parties </a:t>
            </a:r>
            <a:r>
              <a:rPr lang="en-US" sz="3300" b="1" dirty="0" smtClean="0"/>
              <a:t>with privileged </a:t>
            </a:r>
            <a:r>
              <a:rPr lang="en-US" sz="3300" b="1" dirty="0"/>
              <a:t>information affecting publicly </a:t>
            </a:r>
            <a:r>
              <a:rPr lang="en-US" sz="3300" b="1" dirty="0" smtClean="0"/>
              <a:t>the traded </a:t>
            </a:r>
            <a:r>
              <a:rPr lang="en-US" sz="3300" b="1" dirty="0"/>
              <a:t>stocks, according to the Securities and Exchange Commission.</a:t>
            </a:r>
          </a:p>
          <a:p>
            <a:endParaRPr lang="en-US" dirty="0"/>
          </a:p>
        </p:txBody>
      </p:sp>
    </p:spTree>
    <p:extLst>
      <p:ext uri="{BB962C8B-B14F-4D97-AF65-F5344CB8AC3E}">
        <p14:creationId xmlns:p14="http://schemas.microsoft.com/office/powerpoint/2010/main" val="7989570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191</TotalTime>
  <Words>776</Words>
  <Application>Microsoft Office PowerPoint</Application>
  <PresentationFormat>Widescreen</PresentationFormat>
  <Paragraphs>43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Ion</vt:lpstr>
      <vt:lpstr>Business Ethics Policies &amp; Procedures</vt:lpstr>
      <vt:lpstr>Introductions</vt:lpstr>
      <vt:lpstr>Identify the Organization's Values</vt:lpstr>
      <vt:lpstr>Define Ethical Behavior </vt:lpstr>
      <vt:lpstr>Example  of  Organizational Ethics…</vt:lpstr>
      <vt:lpstr>Introduction</vt:lpstr>
      <vt:lpstr>Uniform Treatment of All Employees</vt:lpstr>
      <vt:lpstr>Corporate Social Responsibility </vt:lpstr>
      <vt:lpstr>Financial and Business Ethics </vt:lpstr>
      <vt:lpstr>Financial and Business Ethics Continued</vt:lpstr>
      <vt:lpstr>Taking Care of Employees..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of  Organizational Ethics…</dc:title>
  <dc:creator>USER</dc:creator>
  <cp:lastModifiedBy>DELL</cp:lastModifiedBy>
  <cp:revision>15</cp:revision>
  <dcterms:created xsi:type="dcterms:W3CDTF">2020-01-21T05:52:51Z</dcterms:created>
  <dcterms:modified xsi:type="dcterms:W3CDTF">2023-10-19T13:16:21Z</dcterms:modified>
</cp:coreProperties>
</file>