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8" d="100"/>
          <a:sy n="48" d="100"/>
        </p:scale>
        <p:origin x="6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10/19/2023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5354" y="643467"/>
            <a:ext cx="9513045" cy="4320181"/>
          </a:xfrm>
          <a:solidFill>
            <a:srgbClr val="FF0000"/>
          </a:solidFill>
        </p:spPr>
        <p:txBody>
          <a:bodyPr/>
          <a:lstStyle/>
          <a:p>
            <a:pPr fontAlgn="base"/>
            <a:r>
              <a:rPr lang="en-US" sz="8800" b="1" dirty="0"/>
              <a:t>The Importance of Ethics in Organizations</a:t>
            </a:r>
            <a:endParaRPr lang="en-US" sz="8800" dirty="0"/>
          </a:p>
        </p:txBody>
      </p:sp>
      <p:sp>
        <p:nvSpPr>
          <p:cNvPr id="3" name="Subtitle 2"/>
          <p:cNvSpPr>
            <a:spLocks noGrp="1"/>
          </p:cNvSpPr>
          <p:nvPr>
            <p:ph type="subTitle" idx="1"/>
          </p:nvPr>
        </p:nvSpPr>
        <p:spPr>
          <a:xfrm>
            <a:off x="694267" y="5181599"/>
            <a:ext cx="9201679" cy="1557868"/>
          </a:xfrm>
          <a:solidFill>
            <a:schemeClr val="tx1"/>
          </a:solidFill>
        </p:spPr>
        <p:txBody>
          <a:bodyPr>
            <a:normAutofit fontScale="92500" lnSpcReduction="10000"/>
          </a:bodyPr>
          <a:lstStyle/>
          <a:p>
            <a:r>
              <a:rPr lang="en-US" sz="3200" b="1" dirty="0" smtClean="0"/>
              <a:t>Week 6 lectures</a:t>
            </a:r>
          </a:p>
          <a:p>
            <a:r>
              <a:rPr lang="en-US" sz="3200" b="1" dirty="0" smtClean="0"/>
              <a:t>POL315</a:t>
            </a:r>
            <a:r>
              <a:rPr lang="en-US" sz="3200" b="1" dirty="0"/>
              <a:t>, Rhema university Lectures series from  </a:t>
            </a:r>
            <a:r>
              <a:rPr lang="en-US" sz="3200" b="1" dirty="0" smtClean="0"/>
              <a:t>the </a:t>
            </a:r>
            <a:r>
              <a:rPr lang="en-US" sz="3200" b="1" dirty="0"/>
              <a:t>political science department</a:t>
            </a:r>
          </a:p>
        </p:txBody>
      </p:sp>
    </p:spTree>
    <p:extLst>
      <p:ext uri="{BB962C8B-B14F-4D97-AF65-F5344CB8AC3E}">
        <p14:creationId xmlns:p14="http://schemas.microsoft.com/office/powerpoint/2010/main" val="4061045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68" y="215651"/>
            <a:ext cx="4572000" cy="749549"/>
          </a:xfrm>
          <a:solidFill>
            <a:srgbClr val="0070C0"/>
          </a:solidFill>
        </p:spPr>
        <p:txBody>
          <a:bodyPr/>
          <a:lstStyle/>
          <a:p>
            <a:r>
              <a:rPr lang="en-US" b="1" dirty="0"/>
              <a:t>I</a:t>
            </a:r>
            <a:r>
              <a:rPr lang="en-US" b="1" dirty="0" smtClean="0"/>
              <a:t>ntroduction</a:t>
            </a:r>
            <a:endParaRPr lang="en-US" b="1" dirty="0"/>
          </a:p>
        </p:txBody>
      </p:sp>
      <p:sp>
        <p:nvSpPr>
          <p:cNvPr id="3" name="Content Placeholder 2"/>
          <p:cNvSpPr>
            <a:spLocks noGrp="1"/>
          </p:cNvSpPr>
          <p:nvPr>
            <p:ph idx="1"/>
          </p:nvPr>
        </p:nvSpPr>
        <p:spPr>
          <a:xfrm>
            <a:off x="389467" y="1202267"/>
            <a:ext cx="10464799" cy="5435599"/>
          </a:xfrm>
          <a:solidFill>
            <a:srgbClr val="C00000"/>
          </a:solidFill>
        </p:spPr>
        <p:txBody>
          <a:bodyPr>
            <a:noAutofit/>
          </a:bodyPr>
          <a:lstStyle/>
          <a:p>
            <a:pPr fontAlgn="base"/>
            <a:r>
              <a:rPr lang="en-US" sz="3200" b="1" dirty="0"/>
              <a:t>Organizational ethics are the policies, procedures and culture of doing the right things in the face of difficult and often controversial issues. </a:t>
            </a:r>
            <a:endParaRPr lang="en-US" sz="3200" b="1" dirty="0" smtClean="0"/>
          </a:p>
          <a:p>
            <a:pPr fontAlgn="base"/>
            <a:r>
              <a:rPr lang="en-US" sz="3200" b="1" dirty="0" smtClean="0">
                <a:solidFill>
                  <a:srgbClr val="FFFF00"/>
                </a:solidFill>
              </a:rPr>
              <a:t>Ethics </a:t>
            </a:r>
            <a:r>
              <a:rPr lang="en-US" sz="3200" b="1" dirty="0">
                <a:solidFill>
                  <a:srgbClr val="FFFF00"/>
                </a:solidFill>
              </a:rPr>
              <a:t>topics that challenge organizations include but aren't limited to discrimination, social responsibility and fiduciary issues. </a:t>
            </a:r>
            <a:endParaRPr lang="en-US" sz="3200" b="1" dirty="0" smtClean="0">
              <a:solidFill>
                <a:srgbClr val="FFFF00"/>
              </a:solidFill>
            </a:endParaRPr>
          </a:p>
          <a:p>
            <a:pPr fontAlgn="base"/>
            <a:r>
              <a:rPr lang="en-US" sz="3200" b="1" dirty="0" smtClean="0"/>
              <a:t>Ethics </a:t>
            </a:r>
            <a:r>
              <a:rPr lang="en-US" sz="3200" b="1" dirty="0"/>
              <a:t>issues and how any organization practices ethics are more important than ever because social media readily exposes issues that might have been swept aside in previous generations.</a:t>
            </a:r>
          </a:p>
        </p:txBody>
      </p:sp>
    </p:spTree>
    <p:extLst>
      <p:ext uri="{BB962C8B-B14F-4D97-AF65-F5344CB8AC3E}">
        <p14:creationId xmlns:p14="http://schemas.microsoft.com/office/powerpoint/2010/main" val="4132495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666" y="283385"/>
            <a:ext cx="10196811" cy="766482"/>
          </a:xfrm>
          <a:solidFill>
            <a:srgbClr val="FFFF00"/>
          </a:solidFill>
        </p:spPr>
        <p:txBody>
          <a:bodyPr/>
          <a:lstStyle/>
          <a:p>
            <a:pPr fontAlgn="base"/>
            <a:r>
              <a:rPr lang="en-US" b="1" dirty="0" smtClean="0">
                <a:solidFill>
                  <a:schemeClr val="bg1"/>
                </a:solidFill>
              </a:rPr>
              <a:t>Building </a:t>
            </a:r>
            <a:r>
              <a:rPr lang="en-US" b="1" dirty="0">
                <a:solidFill>
                  <a:schemeClr val="bg1"/>
                </a:solidFill>
              </a:rPr>
              <a:t>a Positive Corporate Culture</a:t>
            </a:r>
            <a:endParaRPr lang="en-US" dirty="0">
              <a:solidFill>
                <a:schemeClr val="bg1"/>
              </a:solidFill>
            </a:endParaRPr>
          </a:p>
        </p:txBody>
      </p:sp>
      <p:sp>
        <p:nvSpPr>
          <p:cNvPr id="3" name="Content Placeholder 2"/>
          <p:cNvSpPr>
            <a:spLocks noGrp="1"/>
          </p:cNvSpPr>
          <p:nvPr>
            <p:ph idx="1"/>
          </p:nvPr>
        </p:nvSpPr>
        <p:spPr>
          <a:xfrm>
            <a:off x="338667" y="1270000"/>
            <a:ext cx="10634133" cy="5384800"/>
          </a:xfrm>
          <a:solidFill>
            <a:schemeClr val="tx1"/>
          </a:solidFill>
        </p:spPr>
        <p:txBody>
          <a:bodyPr>
            <a:normAutofit fontScale="92500" lnSpcReduction="20000"/>
          </a:bodyPr>
          <a:lstStyle/>
          <a:p>
            <a:r>
              <a:rPr lang="en-US" sz="3200" b="1" dirty="0">
                <a:solidFill>
                  <a:schemeClr val="bg1"/>
                </a:solidFill>
              </a:rPr>
              <a:t>An organization devoting resources to developing policies and procedures that encourage ethical actions builds a positive corporate culture. </a:t>
            </a:r>
            <a:endParaRPr lang="en-US" sz="3200" b="1" dirty="0" smtClean="0">
              <a:solidFill>
                <a:schemeClr val="bg1"/>
              </a:solidFill>
            </a:endParaRPr>
          </a:p>
          <a:p>
            <a:r>
              <a:rPr lang="en-US" sz="3200" b="1" dirty="0" smtClean="0">
                <a:solidFill>
                  <a:srgbClr val="FF0000"/>
                </a:solidFill>
              </a:rPr>
              <a:t>Team </a:t>
            </a:r>
            <a:r>
              <a:rPr lang="en-US" sz="3200" b="1" dirty="0">
                <a:solidFill>
                  <a:srgbClr val="FF0000"/>
                </a:solidFill>
              </a:rPr>
              <a:t>member morale improves when employees feel protected against retaliation for personal beliefs. </a:t>
            </a:r>
            <a:endParaRPr lang="en-US" sz="3200" b="1" dirty="0" smtClean="0">
              <a:solidFill>
                <a:srgbClr val="FF0000"/>
              </a:solidFill>
            </a:endParaRPr>
          </a:p>
          <a:p>
            <a:r>
              <a:rPr lang="en-US" sz="3200" b="1" dirty="0" smtClean="0">
                <a:solidFill>
                  <a:schemeClr val="bg1"/>
                </a:solidFill>
              </a:rPr>
              <a:t>These </a:t>
            </a:r>
            <a:r>
              <a:rPr lang="en-US" sz="3200" b="1" dirty="0">
                <a:solidFill>
                  <a:schemeClr val="bg1"/>
                </a:solidFill>
              </a:rPr>
              <a:t>policies include anti-discriminatory rules, open door policies and equal opportunities for growth. </a:t>
            </a:r>
            <a:endParaRPr lang="en-US" sz="3200" b="1" dirty="0" smtClean="0">
              <a:solidFill>
                <a:schemeClr val="bg1"/>
              </a:solidFill>
            </a:endParaRPr>
          </a:p>
          <a:p>
            <a:r>
              <a:rPr lang="en-US" sz="3200" b="1" dirty="0" smtClean="0">
                <a:solidFill>
                  <a:srgbClr val="FF0000"/>
                </a:solidFill>
              </a:rPr>
              <a:t>When employees feel good about being at work, the overall feeling in the organization is more positive</a:t>
            </a:r>
          </a:p>
          <a:p>
            <a:r>
              <a:rPr lang="en-US" sz="3200" b="1" dirty="0" smtClean="0">
                <a:solidFill>
                  <a:schemeClr val="bg1"/>
                </a:solidFill>
              </a:rPr>
              <a:t>This breeds organizational loyalty and productivity, because employees feel good about showing up for work.</a:t>
            </a:r>
            <a:endParaRPr lang="en-US" b="1" dirty="0">
              <a:solidFill>
                <a:schemeClr val="bg1"/>
              </a:solidFill>
            </a:endParaRPr>
          </a:p>
        </p:txBody>
      </p:sp>
    </p:spTree>
    <p:extLst>
      <p:ext uri="{BB962C8B-B14F-4D97-AF65-F5344CB8AC3E}">
        <p14:creationId xmlns:p14="http://schemas.microsoft.com/office/powerpoint/2010/main" val="2376131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11" y="80189"/>
            <a:ext cx="9404723" cy="681812"/>
          </a:xfrm>
          <a:solidFill>
            <a:srgbClr val="FFFF00"/>
          </a:solidFill>
        </p:spPr>
        <p:txBody>
          <a:bodyPr/>
          <a:lstStyle/>
          <a:p>
            <a:r>
              <a:rPr lang="en-US" b="1" dirty="0">
                <a:solidFill>
                  <a:schemeClr val="bg1"/>
                </a:solidFill>
              </a:rPr>
              <a:t>Boosts Consumer </a:t>
            </a:r>
            <a:r>
              <a:rPr lang="en-US" b="1" dirty="0" smtClean="0">
                <a:solidFill>
                  <a:schemeClr val="bg1"/>
                </a:solidFill>
              </a:rPr>
              <a:t>Confidence…</a:t>
            </a:r>
            <a:r>
              <a:rPr lang="en-US" dirty="0"/>
              <a:t/>
            </a:r>
            <a:br>
              <a:rPr lang="en-US" dirty="0"/>
            </a:br>
            <a:endParaRPr lang="en-US" dirty="0"/>
          </a:p>
        </p:txBody>
      </p:sp>
      <p:sp>
        <p:nvSpPr>
          <p:cNvPr id="3" name="Content Placeholder 2"/>
          <p:cNvSpPr>
            <a:spLocks noGrp="1"/>
          </p:cNvSpPr>
          <p:nvPr>
            <p:ph idx="1"/>
          </p:nvPr>
        </p:nvSpPr>
        <p:spPr>
          <a:xfrm>
            <a:off x="138111" y="948268"/>
            <a:ext cx="11325756" cy="5808134"/>
          </a:xfrm>
          <a:solidFill>
            <a:schemeClr val="tx1"/>
          </a:solidFill>
        </p:spPr>
        <p:txBody>
          <a:bodyPr>
            <a:noAutofit/>
          </a:bodyPr>
          <a:lstStyle/>
          <a:p>
            <a:r>
              <a:rPr lang="en-US" sz="2800" b="1" dirty="0">
                <a:solidFill>
                  <a:schemeClr val="bg1"/>
                </a:solidFill>
              </a:rPr>
              <a:t>An organization can lose consumer confidence very quickly with a few bad online reviews. </a:t>
            </a:r>
            <a:endParaRPr lang="en-US" sz="2800" b="1" dirty="0" smtClean="0">
              <a:solidFill>
                <a:schemeClr val="bg1"/>
              </a:solidFill>
            </a:endParaRPr>
          </a:p>
          <a:p>
            <a:r>
              <a:rPr lang="en-US" sz="2800" b="1" dirty="0" smtClean="0">
                <a:solidFill>
                  <a:srgbClr val="FF0000"/>
                </a:solidFill>
              </a:rPr>
              <a:t>Organizations </a:t>
            </a:r>
            <a:r>
              <a:rPr lang="en-US" sz="2800" b="1" dirty="0">
                <a:solidFill>
                  <a:srgbClr val="FF0000"/>
                </a:solidFill>
              </a:rPr>
              <a:t>have to retain consumer loyalty through ethical practices that start with fair and honest advertising methods and continue through the entire sales process. </a:t>
            </a:r>
            <a:endParaRPr lang="en-US" sz="2800" b="1" dirty="0" smtClean="0">
              <a:solidFill>
                <a:srgbClr val="FF0000"/>
              </a:solidFill>
            </a:endParaRPr>
          </a:p>
          <a:p>
            <a:r>
              <a:rPr lang="en-US" sz="2800" b="1" dirty="0" smtClean="0">
                <a:solidFill>
                  <a:schemeClr val="bg1"/>
                </a:solidFill>
              </a:rPr>
              <a:t>One </a:t>
            </a:r>
            <a:r>
              <a:rPr lang="en-US" sz="2800" b="1" dirty="0">
                <a:solidFill>
                  <a:schemeClr val="bg1"/>
                </a:solidFill>
              </a:rPr>
              <a:t>area that organizations can lose consumer confidence is failing to honor guarantees or negatively deal with complaints. </a:t>
            </a:r>
            <a:endParaRPr lang="en-US" sz="2800" b="1" dirty="0" smtClean="0">
              <a:solidFill>
                <a:schemeClr val="bg1"/>
              </a:solidFill>
            </a:endParaRPr>
          </a:p>
          <a:p>
            <a:r>
              <a:rPr lang="en-US" sz="2800" b="1" dirty="0" smtClean="0">
                <a:solidFill>
                  <a:srgbClr val="FF0000"/>
                </a:solidFill>
              </a:rPr>
              <a:t>This </a:t>
            </a:r>
            <a:r>
              <a:rPr lang="en-US" sz="2800" b="1" dirty="0">
                <a:solidFill>
                  <a:srgbClr val="FF0000"/>
                </a:solidFill>
              </a:rPr>
              <a:t>is why consistent policies and employee training is imperative. </a:t>
            </a:r>
            <a:endParaRPr lang="en-US" sz="2800" b="1" dirty="0" smtClean="0">
              <a:solidFill>
                <a:srgbClr val="FF0000"/>
              </a:solidFill>
            </a:endParaRPr>
          </a:p>
          <a:p>
            <a:r>
              <a:rPr lang="en-US" sz="2800" b="1" dirty="0" smtClean="0">
                <a:solidFill>
                  <a:schemeClr val="bg1"/>
                </a:solidFill>
              </a:rPr>
              <a:t>Companies </a:t>
            </a:r>
            <a:r>
              <a:rPr lang="en-US" sz="2800" b="1" dirty="0">
                <a:solidFill>
                  <a:schemeClr val="bg1"/>
                </a:solidFill>
              </a:rPr>
              <a:t>must direct employees on how to treat customers according to its core </a:t>
            </a:r>
            <a:r>
              <a:rPr lang="en-US" sz="2800" b="1" dirty="0" smtClean="0">
                <a:solidFill>
                  <a:schemeClr val="bg1"/>
                </a:solidFill>
              </a:rPr>
              <a:t>values..</a:t>
            </a:r>
            <a:endParaRPr lang="en-US" sz="2800" b="1" dirty="0">
              <a:solidFill>
                <a:schemeClr val="bg1"/>
              </a:solidFill>
            </a:endParaRPr>
          </a:p>
        </p:txBody>
      </p:sp>
    </p:spTree>
    <p:extLst>
      <p:ext uri="{BB962C8B-B14F-4D97-AF65-F5344CB8AC3E}">
        <p14:creationId xmlns:p14="http://schemas.microsoft.com/office/powerpoint/2010/main" val="433268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044" y="232584"/>
            <a:ext cx="11054823" cy="766482"/>
          </a:xfrm>
          <a:solidFill>
            <a:schemeClr val="tx1"/>
          </a:solidFill>
        </p:spPr>
        <p:txBody>
          <a:bodyPr/>
          <a:lstStyle/>
          <a:p>
            <a:r>
              <a:rPr lang="en-US" b="1" dirty="0">
                <a:solidFill>
                  <a:schemeClr val="bg1"/>
                </a:solidFill>
              </a:rPr>
              <a:t>Boosts Consumer </a:t>
            </a:r>
            <a:r>
              <a:rPr lang="en-US" b="1" dirty="0" smtClean="0">
                <a:solidFill>
                  <a:schemeClr val="bg1"/>
                </a:solidFill>
              </a:rPr>
              <a:t>Confidence </a:t>
            </a:r>
            <a:r>
              <a:rPr lang="en-US" b="1" dirty="0" err="1" smtClean="0">
                <a:solidFill>
                  <a:schemeClr val="bg1"/>
                </a:solidFill>
              </a:rPr>
              <a:t>Cont</a:t>
            </a:r>
            <a:r>
              <a:rPr lang="en-US" b="1" dirty="0" smtClean="0">
                <a:solidFill>
                  <a:schemeClr val="bg1"/>
                </a:solidFill>
              </a:rPr>
              <a:t>…</a:t>
            </a:r>
            <a:endParaRPr lang="en-US" dirty="0"/>
          </a:p>
        </p:txBody>
      </p:sp>
      <p:sp>
        <p:nvSpPr>
          <p:cNvPr id="3" name="Content Placeholder 2"/>
          <p:cNvSpPr>
            <a:spLocks noGrp="1"/>
          </p:cNvSpPr>
          <p:nvPr>
            <p:ph idx="1"/>
          </p:nvPr>
        </p:nvSpPr>
        <p:spPr>
          <a:xfrm>
            <a:off x="155044" y="1358650"/>
            <a:ext cx="10919356" cy="5279217"/>
          </a:xfrm>
          <a:solidFill>
            <a:srgbClr val="FFFF00"/>
          </a:solidFill>
        </p:spPr>
        <p:txBody>
          <a:bodyPr>
            <a:noAutofit/>
          </a:bodyPr>
          <a:lstStyle/>
          <a:p>
            <a:pPr fontAlgn="base"/>
            <a:r>
              <a:rPr lang="en-US" sz="3600" b="1" dirty="0">
                <a:solidFill>
                  <a:schemeClr val="bg1"/>
                </a:solidFill>
              </a:rPr>
              <a:t>When an organization takes the time to identify what is important to consumers and its target market, it is better able to set value statements and protocols to meet higher ethical standards. </a:t>
            </a:r>
            <a:endParaRPr lang="en-US" sz="3600" b="1" dirty="0" smtClean="0">
              <a:solidFill>
                <a:schemeClr val="bg1"/>
              </a:solidFill>
            </a:endParaRPr>
          </a:p>
          <a:p>
            <a:pPr fontAlgn="base"/>
            <a:r>
              <a:rPr lang="en-US" sz="3600" b="1" dirty="0">
                <a:solidFill>
                  <a:schemeClr val="bg1"/>
                </a:solidFill>
              </a:rPr>
              <a:t>F</a:t>
            </a:r>
            <a:r>
              <a:rPr lang="en-US" sz="3600" b="1" dirty="0" smtClean="0">
                <a:solidFill>
                  <a:schemeClr val="bg1"/>
                </a:solidFill>
              </a:rPr>
              <a:t>or </a:t>
            </a:r>
            <a:r>
              <a:rPr lang="en-US" sz="3600" b="1" dirty="0">
                <a:solidFill>
                  <a:schemeClr val="bg1"/>
                </a:solidFill>
              </a:rPr>
              <a:t>example, a coffee distributor that focuses on fair trade and farming sustainability, builds a brand supporting environmental and social responsibility.</a:t>
            </a:r>
          </a:p>
        </p:txBody>
      </p:sp>
    </p:spTree>
    <p:extLst>
      <p:ext uri="{BB962C8B-B14F-4D97-AF65-F5344CB8AC3E}">
        <p14:creationId xmlns:p14="http://schemas.microsoft.com/office/powerpoint/2010/main" val="2363089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978" y="181785"/>
            <a:ext cx="9404723" cy="749549"/>
          </a:xfrm>
          <a:solidFill>
            <a:schemeClr val="tx1"/>
          </a:solidFill>
        </p:spPr>
        <p:txBody>
          <a:bodyPr/>
          <a:lstStyle/>
          <a:p>
            <a:pPr fontAlgn="base"/>
            <a:r>
              <a:rPr lang="en-US" b="1" dirty="0">
                <a:solidFill>
                  <a:schemeClr val="bg1"/>
                </a:solidFill>
              </a:rPr>
              <a:t>Reduces Financial Liabilities</a:t>
            </a:r>
            <a:endParaRPr lang="en-US" dirty="0">
              <a:solidFill>
                <a:schemeClr val="bg1"/>
              </a:solidFill>
            </a:endParaRPr>
          </a:p>
        </p:txBody>
      </p:sp>
      <p:sp>
        <p:nvSpPr>
          <p:cNvPr id="3" name="Content Placeholder 2"/>
          <p:cNvSpPr>
            <a:spLocks noGrp="1"/>
          </p:cNvSpPr>
          <p:nvPr>
            <p:ph idx="1"/>
          </p:nvPr>
        </p:nvSpPr>
        <p:spPr>
          <a:xfrm>
            <a:off x="307445" y="1104651"/>
            <a:ext cx="10817756" cy="5567082"/>
          </a:xfrm>
          <a:solidFill>
            <a:srgbClr val="FFFF00"/>
          </a:solidFill>
        </p:spPr>
        <p:txBody>
          <a:bodyPr>
            <a:noAutofit/>
          </a:bodyPr>
          <a:lstStyle/>
          <a:p>
            <a:r>
              <a:rPr lang="en-US" sz="3100" b="1" dirty="0">
                <a:solidFill>
                  <a:schemeClr val="bg1"/>
                </a:solidFill>
              </a:rPr>
              <a:t>Organizations that don't develop policies on ethical standards risk financial liabilities. </a:t>
            </a:r>
            <a:endParaRPr lang="en-US" sz="3100" b="1" dirty="0" smtClean="0">
              <a:solidFill>
                <a:schemeClr val="bg1"/>
              </a:solidFill>
            </a:endParaRPr>
          </a:p>
          <a:p>
            <a:r>
              <a:rPr lang="en-US" sz="3100" b="1" dirty="0" smtClean="0">
                <a:solidFill>
                  <a:schemeClr val="bg1"/>
                </a:solidFill>
              </a:rPr>
              <a:t>The </a:t>
            </a:r>
            <a:r>
              <a:rPr lang="en-US" sz="3100" b="1" dirty="0">
                <a:solidFill>
                  <a:schemeClr val="bg1"/>
                </a:solidFill>
              </a:rPr>
              <a:t>first liability is a reduction in sales. For example, a real estate development company can lose customer interest and sales if its development reduces the size of an animal sanctuary. </a:t>
            </a:r>
            <a:endParaRPr lang="en-US" sz="3100" b="1" dirty="0" smtClean="0">
              <a:solidFill>
                <a:schemeClr val="bg1"/>
              </a:solidFill>
            </a:endParaRPr>
          </a:p>
          <a:p>
            <a:r>
              <a:rPr lang="en-US" sz="3100" b="1" dirty="0" smtClean="0">
                <a:solidFill>
                  <a:schemeClr val="bg1"/>
                </a:solidFill>
              </a:rPr>
              <a:t>This </a:t>
            </a:r>
            <a:r>
              <a:rPr lang="en-US" sz="3100" b="1" dirty="0">
                <a:solidFill>
                  <a:schemeClr val="bg1"/>
                </a:solidFill>
              </a:rPr>
              <a:t>doesn't mean a company must abandon growth. Finding an ethically responsible middle ground is imperative to sway public opinion away from corporate greed and toward environmental responsibility.</a:t>
            </a:r>
          </a:p>
          <a:p>
            <a:endParaRPr lang="en-US" sz="2800" dirty="0"/>
          </a:p>
        </p:txBody>
      </p:sp>
    </p:spTree>
    <p:extLst>
      <p:ext uri="{BB962C8B-B14F-4D97-AF65-F5344CB8AC3E}">
        <p14:creationId xmlns:p14="http://schemas.microsoft.com/office/powerpoint/2010/main" val="2694118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11" y="249519"/>
            <a:ext cx="9404723" cy="715682"/>
          </a:xfrm>
          <a:solidFill>
            <a:srgbClr val="FF0000"/>
          </a:solidFill>
        </p:spPr>
        <p:txBody>
          <a:bodyPr/>
          <a:lstStyle/>
          <a:p>
            <a:pPr fontAlgn="base"/>
            <a:r>
              <a:rPr lang="en-US" b="1" dirty="0">
                <a:solidFill>
                  <a:schemeClr val="bg1"/>
                </a:solidFill>
              </a:rPr>
              <a:t>Minimizes Potential Lawsuits</a:t>
            </a:r>
            <a:endParaRPr lang="en-US" dirty="0">
              <a:solidFill>
                <a:schemeClr val="bg1"/>
              </a:solidFill>
            </a:endParaRPr>
          </a:p>
        </p:txBody>
      </p:sp>
      <p:sp>
        <p:nvSpPr>
          <p:cNvPr id="3" name="Content Placeholder 2"/>
          <p:cNvSpPr>
            <a:spLocks noGrp="1"/>
          </p:cNvSpPr>
          <p:nvPr>
            <p:ph idx="1"/>
          </p:nvPr>
        </p:nvSpPr>
        <p:spPr>
          <a:xfrm>
            <a:off x="188911" y="1202267"/>
            <a:ext cx="11308822" cy="5537200"/>
          </a:xfrm>
          <a:solidFill>
            <a:srgbClr val="0070C0"/>
          </a:solidFill>
        </p:spPr>
        <p:txBody>
          <a:bodyPr>
            <a:noAutofit/>
          </a:bodyPr>
          <a:lstStyle/>
          <a:p>
            <a:pPr fontAlgn="base"/>
            <a:r>
              <a:rPr lang="en-US" sz="2700" b="1" dirty="0">
                <a:solidFill>
                  <a:srgbClr val="FFFF00"/>
                </a:solidFill>
              </a:rPr>
              <a:t>The second area of financial liability exists with potential lawsuits. No organization is exempt from a disgruntled employee or customer who claims discrimination. </a:t>
            </a:r>
            <a:endParaRPr lang="en-US" sz="2700" b="1" dirty="0" smtClean="0">
              <a:solidFill>
                <a:srgbClr val="FFFF00"/>
              </a:solidFill>
            </a:endParaRPr>
          </a:p>
          <a:p>
            <a:pPr fontAlgn="base"/>
            <a:r>
              <a:rPr lang="en-US" sz="2700" b="1" dirty="0" smtClean="0">
                <a:solidFill>
                  <a:schemeClr val="bg1"/>
                </a:solidFill>
              </a:rPr>
              <a:t>Sexual </a:t>
            </a:r>
            <a:r>
              <a:rPr lang="en-US" sz="2700" b="1" dirty="0">
                <a:solidFill>
                  <a:schemeClr val="bg1"/>
                </a:solidFill>
              </a:rPr>
              <a:t>discrimination in the workplace is costing CEOs, politicians and celebrities their livelihood because they are not appropriately dealing with accusations and harassment claims. </a:t>
            </a:r>
            <a:endParaRPr lang="en-US" sz="2700" b="1" dirty="0" smtClean="0">
              <a:solidFill>
                <a:schemeClr val="bg1"/>
              </a:solidFill>
            </a:endParaRPr>
          </a:p>
          <a:p>
            <a:pPr fontAlgn="base"/>
            <a:r>
              <a:rPr lang="en-US" sz="2700" b="1" dirty="0" smtClean="0">
                <a:solidFill>
                  <a:srgbClr val="FFFF00"/>
                </a:solidFill>
              </a:rPr>
              <a:t>Organizations </a:t>
            </a:r>
            <a:r>
              <a:rPr lang="en-US" sz="2700" b="1" dirty="0">
                <a:solidFill>
                  <a:srgbClr val="FFFF00"/>
                </a:solidFill>
              </a:rPr>
              <a:t>must maintain policies and procedures addressing various types of harassment and discrimination. </a:t>
            </a:r>
            <a:endParaRPr lang="en-US" sz="2700" b="1" dirty="0" smtClean="0">
              <a:solidFill>
                <a:srgbClr val="FFFF00"/>
              </a:solidFill>
            </a:endParaRPr>
          </a:p>
          <a:p>
            <a:pPr fontAlgn="base"/>
            <a:r>
              <a:rPr lang="en-US" sz="2700" b="1" dirty="0" smtClean="0">
                <a:solidFill>
                  <a:schemeClr val="bg1"/>
                </a:solidFill>
              </a:rPr>
              <a:t>Moreover</a:t>
            </a:r>
            <a:r>
              <a:rPr lang="en-US" sz="2700" b="1" dirty="0">
                <a:solidFill>
                  <a:schemeClr val="bg1"/>
                </a:solidFill>
              </a:rPr>
              <a:t>, organizations must remain consistent in the execution of policies dealing with accusations. </a:t>
            </a:r>
            <a:endParaRPr lang="en-US" sz="2700" b="1" dirty="0" smtClean="0">
              <a:solidFill>
                <a:schemeClr val="bg1"/>
              </a:solidFill>
            </a:endParaRPr>
          </a:p>
          <a:p>
            <a:pPr fontAlgn="base"/>
            <a:r>
              <a:rPr lang="en-US" sz="2700" b="1" dirty="0" smtClean="0">
                <a:solidFill>
                  <a:srgbClr val="FFFF00"/>
                </a:solidFill>
              </a:rPr>
              <a:t>This </a:t>
            </a:r>
            <a:r>
              <a:rPr lang="en-US" sz="2700" b="1" dirty="0">
                <a:solidFill>
                  <a:srgbClr val="FFFF00"/>
                </a:solidFill>
              </a:rPr>
              <a:t>helps reduce frivolous </a:t>
            </a:r>
            <a:r>
              <a:rPr lang="en-US" sz="2700" b="1" dirty="0" smtClean="0">
                <a:solidFill>
                  <a:srgbClr val="FFFF00"/>
                </a:solidFill>
              </a:rPr>
              <a:t>lawsuits </a:t>
            </a:r>
            <a:r>
              <a:rPr lang="en-US" sz="2700" b="1" dirty="0">
                <a:solidFill>
                  <a:srgbClr val="FFFF00"/>
                </a:solidFill>
              </a:rPr>
              <a:t>that could bankrupt smaller organizations</a:t>
            </a:r>
            <a:r>
              <a:rPr lang="en-US" sz="2700" dirty="0"/>
              <a:t>.</a:t>
            </a:r>
          </a:p>
        </p:txBody>
      </p:sp>
    </p:spTree>
    <p:extLst>
      <p:ext uri="{BB962C8B-B14F-4D97-AF65-F5344CB8AC3E}">
        <p14:creationId xmlns:p14="http://schemas.microsoft.com/office/powerpoint/2010/main" val="4276376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277" y="253935"/>
            <a:ext cx="9404723" cy="800349"/>
          </a:xfrm>
          <a:solidFill>
            <a:srgbClr val="FF0000"/>
          </a:solidFill>
        </p:spPr>
        <p:txBody>
          <a:bodyPr/>
          <a:lstStyle/>
          <a:p>
            <a:pPr algn="ctr" fontAlgn="base"/>
            <a:r>
              <a:rPr lang="en-US" b="1" dirty="0" smtClean="0">
                <a:solidFill>
                  <a:schemeClr val="bg1"/>
                </a:solidFill>
              </a:rPr>
              <a:t>References…</a:t>
            </a:r>
            <a:endParaRPr lang="en-US" b="1" dirty="0">
              <a:solidFill>
                <a:schemeClr val="bg1"/>
              </a:solidFill>
            </a:endParaRPr>
          </a:p>
        </p:txBody>
      </p:sp>
      <p:sp>
        <p:nvSpPr>
          <p:cNvPr id="3" name="Content Placeholder 2"/>
          <p:cNvSpPr>
            <a:spLocks noGrp="1"/>
          </p:cNvSpPr>
          <p:nvPr>
            <p:ph idx="1"/>
          </p:nvPr>
        </p:nvSpPr>
        <p:spPr>
          <a:xfrm>
            <a:off x="129277" y="1252330"/>
            <a:ext cx="9591193" cy="4996069"/>
          </a:xfrm>
          <a:solidFill>
            <a:srgbClr val="0070C0"/>
          </a:solidFill>
        </p:spPr>
        <p:txBody>
          <a:bodyPr/>
          <a:lstStyle/>
          <a:p>
            <a:pPr marL="0" indent="0" fontAlgn="base">
              <a:buNone/>
            </a:pPr>
            <a:endParaRPr lang="en-US" dirty="0"/>
          </a:p>
          <a:p>
            <a:pPr lvl="0" fontAlgn="base"/>
            <a:r>
              <a:rPr lang="en-US" sz="3600" b="1" dirty="0">
                <a:solidFill>
                  <a:schemeClr val="bg1"/>
                </a:solidFill>
              </a:rPr>
              <a:t>Market Watch: The Damaging, Incalculable Price of Sexual </a:t>
            </a:r>
            <a:r>
              <a:rPr lang="en-US" sz="3600" b="1" dirty="0" smtClean="0">
                <a:solidFill>
                  <a:schemeClr val="bg1"/>
                </a:solidFill>
              </a:rPr>
              <a:t>Harassment.</a:t>
            </a:r>
          </a:p>
          <a:p>
            <a:pPr lvl="0" fontAlgn="base"/>
            <a:endParaRPr lang="en-US" sz="3600" b="1" dirty="0">
              <a:solidFill>
                <a:schemeClr val="bg1"/>
              </a:solidFill>
            </a:endParaRPr>
          </a:p>
          <a:p>
            <a:r>
              <a:rPr lang="en-US" sz="3600" b="1" dirty="0">
                <a:solidFill>
                  <a:schemeClr val="bg1"/>
                </a:solidFill>
              </a:rPr>
              <a:t>ACCA: Why is Ethics Important to Business?</a:t>
            </a:r>
          </a:p>
        </p:txBody>
      </p:sp>
    </p:spTree>
    <p:extLst>
      <p:ext uri="{BB962C8B-B14F-4D97-AF65-F5344CB8AC3E}">
        <p14:creationId xmlns:p14="http://schemas.microsoft.com/office/powerpoint/2010/main" val="41685992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845</TotalTime>
  <Words>528</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The Importance of Ethics in Organizations</vt:lpstr>
      <vt:lpstr>Introduction</vt:lpstr>
      <vt:lpstr>Building a Positive Corporate Culture</vt:lpstr>
      <vt:lpstr>Boosts Consumer Confidence… </vt:lpstr>
      <vt:lpstr>Boosts Consumer Confidence Cont…</vt:lpstr>
      <vt:lpstr>Reduces Financial Liabilities</vt:lpstr>
      <vt:lpstr>Minimizes Potential Lawsuits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Ethics in Organizations</dc:title>
  <dc:creator>USER</dc:creator>
  <cp:lastModifiedBy>DELL</cp:lastModifiedBy>
  <cp:revision>9</cp:revision>
  <dcterms:created xsi:type="dcterms:W3CDTF">2020-02-04T03:17:13Z</dcterms:created>
  <dcterms:modified xsi:type="dcterms:W3CDTF">2023-10-20T00:31:30Z</dcterms:modified>
</cp:coreProperties>
</file>