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6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8/5/2024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8/5/2024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realizingrights.org/index.php?option=com_content&amp;task=view&amp;id=214&amp;Itemid=126" TargetMode="External"/><Relationship Id="rId2" Type="http://schemas.openxmlformats.org/officeDocument/2006/relationships/hyperlink" Target="http://www.dowjones.com/codeconduct.asp" TargetMode="External"/><Relationship Id="rId1" Type="http://schemas.openxmlformats.org/officeDocument/2006/relationships/slideLayout" Target="../slideLayouts/slideLayout2.xml"/><Relationship Id="rId5" Type="http://schemas.openxmlformats.org/officeDocument/2006/relationships/hyperlink" Target="http://www.sarbanesoxleysimplified.com/sarbox/compact/htmlact/sec406.html" TargetMode="External"/><Relationship Id="rId4" Type="http://schemas.openxmlformats.org/officeDocument/2006/relationships/hyperlink" Target="http://www.sba.gov/smallbusinessplanner/manage/lead/SERV_BETHIC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274" y="373224"/>
            <a:ext cx="11681926" cy="5113176"/>
          </a:xfrm>
          <a:solidFill>
            <a:schemeClr val="tx1"/>
          </a:solidFill>
        </p:spPr>
        <p:txBody>
          <a:bodyPr/>
          <a:lstStyle/>
          <a:p>
            <a:pPr algn="ctr"/>
            <a:r>
              <a:rPr lang="en-US" b="1" dirty="0">
                <a:solidFill>
                  <a:srgbClr val="FF0000"/>
                </a:solidFill>
              </a:rPr>
              <a:t>MAJOR CLASIFICATION OF ETHICAL </a:t>
            </a:r>
            <a:r>
              <a:rPr lang="en-US" b="1" dirty="0" smtClean="0">
                <a:solidFill>
                  <a:srgbClr val="FF0000"/>
                </a:solidFill>
              </a:rPr>
              <a:t>EADERSHIP IN </a:t>
            </a:r>
            <a:r>
              <a:rPr lang="en-US" b="1" dirty="0">
                <a:solidFill>
                  <a:srgbClr val="FF0000"/>
                </a:solidFill>
              </a:rPr>
              <a:t>POLITICS	AND IN ADMINISTRATION</a:t>
            </a:r>
            <a:endParaRPr lang="en-US" dirty="0">
              <a:solidFill>
                <a:srgbClr val="FF0000"/>
              </a:solidFill>
            </a:endParaRPr>
          </a:p>
        </p:txBody>
      </p:sp>
      <p:sp>
        <p:nvSpPr>
          <p:cNvPr id="3" name="Subtitle 2"/>
          <p:cNvSpPr>
            <a:spLocks noGrp="1"/>
          </p:cNvSpPr>
          <p:nvPr>
            <p:ph type="subTitle" idx="1"/>
          </p:nvPr>
        </p:nvSpPr>
        <p:spPr>
          <a:xfrm>
            <a:off x="1633408" y="5654457"/>
            <a:ext cx="9376714" cy="1063583"/>
          </a:xfrm>
          <a:solidFill>
            <a:srgbClr val="FFFF00"/>
          </a:solidFill>
        </p:spPr>
        <p:txBody>
          <a:bodyPr>
            <a:normAutofit fontScale="77500" lnSpcReduction="20000"/>
          </a:bodyPr>
          <a:lstStyle/>
          <a:p>
            <a:pPr algn="ctr"/>
            <a:r>
              <a:rPr lang="en-US" sz="4800" b="1" dirty="0" smtClean="0">
                <a:solidFill>
                  <a:schemeClr val="bg1"/>
                </a:solidFill>
              </a:rPr>
              <a:t>Summer School Lectures AUGUST Week 4 ,(</a:t>
            </a:r>
            <a:r>
              <a:rPr lang="en-US" sz="4800" b="1" dirty="0">
                <a:solidFill>
                  <a:schemeClr val="bg1"/>
                </a:solidFill>
              </a:rPr>
              <a:t>5</a:t>
            </a:r>
            <a:r>
              <a:rPr lang="en-US" sz="4800" b="1" baseline="30000" dirty="0">
                <a:solidFill>
                  <a:schemeClr val="bg1"/>
                </a:solidFill>
              </a:rPr>
              <a:t>th</a:t>
            </a:r>
            <a:r>
              <a:rPr lang="en-US" sz="4800" b="1" dirty="0">
                <a:solidFill>
                  <a:schemeClr val="bg1"/>
                </a:solidFill>
              </a:rPr>
              <a:t> – 8</a:t>
            </a:r>
            <a:r>
              <a:rPr lang="en-US" sz="4800" b="1" baseline="30000" dirty="0">
                <a:solidFill>
                  <a:schemeClr val="bg1"/>
                </a:solidFill>
              </a:rPr>
              <a:t>st</a:t>
            </a:r>
            <a:r>
              <a:rPr lang="en-US" sz="4800" b="1" dirty="0">
                <a:solidFill>
                  <a:schemeClr val="bg1"/>
                </a:solidFill>
              </a:rPr>
              <a:t> )</a:t>
            </a:r>
            <a:endParaRPr lang="en-US" sz="4800" dirty="0">
              <a:solidFill>
                <a:schemeClr val="bg1"/>
              </a:solidFill>
            </a:endParaRPr>
          </a:p>
        </p:txBody>
      </p:sp>
    </p:spTree>
    <p:extLst>
      <p:ext uri="{BB962C8B-B14F-4D97-AF65-F5344CB8AC3E}">
        <p14:creationId xmlns:p14="http://schemas.microsoft.com/office/powerpoint/2010/main" val="231440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059" y="0"/>
            <a:ext cx="10339880" cy="756455"/>
          </a:xfrm>
          <a:solidFill>
            <a:srgbClr val="FF0000"/>
          </a:solidFill>
        </p:spPr>
        <p:txBody>
          <a:bodyPr/>
          <a:lstStyle/>
          <a:p>
            <a:pPr algn="ctr"/>
            <a:r>
              <a:rPr lang="en-US" b="1" dirty="0">
                <a:solidFill>
                  <a:schemeClr val="bg2"/>
                </a:solidFill>
              </a:rPr>
              <a:t>Political Ethics of Policy</a:t>
            </a:r>
          </a:p>
        </p:txBody>
      </p:sp>
      <p:sp>
        <p:nvSpPr>
          <p:cNvPr id="3" name="Content Placeholder 2"/>
          <p:cNvSpPr>
            <a:spLocks noGrp="1"/>
          </p:cNvSpPr>
          <p:nvPr>
            <p:ph idx="1"/>
          </p:nvPr>
        </p:nvSpPr>
        <p:spPr>
          <a:xfrm>
            <a:off x="-1" y="866888"/>
            <a:ext cx="12192001" cy="6070627"/>
          </a:xfrm>
          <a:solidFill>
            <a:srgbClr val="0070C0"/>
          </a:solidFill>
        </p:spPr>
        <p:txBody>
          <a:bodyPr>
            <a:noAutofit/>
          </a:bodyPr>
          <a:lstStyle/>
          <a:p>
            <a:r>
              <a:rPr lang="en-US" sz="3200" b="1" dirty="0">
                <a:solidFill>
                  <a:schemeClr val="bg1"/>
                </a:solidFill>
              </a:rPr>
              <a:t>Political Ethics of Policy </a:t>
            </a:r>
            <a:endParaRPr lang="en-US" sz="3200" b="1" dirty="0" smtClean="0">
              <a:solidFill>
                <a:schemeClr val="bg1"/>
              </a:solidFill>
            </a:endParaRPr>
          </a:p>
          <a:p>
            <a:r>
              <a:rPr lang="en-US" sz="3200" b="1" dirty="0" smtClean="0"/>
              <a:t>Nearly </a:t>
            </a:r>
            <a:r>
              <a:rPr lang="en-US" sz="3200" b="1" dirty="0"/>
              <a:t>all of the topics discussed in practical or </a:t>
            </a:r>
            <a:r>
              <a:rPr lang="en-US" sz="3200" b="1" dirty="0">
                <a:solidFill>
                  <a:schemeClr val="bg1"/>
                </a:solidFill>
              </a:rPr>
              <a:t>APPLIED ETHICS </a:t>
            </a:r>
            <a:r>
              <a:rPr lang="en-US" sz="3200" b="1" dirty="0"/>
              <a:t>turn up here but with a distinctive </a:t>
            </a:r>
            <a:r>
              <a:rPr lang="en-US" sz="3200" b="1" dirty="0" smtClean="0"/>
              <a:t>twist. </a:t>
            </a:r>
            <a:r>
              <a:rPr lang="en-US" sz="3200" b="1" dirty="0"/>
              <a:t>Instead of asking only what conclusion is morally justifiable (as a philosopher or citizen should initially), </a:t>
            </a:r>
            <a:endParaRPr lang="en-US" sz="3200" b="1" dirty="0" smtClean="0"/>
          </a:p>
          <a:p>
            <a:r>
              <a:rPr lang="en-US" sz="3200" b="1" dirty="0" smtClean="0">
                <a:solidFill>
                  <a:srgbClr val="FFFF00"/>
                </a:solidFill>
              </a:rPr>
              <a:t>Political </a:t>
            </a:r>
            <a:r>
              <a:rPr lang="en-US" sz="3200" b="1" dirty="0">
                <a:solidFill>
                  <a:srgbClr val="FFFF00"/>
                </a:solidFill>
              </a:rPr>
              <a:t>ethics further asks what conclusion should be adopted as policy and coercively enforced as law when citizens reasonably disagree about the values at stake, or when they belong to different communities and nations. </a:t>
            </a:r>
            <a:endParaRPr lang="en-US" sz="3200" b="1" dirty="0" smtClean="0">
              <a:solidFill>
                <a:srgbClr val="FFFF00"/>
              </a:solidFill>
            </a:endParaRPr>
          </a:p>
          <a:p>
            <a:r>
              <a:rPr lang="en-US" sz="3200" b="1" dirty="0" smtClean="0"/>
              <a:t>In </a:t>
            </a:r>
            <a:r>
              <a:rPr lang="en-US" sz="3200" b="1" dirty="0"/>
              <a:t>addition, some work in political ethics criticizes the methods of policy making such as COST BENEFIT ANALYSIS.</a:t>
            </a:r>
          </a:p>
        </p:txBody>
      </p:sp>
    </p:spTree>
    <p:extLst>
      <p:ext uri="{BB962C8B-B14F-4D97-AF65-F5344CB8AC3E}">
        <p14:creationId xmlns:p14="http://schemas.microsoft.com/office/powerpoint/2010/main" val="753408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274" y="68156"/>
            <a:ext cx="11831216" cy="6677878"/>
          </a:xfrm>
          <a:solidFill>
            <a:schemeClr val="tx1"/>
          </a:solidFill>
        </p:spPr>
        <p:txBody>
          <a:bodyPr>
            <a:noAutofit/>
          </a:bodyPr>
          <a:lstStyle/>
          <a:p>
            <a:r>
              <a:rPr lang="en-US" sz="3800" b="1" dirty="0">
                <a:solidFill>
                  <a:schemeClr val="bg1"/>
                </a:solidFill>
              </a:rPr>
              <a:t>The key problems in policy ethics are not conflicts between ends and means, or between the process and outcomes, but rather between the values of the ends or outcomes themselves. </a:t>
            </a:r>
            <a:endParaRPr lang="en-US" sz="3800" b="1" dirty="0" smtClean="0">
              <a:solidFill>
                <a:schemeClr val="bg1"/>
              </a:solidFill>
            </a:endParaRPr>
          </a:p>
          <a:p>
            <a:r>
              <a:rPr lang="en-US" sz="3800" b="1" dirty="0" smtClean="0">
                <a:solidFill>
                  <a:srgbClr val="FF0000"/>
                </a:solidFill>
              </a:rPr>
              <a:t>Many </a:t>
            </a:r>
            <a:r>
              <a:rPr lang="en-US" sz="3800" b="1" dirty="0">
                <a:solidFill>
                  <a:srgbClr val="FF0000"/>
                </a:solidFill>
              </a:rPr>
              <a:t>of the salient issues in policy ethics are driven by the general tension between partial and impartial claims or obligations. (See IMPARTIALITY.) </a:t>
            </a:r>
            <a:endParaRPr lang="en-US" sz="3800" b="1" dirty="0" smtClean="0">
              <a:solidFill>
                <a:srgbClr val="FF0000"/>
              </a:solidFill>
            </a:endParaRPr>
          </a:p>
          <a:p>
            <a:r>
              <a:rPr lang="en-US" sz="3800" b="1" dirty="0" smtClean="0">
                <a:solidFill>
                  <a:schemeClr val="bg1"/>
                </a:solidFill>
              </a:rPr>
              <a:t>This </a:t>
            </a:r>
            <a:r>
              <a:rPr lang="en-US" sz="3800" b="1" dirty="0">
                <a:solidFill>
                  <a:schemeClr val="bg1"/>
                </a:solidFill>
              </a:rPr>
              <a:t>can be seen clearly in the work on what has become one of the most active areas, GLOBAL DISTRIBUTIVE JUSTICE.</a:t>
            </a:r>
          </a:p>
        </p:txBody>
      </p:sp>
    </p:spTree>
    <p:extLst>
      <p:ext uri="{BB962C8B-B14F-4D97-AF65-F5344CB8AC3E}">
        <p14:creationId xmlns:p14="http://schemas.microsoft.com/office/powerpoint/2010/main" val="813376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3807" y="93305"/>
            <a:ext cx="9404723" cy="707018"/>
          </a:xfrm>
          <a:solidFill>
            <a:schemeClr val="tx1"/>
          </a:solidFill>
        </p:spPr>
        <p:txBody>
          <a:bodyPr/>
          <a:lstStyle/>
          <a:p>
            <a:pPr algn="ctr"/>
            <a:r>
              <a:rPr lang="en-US" b="1" dirty="0" smtClean="0">
                <a:solidFill>
                  <a:schemeClr val="bg2"/>
                </a:solidFill>
              </a:rPr>
              <a:t>Significance of Ethics of Policy</a:t>
            </a:r>
            <a:endParaRPr lang="en-US" b="1" dirty="0">
              <a:solidFill>
                <a:schemeClr val="bg2"/>
              </a:solidFill>
            </a:endParaRPr>
          </a:p>
        </p:txBody>
      </p:sp>
      <p:sp>
        <p:nvSpPr>
          <p:cNvPr id="3" name="Content Placeholder 2"/>
          <p:cNvSpPr>
            <a:spLocks noGrp="1"/>
          </p:cNvSpPr>
          <p:nvPr>
            <p:ph idx="1"/>
          </p:nvPr>
        </p:nvSpPr>
        <p:spPr>
          <a:xfrm>
            <a:off x="113505" y="951722"/>
            <a:ext cx="11867001" cy="5746790"/>
          </a:xfrm>
          <a:solidFill>
            <a:srgbClr val="FF0000"/>
          </a:solidFill>
        </p:spPr>
        <p:txBody>
          <a:bodyPr>
            <a:normAutofit lnSpcReduction="10000"/>
          </a:bodyPr>
          <a:lstStyle/>
          <a:p>
            <a:r>
              <a:rPr lang="en-US" sz="3300" b="1" dirty="0">
                <a:solidFill>
                  <a:srgbClr val="FFFF00"/>
                </a:solidFill>
              </a:rPr>
              <a:t>The main goal of developing ethical policies is to build a good reputation. </a:t>
            </a:r>
            <a:endParaRPr lang="en-US" sz="3300" b="1" dirty="0" smtClean="0">
              <a:solidFill>
                <a:srgbClr val="FFFF00"/>
              </a:solidFill>
            </a:endParaRPr>
          </a:p>
          <a:p>
            <a:r>
              <a:rPr lang="en-US" sz="3300" b="1" dirty="0" smtClean="0">
                <a:solidFill>
                  <a:schemeClr val="bg1"/>
                </a:solidFill>
              </a:rPr>
              <a:t>People </a:t>
            </a:r>
            <a:r>
              <a:rPr lang="en-US" sz="3300" b="1" dirty="0">
                <a:solidFill>
                  <a:schemeClr val="bg1"/>
                </a:solidFill>
              </a:rPr>
              <a:t>prefer to do business with reputable firms, not those that conduct themselves dishonestly, taking advantage of them. </a:t>
            </a:r>
            <a:endParaRPr lang="en-US" sz="3300" b="1" dirty="0" smtClean="0">
              <a:solidFill>
                <a:schemeClr val="bg1"/>
              </a:solidFill>
            </a:endParaRPr>
          </a:p>
          <a:p>
            <a:r>
              <a:rPr lang="en-US" sz="3300" b="1" dirty="0" smtClean="0">
                <a:solidFill>
                  <a:srgbClr val="FFFF00"/>
                </a:solidFill>
              </a:rPr>
              <a:t>A </a:t>
            </a:r>
            <a:r>
              <a:rPr lang="en-US" sz="3300" b="1" dirty="0">
                <a:solidFill>
                  <a:srgbClr val="FFFF00"/>
                </a:solidFill>
              </a:rPr>
              <a:t>good reputation is a business's best asset and should be protected. No investor or customer wants to deal with a firm that is plagued by scandals. </a:t>
            </a:r>
            <a:endParaRPr lang="en-US" sz="3300" b="1" dirty="0" smtClean="0">
              <a:solidFill>
                <a:srgbClr val="FFFF00"/>
              </a:solidFill>
            </a:endParaRPr>
          </a:p>
          <a:p>
            <a:r>
              <a:rPr lang="en-US" sz="3300" b="1" dirty="0" smtClean="0">
                <a:solidFill>
                  <a:schemeClr val="bg1"/>
                </a:solidFill>
              </a:rPr>
              <a:t>It's </a:t>
            </a:r>
            <a:r>
              <a:rPr lang="en-US" sz="3300" b="1" dirty="0">
                <a:solidFill>
                  <a:schemeClr val="bg1"/>
                </a:solidFill>
              </a:rPr>
              <a:t>hard, if not impossible, to regain trust and reputation once that is lost. Ethical policies help in keeping all employees and owners of a company in-line.</a:t>
            </a:r>
          </a:p>
          <a:p>
            <a:endParaRPr lang="en-US" dirty="0"/>
          </a:p>
        </p:txBody>
      </p:sp>
    </p:spTree>
    <p:extLst>
      <p:ext uri="{BB962C8B-B14F-4D97-AF65-F5344CB8AC3E}">
        <p14:creationId xmlns:p14="http://schemas.microsoft.com/office/powerpoint/2010/main" val="218594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393" y="39015"/>
            <a:ext cx="9404723" cy="681815"/>
          </a:xfrm>
          <a:solidFill>
            <a:srgbClr val="FFFF00"/>
          </a:solidFill>
        </p:spPr>
        <p:txBody>
          <a:bodyPr/>
          <a:lstStyle/>
          <a:p>
            <a:pPr algn="ctr"/>
            <a:r>
              <a:rPr lang="en-US" b="1" dirty="0" smtClean="0">
                <a:solidFill>
                  <a:schemeClr val="bg1"/>
                </a:solidFill>
              </a:rPr>
              <a:t>Codes </a:t>
            </a:r>
            <a:r>
              <a:rPr lang="en-US" b="1" dirty="0">
                <a:solidFill>
                  <a:schemeClr val="bg1"/>
                </a:solidFill>
              </a:rPr>
              <a:t>of Ethics</a:t>
            </a:r>
          </a:p>
        </p:txBody>
      </p:sp>
      <p:sp>
        <p:nvSpPr>
          <p:cNvPr id="3" name="Content Placeholder 2"/>
          <p:cNvSpPr>
            <a:spLocks noGrp="1"/>
          </p:cNvSpPr>
          <p:nvPr>
            <p:ph idx="1"/>
          </p:nvPr>
        </p:nvSpPr>
        <p:spPr>
          <a:xfrm>
            <a:off x="106327" y="795474"/>
            <a:ext cx="11836857" cy="5965652"/>
          </a:xfrm>
          <a:solidFill>
            <a:schemeClr val="accent4">
              <a:lumMod val="20000"/>
              <a:lumOff val="80000"/>
            </a:schemeClr>
          </a:solidFill>
          <a:ln>
            <a:solidFill>
              <a:schemeClr val="accent1"/>
            </a:solidFill>
          </a:ln>
        </p:spPr>
        <p:txBody>
          <a:bodyPr>
            <a:normAutofit lnSpcReduction="10000"/>
          </a:bodyPr>
          <a:lstStyle/>
          <a:p>
            <a:r>
              <a:rPr lang="en-US" sz="2800" b="1" dirty="0">
                <a:solidFill>
                  <a:schemeClr val="bg1"/>
                </a:solidFill>
              </a:rPr>
              <a:t>A company's code of ethics gives employees guidance on business matters, including those of the board of directors and executive officers. </a:t>
            </a:r>
            <a:endParaRPr lang="en-US" sz="2800" b="1" dirty="0" smtClean="0">
              <a:solidFill>
                <a:schemeClr val="bg1"/>
              </a:solidFill>
            </a:endParaRPr>
          </a:p>
          <a:p>
            <a:r>
              <a:rPr lang="en-US" sz="2800" b="1" dirty="0" smtClean="0">
                <a:solidFill>
                  <a:srgbClr val="0070C0"/>
                </a:solidFill>
              </a:rPr>
              <a:t>Dow </a:t>
            </a:r>
            <a:r>
              <a:rPr lang="en-US" sz="2800" b="1" dirty="0">
                <a:solidFill>
                  <a:srgbClr val="0070C0"/>
                </a:solidFill>
              </a:rPr>
              <a:t>Jones own code of ethics states</a:t>
            </a:r>
            <a:r>
              <a:rPr lang="en-US" sz="2800" b="1" dirty="0">
                <a:solidFill>
                  <a:srgbClr val="FF0000"/>
                </a:solidFill>
              </a:rPr>
              <a:t>, "The central premise of this code is that Dow Jones' reputation for quality products and services, for business integrity, and for the independence and integrity of our publications, services and products is the heart and soul of our enterprise</a:t>
            </a:r>
            <a:r>
              <a:rPr lang="en-US" sz="2800" b="1" dirty="0" smtClean="0">
                <a:solidFill>
                  <a:srgbClr val="FF0000"/>
                </a:solidFill>
              </a:rPr>
              <a:t>.</a:t>
            </a:r>
          </a:p>
          <a:p>
            <a:r>
              <a:rPr lang="en-US" sz="2800" b="1" dirty="0" smtClean="0">
                <a:solidFill>
                  <a:schemeClr val="bg1"/>
                </a:solidFill>
              </a:rPr>
              <a:t> </a:t>
            </a:r>
            <a:r>
              <a:rPr lang="en-US" sz="2800" b="1" dirty="0">
                <a:solidFill>
                  <a:schemeClr val="bg1"/>
                </a:solidFill>
              </a:rPr>
              <a:t>Put </a:t>
            </a:r>
            <a:r>
              <a:rPr lang="en-US" sz="2800" b="1" dirty="0" smtClean="0">
                <a:solidFill>
                  <a:schemeClr val="bg1"/>
                </a:solidFill>
              </a:rPr>
              <a:t>in another </a:t>
            </a:r>
            <a:r>
              <a:rPr lang="en-US" sz="2800" b="1" dirty="0">
                <a:solidFill>
                  <a:schemeClr val="bg1"/>
                </a:solidFill>
              </a:rPr>
              <a:t>way, it is an essential prerequisite for success in the news and information business that our customers believe us to be telling them the truth. </a:t>
            </a:r>
            <a:endParaRPr lang="en-US" sz="2800" b="1" dirty="0" smtClean="0">
              <a:solidFill>
                <a:schemeClr val="bg1"/>
              </a:solidFill>
            </a:endParaRPr>
          </a:p>
          <a:p>
            <a:r>
              <a:rPr lang="en-US" sz="2800" b="1" dirty="0" smtClean="0">
                <a:solidFill>
                  <a:srgbClr val="FF0000"/>
                </a:solidFill>
              </a:rPr>
              <a:t>If </a:t>
            </a:r>
            <a:r>
              <a:rPr lang="en-US" sz="2800" b="1" dirty="0">
                <a:solidFill>
                  <a:srgbClr val="FF0000"/>
                </a:solidFill>
              </a:rPr>
              <a:t>we are not telling them the truth—or even if they, for any valid reason, believe that we are not—then Dow Jones cannot prosper</a:t>
            </a:r>
            <a:r>
              <a:rPr lang="en-US" sz="2800" b="1" dirty="0">
                <a:solidFill>
                  <a:schemeClr val="bg1"/>
                </a:solidFill>
              </a:rPr>
              <a:t>. "</a:t>
            </a:r>
          </a:p>
          <a:p>
            <a:endParaRPr lang="en-US" dirty="0"/>
          </a:p>
        </p:txBody>
      </p:sp>
    </p:spTree>
    <p:extLst>
      <p:ext uri="{BB962C8B-B14F-4D97-AF65-F5344CB8AC3E}">
        <p14:creationId xmlns:p14="http://schemas.microsoft.com/office/powerpoint/2010/main" val="3101598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231" y="55983"/>
            <a:ext cx="9404723" cy="715682"/>
          </a:xfrm>
          <a:solidFill>
            <a:srgbClr val="FFFF00"/>
          </a:solidFill>
        </p:spPr>
        <p:txBody>
          <a:bodyPr/>
          <a:lstStyle/>
          <a:p>
            <a:pPr algn="ctr" fontAlgn="base"/>
            <a:r>
              <a:rPr lang="en-US" b="1" dirty="0" smtClean="0">
                <a:solidFill>
                  <a:schemeClr val="bg1"/>
                </a:solidFill>
              </a:rPr>
              <a:t>Benefits </a:t>
            </a:r>
            <a:r>
              <a:rPr lang="en-US" b="1" dirty="0">
                <a:solidFill>
                  <a:schemeClr val="bg1"/>
                </a:solidFill>
              </a:rPr>
              <a:t>Code of Ethics</a:t>
            </a:r>
            <a:endParaRPr lang="en-US" dirty="0"/>
          </a:p>
        </p:txBody>
      </p:sp>
      <p:sp>
        <p:nvSpPr>
          <p:cNvPr id="3" name="Content Placeholder 2"/>
          <p:cNvSpPr>
            <a:spLocks noGrp="1"/>
          </p:cNvSpPr>
          <p:nvPr>
            <p:ph idx="1"/>
          </p:nvPr>
        </p:nvSpPr>
        <p:spPr>
          <a:xfrm>
            <a:off x="172093" y="884890"/>
            <a:ext cx="11827074" cy="5879805"/>
          </a:xfrm>
          <a:solidFill>
            <a:schemeClr val="tx1"/>
          </a:solidFill>
        </p:spPr>
        <p:txBody>
          <a:bodyPr>
            <a:noAutofit/>
          </a:bodyPr>
          <a:lstStyle/>
          <a:p>
            <a:r>
              <a:rPr lang="en-US" sz="3200" b="1" dirty="0">
                <a:solidFill>
                  <a:srgbClr val="FF0000"/>
                </a:solidFill>
              </a:rPr>
              <a:t>Policies on ethical behavior help run a business by giving employees concrete ideas about what is right and what is not accepted in the workplace, without the need for constant management presence to supervise them. </a:t>
            </a:r>
            <a:endParaRPr lang="en-US" sz="3200" b="1" dirty="0" smtClean="0">
              <a:solidFill>
                <a:srgbClr val="FF0000"/>
              </a:solidFill>
            </a:endParaRPr>
          </a:p>
          <a:p>
            <a:r>
              <a:rPr lang="en-US" sz="3200" b="1" dirty="0" smtClean="0">
                <a:solidFill>
                  <a:schemeClr val="bg1"/>
                </a:solidFill>
              </a:rPr>
              <a:t>Ethical </a:t>
            </a:r>
            <a:r>
              <a:rPr lang="en-US" sz="3200" b="1" dirty="0">
                <a:solidFill>
                  <a:schemeClr val="bg1"/>
                </a:solidFill>
              </a:rPr>
              <a:t>policies </a:t>
            </a:r>
            <a:r>
              <a:rPr lang="en-US" sz="3200" b="1" dirty="0" smtClean="0">
                <a:solidFill>
                  <a:schemeClr val="bg1"/>
                </a:solidFill>
              </a:rPr>
              <a:t>/ Codes are </a:t>
            </a:r>
            <a:r>
              <a:rPr lang="en-US" sz="3200" b="1" dirty="0">
                <a:solidFill>
                  <a:schemeClr val="bg1"/>
                </a:solidFill>
              </a:rPr>
              <a:t>guidelines for all employees of a company to do the right thing and behave at high standards at all times. Good ethical policies create a good culture based on trust and transparency. </a:t>
            </a:r>
            <a:endParaRPr lang="en-US" sz="3200" b="1" dirty="0" smtClean="0">
              <a:solidFill>
                <a:schemeClr val="bg1"/>
              </a:solidFill>
            </a:endParaRPr>
          </a:p>
          <a:p>
            <a:r>
              <a:rPr lang="en-US" sz="3200" b="1" dirty="0" smtClean="0">
                <a:solidFill>
                  <a:srgbClr val="FF0000"/>
                </a:solidFill>
              </a:rPr>
              <a:t>They </a:t>
            </a:r>
            <a:r>
              <a:rPr lang="en-US" sz="3200" b="1" dirty="0">
                <a:solidFill>
                  <a:srgbClr val="FF0000"/>
                </a:solidFill>
              </a:rPr>
              <a:t>promote moral conduct, and they benefit customers as well, as happy employees develop happy customers who keep coming back.</a:t>
            </a:r>
          </a:p>
          <a:p>
            <a:endParaRPr lang="en-US" sz="2800" dirty="0"/>
          </a:p>
        </p:txBody>
      </p:sp>
    </p:spTree>
    <p:extLst>
      <p:ext uri="{BB962C8B-B14F-4D97-AF65-F5344CB8AC3E}">
        <p14:creationId xmlns:p14="http://schemas.microsoft.com/office/powerpoint/2010/main" val="509593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48" y="71130"/>
            <a:ext cx="9668146" cy="817282"/>
          </a:xfrm>
          <a:solidFill>
            <a:schemeClr val="accent5">
              <a:lumMod val="75000"/>
            </a:schemeClr>
          </a:solidFill>
        </p:spPr>
        <p:txBody>
          <a:bodyPr/>
          <a:lstStyle/>
          <a:p>
            <a:pPr algn="ctr"/>
            <a:r>
              <a:rPr lang="en-US" b="1" dirty="0" smtClean="0">
                <a:solidFill>
                  <a:srgbClr val="FFFF00"/>
                </a:solidFill>
              </a:rPr>
              <a:t>Special Considerations…</a:t>
            </a:r>
            <a:r>
              <a:rPr lang="en-US" dirty="0"/>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177603" y="964466"/>
            <a:ext cx="11821563" cy="5774266"/>
          </a:xfrm>
          <a:solidFill>
            <a:schemeClr val="tx1"/>
          </a:solidFill>
        </p:spPr>
        <p:txBody>
          <a:bodyPr>
            <a:noAutofit/>
          </a:bodyPr>
          <a:lstStyle/>
          <a:p>
            <a:pPr fontAlgn="base"/>
            <a:r>
              <a:rPr lang="en-US" sz="2700" b="1" dirty="0">
                <a:solidFill>
                  <a:srgbClr val="FF0000"/>
                </a:solidFill>
              </a:rPr>
              <a:t>A firm's ethical policy should be in writing. Many firms post their code of ethics online so that everybody knows that they have standards of conduct and it is important to them</a:t>
            </a:r>
            <a:r>
              <a:rPr lang="en-US" sz="2700" b="1" dirty="0" smtClean="0">
                <a:solidFill>
                  <a:srgbClr val="FF0000"/>
                </a:solidFill>
              </a:rPr>
              <a:t>.</a:t>
            </a:r>
          </a:p>
          <a:p>
            <a:pPr fontAlgn="base"/>
            <a:r>
              <a:rPr lang="en-US" sz="2700" b="1" dirty="0" smtClean="0">
                <a:solidFill>
                  <a:schemeClr val="bg1"/>
                </a:solidFill>
              </a:rPr>
              <a:t> </a:t>
            </a:r>
            <a:r>
              <a:rPr lang="en-US" sz="2700" b="1" dirty="0">
                <a:solidFill>
                  <a:schemeClr val="accent5">
                    <a:lumMod val="75000"/>
                  </a:schemeClr>
                </a:solidFill>
              </a:rPr>
              <a:t>Policies should be written in unambiguous form, using good grammar and spelling and with no abbreviations or obscure words. Policies need to be clear and easy to read and follow. Based on policies, procedures are created.</a:t>
            </a:r>
          </a:p>
          <a:p>
            <a:pPr fontAlgn="base"/>
            <a:r>
              <a:rPr lang="en-US" sz="2700" b="1" dirty="0" smtClean="0">
                <a:solidFill>
                  <a:srgbClr val="FF0000"/>
                </a:solidFill>
              </a:rPr>
              <a:t>Polices are general, while procedures are more specific. For example, a policy could be to follow all laws and regulations regarding payroll, and a procedure related to this policy could be for payroll information to be transmitted to the payroll processor at a predetermined day and time every week.</a:t>
            </a:r>
          </a:p>
          <a:p>
            <a:pPr fontAlgn="base"/>
            <a:r>
              <a:rPr lang="en-US" sz="2700" b="1" dirty="0" smtClean="0">
                <a:solidFill>
                  <a:schemeClr val="bg1"/>
                </a:solidFill>
              </a:rPr>
              <a:t>Sarbanes Oxley Act</a:t>
            </a:r>
            <a:endParaRPr lang="en-US" sz="2700" b="1" dirty="0">
              <a:solidFill>
                <a:schemeClr val="bg1"/>
              </a:solidFill>
            </a:endParaRPr>
          </a:p>
        </p:txBody>
      </p:sp>
    </p:spTree>
    <p:extLst>
      <p:ext uri="{BB962C8B-B14F-4D97-AF65-F5344CB8AC3E}">
        <p14:creationId xmlns:p14="http://schemas.microsoft.com/office/powerpoint/2010/main" val="75444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204" y="181785"/>
            <a:ext cx="11524012" cy="698749"/>
          </a:xfrm>
          <a:solidFill>
            <a:schemeClr val="tx1"/>
          </a:solidFill>
        </p:spPr>
        <p:txBody>
          <a:bodyPr/>
          <a:lstStyle/>
          <a:p>
            <a:pPr algn="ctr" fontAlgn="base"/>
            <a:r>
              <a:rPr lang="en-US" b="1" dirty="0">
                <a:solidFill>
                  <a:schemeClr val="bg1"/>
                </a:solidFill>
              </a:rPr>
              <a:t>Sarbanes Oxley Act</a:t>
            </a:r>
          </a:p>
        </p:txBody>
      </p:sp>
      <p:sp>
        <p:nvSpPr>
          <p:cNvPr id="3" name="Content Placeholder 2"/>
          <p:cNvSpPr>
            <a:spLocks noGrp="1"/>
          </p:cNvSpPr>
          <p:nvPr>
            <p:ph idx="1"/>
          </p:nvPr>
        </p:nvSpPr>
        <p:spPr>
          <a:xfrm>
            <a:off x="203200" y="999068"/>
            <a:ext cx="11758645" cy="5604932"/>
          </a:xfrm>
          <a:solidFill>
            <a:srgbClr val="0070C0"/>
          </a:solidFill>
        </p:spPr>
        <p:txBody>
          <a:bodyPr>
            <a:normAutofit/>
          </a:bodyPr>
          <a:lstStyle/>
          <a:p>
            <a:pPr fontAlgn="base"/>
            <a:r>
              <a:rPr lang="en-US" sz="2800" b="1" dirty="0"/>
              <a:t>Ethics came to focus because of the Sarbanes Oxley Act of 2002 </a:t>
            </a:r>
            <a:r>
              <a:rPr lang="en-US" sz="2800" b="1" dirty="0" smtClean="0"/>
              <a:t>which was created </a:t>
            </a:r>
            <a:r>
              <a:rPr lang="en-US" sz="2800" b="1" dirty="0"/>
              <a:t>after the Enron financial scandal. The act's goal was to bring businesses to a higher standard of conduct.</a:t>
            </a:r>
          </a:p>
          <a:p>
            <a:pPr fontAlgn="base"/>
            <a:r>
              <a:rPr lang="en-US" sz="2800" b="1" dirty="0">
                <a:solidFill>
                  <a:srgbClr val="FFFF00"/>
                </a:solidFill>
              </a:rPr>
              <a:t>It is recommended for small firms to embrace the Sarbanes and Oxley Act Section 406--Code of Ethics for Senior Financial Officers</a:t>
            </a:r>
            <a:r>
              <a:rPr lang="en-US" sz="2800" b="1" dirty="0" smtClean="0">
                <a:solidFill>
                  <a:srgbClr val="FFFF00"/>
                </a:solidFill>
              </a:rPr>
              <a:t>.</a:t>
            </a:r>
          </a:p>
          <a:p>
            <a:pPr fontAlgn="base"/>
            <a:r>
              <a:rPr lang="en-US" sz="2800" b="1" dirty="0" smtClean="0"/>
              <a:t> </a:t>
            </a:r>
            <a:r>
              <a:rPr lang="en-US" sz="2800" b="1" dirty="0"/>
              <a:t>This section requires senior management to have standards of conduct based on ethics and honestly. </a:t>
            </a:r>
            <a:endParaRPr lang="en-US" sz="2800" b="1" dirty="0" smtClean="0"/>
          </a:p>
          <a:p>
            <a:pPr fontAlgn="base"/>
            <a:r>
              <a:rPr lang="en-US" sz="2800" b="1" dirty="0" smtClean="0">
                <a:solidFill>
                  <a:srgbClr val="FFFF00"/>
                </a:solidFill>
              </a:rPr>
              <a:t>Small </a:t>
            </a:r>
            <a:r>
              <a:rPr lang="en-US" sz="2800" b="1" dirty="0">
                <a:solidFill>
                  <a:srgbClr val="FFFF00"/>
                </a:solidFill>
              </a:rPr>
              <a:t>businesses can make themselves look professional and attractive to investors and bankers by becoming compliant with this act </a:t>
            </a:r>
            <a:r>
              <a:rPr lang="en-US" sz="2800" b="1" dirty="0"/>
              <a:t>(</a:t>
            </a:r>
            <a:r>
              <a:rPr lang="en-US" sz="2800" b="1" dirty="0" smtClean="0"/>
              <a:t>CODES) </a:t>
            </a:r>
            <a:r>
              <a:rPr lang="en-US" sz="2800" b="1" dirty="0" smtClean="0">
                <a:solidFill>
                  <a:srgbClr val="FFFF00"/>
                </a:solidFill>
              </a:rPr>
              <a:t>and </a:t>
            </a:r>
            <a:r>
              <a:rPr lang="en-US" sz="2800" b="1" dirty="0">
                <a:solidFill>
                  <a:srgbClr val="FFFF00"/>
                </a:solidFill>
              </a:rPr>
              <a:t>setting up official ethical policies for executives and the rest of the company.</a:t>
            </a:r>
          </a:p>
          <a:p>
            <a:endParaRPr lang="en-US" b="1" dirty="0"/>
          </a:p>
        </p:txBody>
      </p:sp>
    </p:spTree>
    <p:extLst>
      <p:ext uri="{BB962C8B-B14F-4D97-AF65-F5344CB8AC3E}">
        <p14:creationId xmlns:p14="http://schemas.microsoft.com/office/powerpoint/2010/main" val="3682220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7439" y="105414"/>
            <a:ext cx="9810142" cy="783415"/>
          </a:xfrm>
          <a:solidFill>
            <a:schemeClr val="tx1"/>
          </a:solidFill>
        </p:spPr>
        <p:txBody>
          <a:bodyPr/>
          <a:lstStyle/>
          <a:p>
            <a:pPr algn="ctr" fontAlgn="base"/>
            <a:r>
              <a:rPr lang="en-US" b="1" dirty="0">
                <a:solidFill>
                  <a:schemeClr val="bg1"/>
                </a:solidFill>
              </a:rPr>
              <a:t>References </a:t>
            </a:r>
          </a:p>
        </p:txBody>
      </p:sp>
      <p:sp>
        <p:nvSpPr>
          <p:cNvPr id="3" name="Content Placeholder 2"/>
          <p:cNvSpPr>
            <a:spLocks noGrp="1"/>
          </p:cNvSpPr>
          <p:nvPr>
            <p:ph idx="1"/>
          </p:nvPr>
        </p:nvSpPr>
        <p:spPr>
          <a:xfrm>
            <a:off x="120442" y="982134"/>
            <a:ext cx="11729435" cy="5735244"/>
          </a:xfrm>
          <a:solidFill>
            <a:schemeClr val="tx1"/>
          </a:solidFill>
        </p:spPr>
        <p:txBody>
          <a:bodyPr>
            <a:normAutofit/>
          </a:bodyPr>
          <a:lstStyle/>
          <a:p>
            <a:pPr fontAlgn="base"/>
            <a:r>
              <a:rPr lang="en-US" sz="4400" b="1" dirty="0" smtClean="0">
                <a:solidFill>
                  <a:schemeClr val="bg1"/>
                </a:solidFill>
              </a:rPr>
              <a:t>References (1)</a:t>
            </a:r>
          </a:p>
          <a:p>
            <a:pPr lvl="0" fontAlgn="base"/>
            <a:r>
              <a:rPr lang="en-US" sz="4400" b="1" dirty="0" smtClean="0">
                <a:hlinkClick r:id="rId2"/>
              </a:rPr>
              <a:t>Dow </a:t>
            </a:r>
            <a:r>
              <a:rPr lang="en-US" sz="4400" b="1" dirty="0">
                <a:hlinkClick r:id="rId2"/>
              </a:rPr>
              <a:t>Jones: Code of Conduct</a:t>
            </a:r>
            <a:endParaRPr lang="en-US" sz="4400" b="1" dirty="0"/>
          </a:p>
          <a:p>
            <a:pPr fontAlgn="base"/>
            <a:r>
              <a:rPr lang="en-US" sz="4400" b="1" dirty="0">
                <a:solidFill>
                  <a:schemeClr val="bg1"/>
                </a:solidFill>
              </a:rPr>
              <a:t>Resources (3)</a:t>
            </a:r>
          </a:p>
          <a:p>
            <a:pPr lvl="0" fontAlgn="base"/>
            <a:r>
              <a:rPr lang="en-US" sz="4400" b="1" dirty="0">
                <a:hlinkClick r:id="rId3"/>
              </a:rPr>
              <a:t>Realizing Rights: About Ethical Policies</a:t>
            </a:r>
            <a:endParaRPr lang="en-US" sz="4400" b="1" dirty="0"/>
          </a:p>
          <a:p>
            <a:pPr lvl="0" fontAlgn="base"/>
            <a:r>
              <a:rPr lang="en-US" sz="4400" b="1" dirty="0">
                <a:hlinkClick r:id="rId4"/>
              </a:rPr>
              <a:t>U.S. Small Business Administration: Business Ethics</a:t>
            </a:r>
            <a:endParaRPr lang="en-US" sz="4400" b="1" dirty="0"/>
          </a:p>
          <a:p>
            <a:pPr lvl="0" fontAlgn="base"/>
            <a:r>
              <a:rPr lang="en-US" sz="4400" b="1" dirty="0">
                <a:hlinkClick r:id="rId5"/>
              </a:rPr>
              <a:t>Sarbanes Oxley Simplified: Section 406</a:t>
            </a:r>
            <a:endParaRPr lang="en-US" sz="4400" b="1" dirty="0"/>
          </a:p>
        </p:txBody>
      </p:sp>
    </p:spTree>
    <p:extLst>
      <p:ext uri="{BB962C8B-B14F-4D97-AF65-F5344CB8AC3E}">
        <p14:creationId xmlns:p14="http://schemas.microsoft.com/office/powerpoint/2010/main" val="2352555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788" y="172799"/>
            <a:ext cx="10830542" cy="797584"/>
          </a:xfrm>
          <a:solidFill>
            <a:schemeClr val="accent1">
              <a:lumMod val="75000"/>
            </a:schemeClr>
          </a:solidFill>
        </p:spPr>
        <p:txBody>
          <a:bodyPr/>
          <a:lstStyle/>
          <a:p>
            <a:r>
              <a:rPr lang="en-US" b="1" dirty="0" smtClean="0"/>
              <a:t>Core Focus of Study for this Module (4)</a:t>
            </a:r>
            <a:endParaRPr lang="en-US" b="1" dirty="0"/>
          </a:p>
        </p:txBody>
      </p:sp>
      <p:sp>
        <p:nvSpPr>
          <p:cNvPr id="3" name="Content Placeholder 2"/>
          <p:cNvSpPr>
            <a:spLocks noGrp="1"/>
          </p:cNvSpPr>
          <p:nvPr>
            <p:ph idx="1"/>
          </p:nvPr>
        </p:nvSpPr>
        <p:spPr>
          <a:xfrm>
            <a:off x="354563" y="1026370"/>
            <a:ext cx="11663266" cy="5719664"/>
          </a:xfrm>
          <a:solidFill>
            <a:schemeClr val="tx1">
              <a:lumMod val="65000"/>
            </a:schemeClr>
          </a:solidFill>
        </p:spPr>
        <p:txBody>
          <a:bodyPr>
            <a:noAutofit/>
          </a:bodyPr>
          <a:lstStyle/>
          <a:p>
            <a:pPr lvl="0"/>
            <a:r>
              <a:rPr lang="en-US" sz="5400" b="1" dirty="0" smtClean="0">
                <a:solidFill>
                  <a:schemeClr val="bg1"/>
                </a:solidFill>
              </a:rPr>
              <a:t>1. Ethics </a:t>
            </a:r>
            <a:r>
              <a:rPr lang="en-US" sz="5400" b="1" dirty="0">
                <a:solidFill>
                  <a:schemeClr val="bg1"/>
                </a:solidFill>
              </a:rPr>
              <a:t>of Process &amp; Procedure</a:t>
            </a:r>
          </a:p>
          <a:p>
            <a:pPr lvl="0"/>
            <a:r>
              <a:rPr lang="en-US" sz="5400" b="1" dirty="0" smtClean="0">
                <a:solidFill>
                  <a:schemeClr val="bg1"/>
                </a:solidFill>
              </a:rPr>
              <a:t>2. Ethic </a:t>
            </a:r>
            <a:r>
              <a:rPr lang="en-US" sz="5400" b="1" dirty="0">
                <a:solidFill>
                  <a:schemeClr val="bg1"/>
                </a:solidFill>
              </a:rPr>
              <a:t>of Policy &amp; Administration</a:t>
            </a:r>
          </a:p>
          <a:p>
            <a:r>
              <a:rPr lang="en-US" sz="5400" b="1" dirty="0" smtClean="0">
                <a:solidFill>
                  <a:schemeClr val="bg1"/>
                </a:solidFill>
              </a:rPr>
              <a:t>3. Business </a:t>
            </a:r>
            <a:r>
              <a:rPr lang="en-US" sz="5400" b="1" dirty="0">
                <a:solidFill>
                  <a:schemeClr val="bg1"/>
                </a:solidFill>
              </a:rPr>
              <a:t>Ethics, Policies &amp; Procedures and </a:t>
            </a:r>
            <a:endParaRPr lang="en-US" sz="5400" b="1" dirty="0" smtClean="0">
              <a:solidFill>
                <a:schemeClr val="bg1"/>
              </a:solidFill>
            </a:endParaRPr>
          </a:p>
          <a:p>
            <a:r>
              <a:rPr lang="en-US" sz="5400" b="1" dirty="0" smtClean="0">
                <a:solidFill>
                  <a:schemeClr val="bg1"/>
                </a:solidFill>
              </a:rPr>
              <a:t>4. The </a:t>
            </a:r>
            <a:r>
              <a:rPr lang="en-US" sz="5400" b="1" dirty="0">
                <a:solidFill>
                  <a:schemeClr val="bg1"/>
                </a:solidFill>
              </a:rPr>
              <a:t>Relevance of Ethics in </a:t>
            </a:r>
            <a:r>
              <a:rPr lang="en-US" sz="5400" b="1" dirty="0" smtClean="0">
                <a:solidFill>
                  <a:schemeClr val="bg1"/>
                </a:solidFill>
              </a:rPr>
              <a:t>Organizations.</a:t>
            </a:r>
            <a:endParaRPr lang="en-US" sz="5400" b="1" dirty="0">
              <a:solidFill>
                <a:schemeClr val="bg1"/>
              </a:solidFill>
            </a:endParaRPr>
          </a:p>
        </p:txBody>
      </p:sp>
    </p:spTree>
    <p:extLst>
      <p:ext uri="{BB962C8B-B14F-4D97-AF65-F5344CB8AC3E}">
        <p14:creationId xmlns:p14="http://schemas.microsoft.com/office/powerpoint/2010/main" val="18510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127" y="135478"/>
            <a:ext cx="10587946" cy="6321306"/>
          </a:xfrm>
          <a:solidFill>
            <a:schemeClr val="accent1">
              <a:lumMod val="60000"/>
              <a:lumOff val="40000"/>
            </a:schemeClr>
          </a:solidFill>
        </p:spPr>
        <p:txBody>
          <a:bodyPr/>
          <a:lstStyle/>
          <a:p>
            <a:pPr lvl="0" algn="ctr"/>
            <a:r>
              <a:rPr lang="en-US" sz="9600" b="1" dirty="0">
                <a:solidFill>
                  <a:schemeClr val="bg1"/>
                </a:solidFill>
              </a:rPr>
              <a:t>Ethics </a:t>
            </a:r>
            <a:r>
              <a:rPr lang="en-US" sz="9600" b="1" dirty="0" smtClean="0">
                <a:solidFill>
                  <a:schemeClr val="bg1"/>
                </a:solidFill>
              </a:rPr>
              <a:t/>
            </a:r>
            <a:br>
              <a:rPr lang="en-US" sz="9600" b="1" dirty="0" smtClean="0">
                <a:solidFill>
                  <a:schemeClr val="bg1"/>
                </a:solidFill>
              </a:rPr>
            </a:br>
            <a:r>
              <a:rPr lang="en-US" sz="9600" b="1" dirty="0" smtClean="0">
                <a:solidFill>
                  <a:schemeClr val="bg1"/>
                </a:solidFill>
              </a:rPr>
              <a:t>of </a:t>
            </a:r>
            <a:br>
              <a:rPr lang="en-US" sz="9600" b="1" dirty="0" smtClean="0">
                <a:solidFill>
                  <a:schemeClr val="bg1"/>
                </a:solidFill>
              </a:rPr>
            </a:br>
            <a:r>
              <a:rPr lang="en-US" sz="9600" b="1" dirty="0" smtClean="0">
                <a:solidFill>
                  <a:schemeClr val="bg1"/>
                </a:solidFill>
              </a:rPr>
              <a:t>Process </a:t>
            </a:r>
            <a:r>
              <a:rPr lang="en-US" sz="9600" b="1" dirty="0">
                <a:solidFill>
                  <a:schemeClr val="bg1"/>
                </a:solidFill>
              </a:rPr>
              <a:t>&amp; Procedure</a:t>
            </a:r>
            <a:r>
              <a:rPr lang="en-US" sz="4400" b="1" dirty="0">
                <a:solidFill>
                  <a:schemeClr val="bg1"/>
                </a:solidFill>
              </a:rPr>
              <a:t/>
            </a:r>
            <a:br>
              <a:rPr lang="en-US" sz="4400" b="1" dirty="0">
                <a:solidFill>
                  <a:schemeClr val="bg1"/>
                </a:solidFill>
              </a:rPr>
            </a:br>
            <a:endParaRPr lang="en-US" dirty="0"/>
          </a:p>
        </p:txBody>
      </p:sp>
    </p:spTree>
    <p:extLst>
      <p:ext uri="{BB962C8B-B14F-4D97-AF65-F5344CB8AC3E}">
        <p14:creationId xmlns:p14="http://schemas.microsoft.com/office/powerpoint/2010/main" val="425838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62" y="45943"/>
            <a:ext cx="9838460" cy="773916"/>
          </a:xfrm>
          <a:solidFill>
            <a:srgbClr val="FF0000"/>
          </a:solidFill>
        </p:spPr>
        <p:txBody>
          <a:bodyPr/>
          <a:lstStyle/>
          <a:p>
            <a:pPr algn="ctr"/>
            <a:r>
              <a:rPr lang="en-US" b="1" dirty="0">
                <a:solidFill>
                  <a:srgbClr val="FFFF00"/>
                </a:solidFill>
              </a:rPr>
              <a:t>Political Ethics of Process</a:t>
            </a:r>
          </a:p>
        </p:txBody>
      </p:sp>
      <p:sp>
        <p:nvSpPr>
          <p:cNvPr id="3" name="Content Placeholder 2"/>
          <p:cNvSpPr>
            <a:spLocks noGrp="1"/>
          </p:cNvSpPr>
          <p:nvPr>
            <p:ph idx="1"/>
          </p:nvPr>
        </p:nvSpPr>
        <p:spPr>
          <a:xfrm>
            <a:off x="200063" y="899371"/>
            <a:ext cx="11668476" cy="5799603"/>
          </a:xfrm>
          <a:solidFill>
            <a:srgbClr val="0070C0"/>
          </a:solidFill>
        </p:spPr>
        <p:txBody>
          <a:bodyPr>
            <a:noAutofit/>
          </a:bodyPr>
          <a:lstStyle/>
          <a:p>
            <a:r>
              <a:rPr lang="en-US" sz="2700" b="1" dirty="0" smtClean="0">
                <a:solidFill>
                  <a:srgbClr val="FFFF00"/>
                </a:solidFill>
              </a:rPr>
              <a:t>POLITICAL ETHICS OF PROCESS: </a:t>
            </a:r>
          </a:p>
          <a:p>
            <a:r>
              <a:rPr lang="en-US" sz="2700" b="1" dirty="0" smtClean="0"/>
              <a:t>The </a:t>
            </a:r>
            <a:r>
              <a:rPr lang="en-US" sz="2700" b="1" dirty="0"/>
              <a:t>central question is the extent to which the ethical principles that govern political office differ from those that govern moral life more generally (Hampshire 1978; Thompson 1987). </a:t>
            </a:r>
            <a:endParaRPr lang="en-US" sz="2700" b="1" dirty="0" smtClean="0"/>
          </a:p>
          <a:p>
            <a:r>
              <a:rPr lang="en-US" sz="2700" b="1" dirty="0" smtClean="0">
                <a:solidFill>
                  <a:srgbClr val="FFFF00"/>
                </a:solidFill>
              </a:rPr>
              <a:t>To </a:t>
            </a:r>
            <a:r>
              <a:rPr lang="en-US" sz="2700" b="1" dirty="0">
                <a:solidFill>
                  <a:srgbClr val="FFFF00"/>
                </a:solidFill>
              </a:rPr>
              <a:t>what extent are politicians permitted to take actions that would otherwise be wrong? </a:t>
            </a:r>
            <a:endParaRPr lang="en-US" sz="2700" b="1" dirty="0" smtClean="0">
              <a:solidFill>
                <a:srgbClr val="FFFF00"/>
              </a:solidFill>
            </a:endParaRPr>
          </a:p>
          <a:p>
            <a:r>
              <a:rPr lang="en-US" sz="2700" b="1" dirty="0" smtClean="0"/>
              <a:t>Ethics </a:t>
            </a:r>
            <a:r>
              <a:rPr lang="en-US" sz="2700" b="1" dirty="0"/>
              <a:t>requires political leaders to avoid harming the innocent, but it may also obligate them to sacrifice innocent lives for the good of the nation. </a:t>
            </a:r>
            <a:endParaRPr lang="en-US" sz="2700" b="1" dirty="0" smtClean="0"/>
          </a:p>
          <a:p>
            <a:r>
              <a:rPr lang="en-US" sz="2700" b="1" dirty="0">
                <a:solidFill>
                  <a:srgbClr val="FFFF00"/>
                </a:solidFill>
              </a:rPr>
              <a:t>A President may be morally obligated to order military action even while foreseeing that civilians will be killed. (The question of immoral means arises even if the war itself is just: See JUST WAR THEORY).</a:t>
            </a:r>
          </a:p>
        </p:txBody>
      </p:sp>
    </p:spTree>
    <p:extLst>
      <p:ext uri="{BB962C8B-B14F-4D97-AF65-F5344CB8AC3E}">
        <p14:creationId xmlns:p14="http://schemas.microsoft.com/office/powerpoint/2010/main" val="1189847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630" y="143662"/>
            <a:ext cx="9571307" cy="617799"/>
          </a:xfrm>
          <a:solidFill>
            <a:schemeClr val="tx1">
              <a:lumMod val="95000"/>
            </a:schemeClr>
          </a:solidFill>
        </p:spPr>
        <p:txBody>
          <a:bodyPr/>
          <a:lstStyle/>
          <a:p>
            <a:pPr algn="ctr"/>
            <a:r>
              <a:rPr lang="en-US" b="1" dirty="0" smtClean="0">
                <a:solidFill>
                  <a:srgbClr val="FF0000"/>
                </a:solidFill>
              </a:rPr>
              <a:t>More on </a:t>
            </a:r>
            <a:r>
              <a:rPr lang="en-US" b="1" dirty="0">
                <a:solidFill>
                  <a:schemeClr val="bg1"/>
                </a:solidFill>
              </a:rPr>
              <a:t>Political Ethics of </a:t>
            </a:r>
            <a:r>
              <a:rPr lang="en-US" b="1" dirty="0" smtClean="0">
                <a:solidFill>
                  <a:schemeClr val="bg1"/>
                </a:solidFill>
              </a:rPr>
              <a:t>Process.</a:t>
            </a:r>
            <a:endParaRPr lang="en-US" dirty="0">
              <a:solidFill>
                <a:schemeClr val="bg1"/>
              </a:solidFill>
            </a:endParaRPr>
          </a:p>
        </p:txBody>
      </p:sp>
      <p:sp>
        <p:nvSpPr>
          <p:cNvPr id="3" name="Content Placeholder 2"/>
          <p:cNvSpPr>
            <a:spLocks noGrp="1"/>
          </p:cNvSpPr>
          <p:nvPr>
            <p:ph idx="1"/>
          </p:nvPr>
        </p:nvSpPr>
        <p:spPr>
          <a:xfrm>
            <a:off x="-1" y="854766"/>
            <a:ext cx="11756571" cy="6003234"/>
          </a:xfrm>
          <a:solidFill>
            <a:srgbClr val="002060"/>
          </a:solidFill>
        </p:spPr>
        <p:txBody>
          <a:bodyPr>
            <a:normAutofit fontScale="92500" lnSpcReduction="10000"/>
          </a:bodyPr>
          <a:lstStyle/>
          <a:p>
            <a:r>
              <a:rPr lang="en-US" sz="2800" b="1" dirty="0"/>
              <a:t>Although similar problems arise in professional and corporate roles (see e.g</a:t>
            </a:r>
            <a:r>
              <a:rPr lang="en-US" sz="2800" b="1" dirty="0" smtClean="0"/>
              <a:t>. PROFESSIONAL </a:t>
            </a:r>
            <a:r>
              <a:rPr lang="en-US" sz="2800" b="1" dirty="0"/>
              <a:t>ETHICS), they are likely to be more extreme or more frequent </a:t>
            </a:r>
            <a:r>
              <a:rPr lang="en-US" sz="2800" b="1" dirty="0" smtClean="0"/>
              <a:t>in political </a:t>
            </a:r>
            <a:r>
              <a:rPr lang="en-US" sz="2800" b="1" dirty="0"/>
              <a:t>life. </a:t>
            </a:r>
            <a:endParaRPr lang="en-US" sz="2800" b="1" dirty="0" smtClean="0"/>
          </a:p>
          <a:p>
            <a:r>
              <a:rPr lang="en-US" sz="2800" b="1" dirty="0">
                <a:solidFill>
                  <a:srgbClr val="FF0000"/>
                </a:solidFill>
              </a:rPr>
              <a:t>The ethical problems that public officials confront arise from two </a:t>
            </a:r>
            <a:r>
              <a:rPr lang="en-US" sz="2800" b="1" dirty="0" smtClean="0">
                <a:solidFill>
                  <a:srgbClr val="FF0000"/>
                </a:solidFill>
              </a:rPr>
              <a:t>general features </a:t>
            </a:r>
            <a:r>
              <a:rPr lang="en-US" sz="2800" b="1" dirty="0">
                <a:solidFill>
                  <a:srgbClr val="FF0000"/>
                </a:solidFill>
              </a:rPr>
              <a:t>of public office—its representational and its organizational character</a:t>
            </a:r>
            <a:r>
              <a:rPr lang="en-US" sz="2800" b="1" dirty="0" smtClean="0">
                <a:solidFill>
                  <a:srgbClr val="FF0000"/>
                </a:solidFill>
              </a:rPr>
              <a:t>.</a:t>
            </a:r>
          </a:p>
          <a:p>
            <a:r>
              <a:rPr lang="en-US" sz="2800" b="1" dirty="0"/>
              <a:t>Officials act for us, and they act with others. Because officials act for us, they </a:t>
            </a:r>
            <a:r>
              <a:rPr lang="en-US" sz="2800" b="1" dirty="0" smtClean="0"/>
              <a:t>assume rights </a:t>
            </a:r>
            <a:r>
              <a:rPr lang="en-US" sz="2800" b="1" dirty="0"/>
              <a:t>and obligations that ordinary citizens do not have, or do not have to the </a:t>
            </a:r>
            <a:r>
              <a:rPr lang="en-US" sz="2800" b="1" dirty="0" smtClean="0"/>
              <a:t>same degree</a:t>
            </a:r>
            <a:r>
              <a:rPr lang="en-US" sz="2800" b="1" dirty="0"/>
              <a:t>. For the sake of those for whom officials act, the duties of office may </a:t>
            </a:r>
            <a:r>
              <a:rPr lang="en-US" sz="2800" b="1" dirty="0" smtClean="0"/>
              <a:t>permit and </a:t>
            </a:r>
            <a:r>
              <a:rPr lang="en-US" sz="2800" b="1" dirty="0"/>
              <a:t>even require officials to </a:t>
            </a:r>
            <a:r>
              <a:rPr lang="en-US" sz="2800" b="1" dirty="0">
                <a:solidFill>
                  <a:srgbClr val="FFFF00"/>
                </a:solidFill>
              </a:rPr>
              <a:t>use force</a:t>
            </a:r>
            <a:r>
              <a:rPr lang="en-US" sz="2800" b="1" dirty="0"/>
              <a:t>, </a:t>
            </a:r>
            <a:r>
              <a:rPr lang="en-US" sz="2800" b="1" dirty="0">
                <a:solidFill>
                  <a:srgbClr val="FF0000"/>
                </a:solidFill>
              </a:rPr>
              <a:t>lie, </a:t>
            </a:r>
            <a:r>
              <a:rPr lang="en-US" sz="2800" b="1" dirty="0">
                <a:solidFill>
                  <a:srgbClr val="00B0F0"/>
                </a:solidFill>
              </a:rPr>
              <a:t>keep secrets</a:t>
            </a:r>
            <a:r>
              <a:rPr lang="en-US" sz="2800" b="1" dirty="0"/>
              <a:t>, and </a:t>
            </a:r>
            <a:r>
              <a:rPr lang="en-US" sz="2800" b="1" dirty="0">
                <a:solidFill>
                  <a:srgbClr val="FFFF00"/>
                </a:solidFill>
              </a:rPr>
              <a:t>break promises</a:t>
            </a:r>
            <a:r>
              <a:rPr lang="en-US" sz="2800" b="1" dirty="0"/>
              <a:t> in </a:t>
            </a:r>
            <a:r>
              <a:rPr lang="en-US" sz="2800" b="1" dirty="0" smtClean="0"/>
              <a:t>ways that </a:t>
            </a:r>
            <a:r>
              <a:rPr lang="en-US" sz="2800" b="1" dirty="0"/>
              <a:t>would be wrong in private life. </a:t>
            </a:r>
            <a:endParaRPr lang="en-US" sz="2800" b="1" dirty="0" smtClean="0"/>
          </a:p>
          <a:p>
            <a:r>
              <a:rPr lang="en-US" sz="2800" b="1" dirty="0">
                <a:solidFill>
                  <a:srgbClr val="FF0000"/>
                </a:solidFill>
              </a:rPr>
              <a:t>In </a:t>
            </a:r>
            <a:r>
              <a:rPr lang="en-US" sz="2800" b="1" dirty="0" err="1">
                <a:solidFill>
                  <a:srgbClr val="FF0000"/>
                </a:solidFill>
              </a:rPr>
              <a:t>Walzer’s</a:t>
            </a:r>
            <a:r>
              <a:rPr lang="en-US" sz="2800" b="1" dirty="0">
                <a:solidFill>
                  <a:srgbClr val="FF0000"/>
                </a:solidFill>
              </a:rPr>
              <a:t> view, the problem creates </a:t>
            </a:r>
            <a:r>
              <a:rPr lang="en-US" sz="2800" b="1" dirty="0" smtClean="0">
                <a:solidFill>
                  <a:srgbClr val="FF0000"/>
                </a:solidFill>
              </a:rPr>
              <a:t>a paradox</a:t>
            </a:r>
            <a:r>
              <a:rPr lang="en-US" sz="2800" b="1" dirty="0">
                <a:solidFill>
                  <a:srgbClr val="FF0000"/>
                </a:solidFill>
              </a:rPr>
              <a:t>: the politician must do “wrong to do right”</a:t>
            </a:r>
          </a:p>
          <a:p>
            <a:pPr marL="0" indent="0">
              <a:buNone/>
            </a:pPr>
            <a:endParaRPr lang="en-US" dirty="0"/>
          </a:p>
        </p:txBody>
      </p:sp>
    </p:spTree>
    <p:extLst>
      <p:ext uri="{BB962C8B-B14F-4D97-AF65-F5344CB8AC3E}">
        <p14:creationId xmlns:p14="http://schemas.microsoft.com/office/powerpoint/2010/main" val="3600700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1367" y="131868"/>
            <a:ext cx="9902510" cy="729311"/>
          </a:xfrm>
          <a:solidFill>
            <a:srgbClr val="FF0000"/>
          </a:solidFill>
        </p:spPr>
        <p:txBody>
          <a:bodyPr/>
          <a:lstStyle/>
          <a:p>
            <a:r>
              <a:rPr lang="en-US" b="1" dirty="0">
                <a:solidFill>
                  <a:srgbClr val="FF0000"/>
                </a:solidFill>
              </a:rPr>
              <a:t>More on </a:t>
            </a:r>
            <a:r>
              <a:rPr lang="en-US" b="1" dirty="0">
                <a:solidFill>
                  <a:srgbClr val="FFFF00"/>
                </a:solidFill>
              </a:rPr>
              <a:t>Political Ethics of Process</a:t>
            </a:r>
            <a:endParaRPr lang="en-US" dirty="0"/>
          </a:p>
        </p:txBody>
      </p:sp>
      <p:sp>
        <p:nvSpPr>
          <p:cNvPr id="3" name="Content Placeholder 2"/>
          <p:cNvSpPr>
            <a:spLocks noGrp="1"/>
          </p:cNvSpPr>
          <p:nvPr>
            <p:ph idx="1"/>
          </p:nvPr>
        </p:nvSpPr>
        <p:spPr>
          <a:xfrm>
            <a:off x="200722" y="973145"/>
            <a:ext cx="11723800" cy="5784947"/>
          </a:xfrm>
          <a:solidFill>
            <a:schemeClr val="tx1"/>
          </a:solidFill>
        </p:spPr>
        <p:txBody>
          <a:bodyPr>
            <a:noAutofit/>
          </a:bodyPr>
          <a:lstStyle/>
          <a:p>
            <a:r>
              <a:rPr lang="en-US" sz="3100" b="1" dirty="0">
                <a:solidFill>
                  <a:schemeClr val="bg1"/>
                </a:solidFill>
              </a:rPr>
              <a:t>The complete </a:t>
            </a:r>
            <a:r>
              <a:rPr lang="en-US" sz="3100" b="1" dirty="0" smtClean="0">
                <a:solidFill>
                  <a:schemeClr val="bg1"/>
                </a:solidFill>
              </a:rPr>
              <a:t>moral judgment </a:t>
            </a:r>
            <a:r>
              <a:rPr lang="en-US" sz="3100" b="1" dirty="0">
                <a:solidFill>
                  <a:schemeClr val="bg1"/>
                </a:solidFill>
              </a:rPr>
              <a:t>we make of the politician combines at the same time elements </a:t>
            </a:r>
            <a:r>
              <a:rPr lang="en-US" sz="3100" b="1" dirty="0" smtClean="0">
                <a:solidFill>
                  <a:schemeClr val="bg1"/>
                </a:solidFill>
              </a:rPr>
              <a:t>of </a:t>
            </a:r>
            <a:r>
              <a:rPr lang="en-US" sz="3100" b="1" dirty="0" smtClean="0">
                <a:solidFill>
                  <a:srgbClr val="00B0F0"/>
                </a:solidFill>
              </a:rPr>
              <a:t>CONSEQUENTIALISM</a:t>
            </a:r>
            <a:r>
              <a:rPr lang="en-US" sz="3100" b="1" dirty="0" smtClean="0">
                <a:solidFill>
                  <a:schemeClr val="bg1"/>
                </a:solidFill>
              </a:rPr>
              <a:t> </a:t>
            </a:r>
            <a:r>
              <a:rPr lang="en-US" sz="3100" b="1" dirty="0">
                <a:solidFill>
                  <a:schemeClr val="bg1"/>
                </a:solidFill>
              </a:rPr>
              <a:t>and </a:t>
            </a:r>
            <a:r>
              <a:rPr lang="en-US" sz="3100" b="1" dirty="0" smtClean="0">
                <a:solidFill>
                  <a:srgbClr val="00B0F0"/>
                </a:solidFill>
              </a:rPr>
              <a:t>DEONTOLOGY</a:t>
            </a:r>
            <a:r>
              <a:rPr lang="en-US" sz="3100" b="1" dirty="0">
                <a:solidFill>
                  <a:srgbClr val="00B0F0"/>
                </a:solidFill>
              </a:rPr>
              <a:t>. </a:t>
            </a:r>
            <a:endParaRPr lang="en-US" sz="3100" b="1" dirty="0" smtClean="0">
              <a:solidFill>
                <a:srgbClr val="00B0F0"/>
              </a:solidFill>
            </a:endParaRPr>
          </a:p>
          <a:p>
            <a:r>
              <a:rPr lang="en-US" sz="3100" b="1" dirty="0" smtClean="0">
                <a:solidFill>
                  <a:srgbClr val="FF0000"/>
                </a:solidFill>
              </a:rPr>
              <a:t>It </a:t>
            </a:r>
            <a:r>
              <a:rPr lang="en-US" sz="3100" b="1" dirty="0">
                <a:solidFill>
                  <a:srgbClr val="FF0000"/>
                </a:solidFill>
              </a:rPr>
              <a:t>should not be surprising that </a:t>
            </a:r>
            <a:r>
              <a:rPr lang="en-US" sz="3100" b="1" dirty="0" smtClean="0">
                <a:solidFill>
                  <a:srgbClr val="FF0000"/>
                </a:solidFill>
              </a:rPr>
              <a:t>this unstable </a:t>
            </a:r>
            <a:r>
              <a:rPr lang="en-US" sz="3100" b="1" dirty="0">
                <a:solidFill>
                  <a:srgbClr val="FF0000"/>
                </a:solidFill>
              </a:rPr>
              <a:t>mixture has been criticized from both sides (</a:t>
            </a:r>
            <a:r>
              <a:rPr lang="en-US" sz="3100" b="1" dirty="0" err="1">
                <a:solidFill>
                  <a:srgbClr val="00B0F0"/>
                </a:solidFill>
              </a:rPr>
              <a:t>Rynard</a:t>
            </a:r>
            <a:r>
              <a:rPr lang="en-US" sz="3100" b="1" dirty="0">
                <a:solidFill>
                  <a:srgbClr val="00B0F0"/>
                </a:solidFill>
              </a:rPr>
              <a:t> and </a:t>
            </a:r>
            <a:r>
              <a:rPr lang="en-US" sz="3100" b="1" dirty="0" err="1">
                <a:solidFill>
                  <a:srgbClr val="00B0F0"/>
                </a:solidFill>
              </a:rPr>
              <a:t>Shugarman</a:t>
            </a:r>
            <a:r>
              <a:rPr lang="en-US" sz="3100" b="1" dirty="0">
                <a:solidFill>
                  <a:srgbClr val="00B0F0"/>
                </a:solidFill>
              </a:rPr>
              <a:t> 2000</a:t>
            </a:r>
            <a:r>
              <a:rPr lang="en-US" sz="3100" b="1" dirty="0" smtClean="0">
                <a:solidFill>
                  <a:srgbClr val="FF0000"/>
                </a:solidFill>
              </a:rPr>
              <a:t>). </a:t>
            </a:r>
          </a:p>
          <a:p>
            <a:r>
              <a:rPr lang="en-US" sz="3100" b="1" dirty="0" smtClean="0">
                <a:solidFill>
                  <a:schemeClr val="bg1"/>
                </a:solidFill>
              </a:rPr>
              <a:t>Consequentialists </a:t>
            </a:r>
            <a:r>
              <a:rPr lang="en-US" sz="3100" b="1" dirty="0">
                <a:solidFill>
                  <a:schemeClr val="bg1"/>
                </a:solidFill>
              </a:rPr>
              <a:t>object that if the action is justified, then the politician is not </a:t>
            </a:r>
            <a:r>
              <a:rPr lang="en-US" sz="3100" b="1" dirty="0" smtClean="0">
                <a:solidFill>
                  <a:schemeClr val="bg1"/>
                </a:solidFill>
              </a:rPr>
              <a:t>guilty of </a:t>
            </a:r>
            <a:r>
              <a:rPr lang="en-US" sz="3100" b="1" dirty="0">
                <a:solidFill>
                  <a:schemeClr val="bg1"/>
                </a:solidFill>
              </a:rPr>
              <a:t>anything (</a:t>
            </a:r>
            <a:r>
              <a:rPr lang="en-US" sz="3100" b="1" dirty="0">
                <a:solidFill>
                  <a:srgbClr val="00B0F0"/>
                </a:solidFill>
              </a:rPr>
              <a:t>though it might be useful for him to feel guilty</a:t>
            </a:r>
            <a:r>
              <a:rPr lang="en-US" sz="3100" b="1" dirty="0">
                <a:solidFill>
                  <a:schemeClr val="bg1"/>
                </a:solidFill>
              </a:rPr>
              <a:t>). </a:t>
            </a:r>
            <a:endParaRPr lang="en-US" sz="3100" b="1" dirty="0" smtClean="0">
              <a:solidFill>
                <a:schemeClr val="bg1"/>
              </a:solidFill>
            </a:endParaRPr>
          </a:p>
          <a:p>
            <a:r>
              <a:rPr lang="en-US" sz="3100" b="1" dirty="0" smtClean="0">
                <a:solidFill>
                  <a:srgbClr val="FF0000"/>
                </a:solidFill>
              </a:rPr>
              <a:t>Deontologists object that </a:t>
            </a:r>
            <a:r>
              <a:rPr lang="en-US" sz="3100" b="1" dirty="0">
                <a:solidFill>
                  <a:srgbClr val="FF0000"/>
                </a:solidFill>
              </a:rPr>
              <a:t>if the action is truly wrong, </a:t>
            </a:r>
            <a:r>
              <a:rPr lang="en-US" sz="3100" b="1" dirty="0">
                <a:solidFill>
                  <a:srgbClr val="00B0F0"/>
                </a:solidFill>
              </a:rPr>
              <a:t>the politician should simply not do it.</a:t>
            </a:r>
          </a:p>
        </p:txBody>
      </p:sp>
    </p:spTree>
    <p:extLst>
      <p:ext uri="{BB962C8B-B14F-4D97-AF65-F5344CB8AC3E}">
        <p14:creationId xmlns:p14="http://schemas.microsoft.com/office/powerpoint/2010/main" val="29561999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297" y="186612"/>
            <a:ext cx="5432038" cy="6475445"/>
          </a:xfrm>
          <a:solidFill>
            <a:schemeClr val="accent1">
              <a:lumMod val="60000"/>
              <a:lumOff val="40000"/>
            </a:schemeClr>
          </a:solidFill>
        </p:spPr>
        <p:txBody>
          <a:bodyPr/>
          <a:lstStyle/>
          <a:p>
            <a:r>
              <a:rPr lang="en-US" sz="8800" b="1" dirty="0" smtClean="0">
                <a:solidFill>
                  <a:srgbClr val="FFFF00"/>
                </a:solidFill>
              </a:rPr>
              <a:t>Political </a:t>
            </a:r>
            <a:br>
              <a:rPr lang="en-US" sz="8800" b="1" dirty="0" smtClean="0">
                <a:solidFill>
                  <a:srgbClr val="FFFF00"/>
                </a:solidFill>
              </a:rPr>
            </a:br>
            <a:r>
              <a:rPr lang="en-US" sz="8800" b="1" dirty="0" smtClean="0">
                <a:solidFill>
                  <a:srgbClr val="FFFF00"/>
                </a:solidFill>
              </a:rPr>
              <a:t>Ethics </a:t>
            </a:r>
            <a:br>
              <a:rPr lang="en-US" sz="8800" b="1" dirty="0" smtClean="0">
                <a:solidFill>
                  <a:srgbClr val="FFFF00"/>
                </a:solidFill>
              </a:rPr>
            </a:br>
            <a:r>
              <a:rPr lang="en-US" sz="8800" b="1" dirty="0" smtClean="0">
                <a:solidFill>
                  <a:srgbClr val="FFFF00"/>
                </a:solidFill>
              </a:rPr>
              <a:t>of </a:t>
            </a:r>
            <a:br>
              <a:rPr lang="en-US" sz="8800" b="1" dirty="0" smtClean="0">
                <a:solidFill>
                  <a:srgbClr val="FFFF00"/>
                </a:solidFill>
              </a:rPr>
            </a:br>
            <a:r>
              <a:rPr lang="en-US" sz="8800" b="1" dirty="0" smtClean="0">
                <a:solidFill>
                  <a:srgbClr val="FFFF00"/>
                </a:solidFill>
              </a:rPr>
              <a:t>Policy</a:t>
            </a:r>
            <a:endParaRPr lang="en-US" sz="8800" dirty="0"/>
          </a:p>
        </p:txBody>
      </p:sp>
      <p:sp>
        <p:nvSpPr>
          <p:cNvPr id="3" name="Content Placeholder 2"/>
          <p:cNvSpPr>
            <a:spLocks noGrp="1"/>
          </p:cNvSpPr>
          <p:nvPr>
            <p:ph idx="1"/>
          </p:nvPr>
        </p:nvSpPr>
        <p:spPr>
          <a:xfrm>
            <a:off x="5990254" y="186612"/>
            <a:ext cx="6016218" cy="6475445"/>
          </a:xfrm>
          <a:solidFill>
            <a:schemeClr val="accent4">
              <a:lumMod val="75000"/>
            </a:schemeClr>
          </a:solidFill>
        </p:spPr>
        <p:txBody>
          <a:bodyPr>
            <a:noAutofit/>
          </a:bodyPr>
          <a:lstStyle/>
          <a:p>
            <a:r>
              <a:rPr lang="en-US" sz="3400" b="1" dirty="0"/>
              <a:t>Political ethics further asks what conclusion should be adopted as policy and coercively enforced </a:t>
            </a:r>
            <a:r>
              <a:rPr lang="en-US" sz="3400" b="1" dirty="0" smtClean="0"/>
              <a:t>as laws </a:t>
            </a:r>
            <a:r>
              <a:rPr lang="en-US" sz="3400" b="1" dirty="0">
                <a:solidFill>
                  <a:srgbClr val="FFFF00"/>
                </a:solidFill>
              </a:rPr>
              <a:t>when citizens reasonably disagree about the values at stake</a:t>
            </a:r>
            <a:r>
              <a:rPr lang="en-US" sz="3400" b="1" dirty="0"/>
              <a:t>, or when they belong to different communities and </a:t>
            </a:r>
            <a:r>
              <a:rPr lang="en-US" sz="3400" b="1" dirty="0" smtClean="0"/>
              <a:t>nations or schools of thought.</a:t>
            </a:r>
            <a:endParaRPr lang="en-US" sz="3400" dirty="0"/>
          </a:p>
        </p:txBody>
      </p:sp>
    </p:spTree>
    <p:extLst>
      <p:ext uri="{BB962C8B-B14F-4D97-AF65-F5344CB8AC3E}">
        <p14:creationId xmlns:p14="http://schemas.microsoft.com/office/powerpoint/2010/main" val="126727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1403" y="147197"/>
            <a:ext cx="9404723" cy="715682"/>
          </a:xfrm>
          <a:solidFill>
            <a:srgbClr val="FFFF00"/>
          </a:solidFill>
        </p:spPr>
        <p:txBody>
          <a:bodyPr/>
          <a:lstStyle/>
          <a:p>
            <a:pPr algn="ctr"/>
            <a:r>
              <a:rPr lang="en-US" b="1" dirty="0" smtClean="0">
                <a:solidFill>
                  <a:schemeClr val="bg1"/>
                </a:solidFill>
              </a:rPr>
              <a:t>Introduction to Ethics of Policy</a:t>
            </a:r>
            <a:endParaRPr lang="en-US" b="1" dirty="0">
              <a:solidFill>
                <a:schemeClr val="bg1"/>
              </a:solidFill>
            </a:endParaRPr>
          </a:p>
        </p:txBody>
      </p:sp>
      <p:sp>
        <p:nvSpPr>
          <p:cNvPr id="3" name="Content Placeholder 2"/>
          <p:cNvSpPr>
            <a:spLocks noGrp="1"/>
          </p:cNvSpPr>
          <p:nvPr>
            <p:ph idx="1"/>
          </p:nvPr>
        </p:nvSpPr>
        <p:spPr>
          <a:xfrm>
            <a:off x="420225" y="1083340"/>
            <a:ext cx="11560278" cy="5593905"/>
          </a:xfrm>
          <a:solidFill>
            <a:srgbClr val="FF0000"/>
          </a:solidFill>
        </p:spPr>
        <p:txBody>
          <a:bodyPr/>
          <a:lstStyle/>
          <a:p>
            <a:r>
              <a:rPr lang="en-US" sz="4800" b="1" dirty="0">
                <a:solidFill>
                  <a:schemeClr val="bg1"/>
                </a:solidFill>
              </a:rPr>
              <a:t>Ethical </a:t>
            </a:r>
            <a:r>
              <a:rPr lang="en-US" sz="4800" b="1" dirty="0" smtClean="0">
                <a:solidFill>
                  <a:schemeClr val="bg1"/>
                </a:solidFill>
              </a:rPr>
              <a:t>Policies</a:t>
            </a:r>
            <a:r>
              <a:rPr lang="en-US" sz="4800" b="1" dirty="0"/>
              <a:t> are guidelines for all employees of a company to do the right thing and behave at high standards at all times. </a:t>
            </a:r>
            <a:endParaRPr lang="en-US" sz="4800" b="1" dirty="0" smtClean="0"/>
          </a:p>
          <a:p>
            <a:r>
              <a:rPr lang="en-US" sz="4800" b="1" dirty="0" smtClean="0"/>
              <a:t>Good</a:t>
            </a:r>
            <a:r>
              <a:rPr lang="en-US" sz="4800" b="1" dirty="0"/>
              <a:t> </a:t>
            </a:r>
            <a:r>
              <a:rPr lang="en-US" sz="4800" b="1" dirty="0">
                <a:solidFill>
                  <a:schemeClr val="bg1"/>
                </a:solidFill>
              </a:rPr>
              <a:t>E</a:t>
            </a:r>
            <a:r>
              <a:rPr lang="en-US" sz="4800" b="1" dirty="0" smtClean="0">
                <a:solidFill>
                  <a:schemeClr val="bg1"/>
                </a:solidFill>
              </a:rPr>
              <a:t>thical </a:t>
            </a:r>
            <a:r>
              <a:rPr lang="en-US" sz="4800" b="1" dirty="0">
                <a:solidFill>
                  <a:schemeClr val="bg1"/>
                </a:solidFill>
              </a:rPr>
              <a:t>P</a:t>
            </a:r>
            <a:r>
              <a:rPr lang="en-US" sz="4800" b="1" dirty="0" smtClean="0">
                <a:solidFill>
                  <a:schemeClr val="bg1"/>
                </a:solidFill>
              </a:rPr>
              <a:t>olicies</a:t>
            </a:r>
            <a:r>
              <a:rPr lang="en-US" sz="4800" b="1" dirty="0"/>
              <a:t> create a good culture based on trust and transparency.</a:t>
            </a:r>
          </a:p>
          <a:p>
            <a:endParaRPr lang="en-US" dirty="0"/>
          </a:p>
        </p:txBody>
      </p:sp>
    </p:spTree>
    <p:extLst>
      <p:ext uri="{BB962C8B-B14F-4D97-AF65-F5344CB8AC3E}">
        <p14:creationId xmlns:p14="http://schemas.microsoft.com/office/powerpoint/2010/main" val="1329432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8142" y="0"/>
            <a:ext cx="9404723" cy="580215"/>
          </a:xfrm>
          <a:solidFill>
            <a:schemeClr val="tx1"/>
          </a:solidFill>
        </p:spPr>
        <p:txBody>
          <a:bodyPr/>
          <a:lstStyle/>
          <a:p>
            <a:pPr algn="ctr"/>
            <a:r>
              <a:rPr lang="en-US" sz="4000" b="1" dirty="0" smtClean="0">
                <a:solidFill>
                  <a:schemeClr val="bg1"/>
                </a:solidFill>
              </a:rPr>
              <a:t>Introduction Continued…</a:t>
            </a:r>
            <a:endParaRPr lang="en-US" sz="4000" b="1" dirty="0">
              <a:solidFill>
                <a:schemeClr val="bg1"/>
              </a:solidFill>
            </a:endParaRPr>
          </a:p>
        </p:txBody>
      </p:sp>
      <p:sp>
        <p:nvSpPr>
          <p:cNvPr id="3" name="Content Placeholder 2"/>
          <p:cNvSpPr>
            <a:spLocks noGrp="1"/>
          </p:cNvSpPr>
          <p:nvPr>
            <p:ph idx="1"/>
          </p:nvPr>
        </p:nvSpPr>
        <p:spPr>
          <a:xfrm>
            <a:off x="113809" y="642680"/>
            <a:ext cx="11773391" cy="6152312"/>
          </a:xfrm>
          <a:solidFill>
            <a:srgbClr val="FFC000"/>
          </a:solidFill>
        </p:spPr>
        <p:txBody>
          <a:bodyPr>
            <a:noAutofit/>
          </a:bodyPr>
          <a:lstStyle/>
          <a:p>
            <a:r>
              <a:rPr lang="en-US" sz="3200" b="1" dirty="0">
                <a:solidFill>
                  <a:schemeClr val="bg1"/>
                </a:solidFill>
              </a:rPr>
              <a:t>Ethics starts at the top, with small and big companies. If owners and executives are not perceived as trustworthy and are low in morals, employees will follow suit and will lack ethics too. </a:t>
            </a:r>
            <a:endParaRPr lang="en-US" sz="3200" b="1" dirty="0" smtClean="0">
              <a:solidFill>
                <a:schemeClr val="bg1"/>
              </a:solidFill>
            </a:endParaRPr>
          </a:p>
          <a:p>
            <a:r>
              <a:rPr lang="en-US" sz="3200" b="1" dirty="0" smtClean="0">
                <a:solidFill>
                  <a:srgbClr val="0070C0"/>
                </a:solidFill>
              </a:rPr>
              <a:t>Any </a:t>
            </a:r>
            <a:r>
              <a:rPr lang="en-US" sz="3200" b="1" dirty="0">
                <a:solidFill>
                  <a:srgbClr val="0070C0"/>
                </a:solidFill>
              </a:rPr>
              <a:t>ethics policy should include owners and executives, or it will be useless. If employees see owners skirting the law and lying to save a few dollars, they will perceive that as appropriate behavior. </a:t>
            </a:r>
            <a:endParaRPr lang="en-US" sz="3200" b="1" dirty="0" smtClean="0">
              <a:solidFill>
                <a:srgbClr val="0070C0"/>
              </a:solidFill>
            </a:endParaRPr>
          </a:p>
          <a:p>
            <a:r>
              <a:rPr lang="en-US" sz="3200" b="1" dirty="0" smtClean="0">
                <a:solidFill>
                  <a:schemeClr val="bg2"/>
                </a:solidFill>
              </a:rPr>
              <a:t>Business </a:t>
            </a:r>
            <a:r>
              <a:rPr lang="en-US" sz="3200" b="1" dirty="0">
                <a:solidFill>
                  <a:schemeClr val="bg2"/>
                </a:solidFill>
              </a:rPr>
              <a:t>ethics involves everyone in a company and </a:t>
            </a:r>
            <a:r>
              <a:rPr lang="en-US" sz="3200" b="1" dirty="0" smtClean="0">
                <a:solidFill>
                  <a:schemeClr val="bg2"/>
                </a:solidFill>
              </a:rPr>
              <a:t>it is a </a:t>
            </a:r>
            <a:r>
              <a:rPr lang="en-US" sz="3200" b="1" dirty="0">
                <a:solidFill>
                  <a:schemeClr val="bg2"/>
                </a:solidFill>
              </a:rPr>
              <a:t>worthwhile endeavor. If a customer is scammed once, he will not go back to that firm. Without ethics, a business is not likely to survive long</a:t>
            </a:r>
            <a:r>
              <a:rPr lang="en-US" sz="3200" b="1" dirty="0">
                <a:solidFill>
                  <a:schemeClr val="bg1"/>
                </a:solidFill>
              </a:rPr>
              <a:t>.</a:t>
            </a:r>
          </a:p>
        </p:txBody>
      </p:sp>
    </p:spTree>
    <p:extLst>
      <p:ext uri="{BB962C8B-B14F-4D97-AF65-F5344CB8AC3E}">
        <p14:creationId xmlns:p14="http://schemas.microsoft.com/office/powerpoint/2010/main" val="2620967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186</TotalTime>
  <Words>1381</Words>
  <Application>Microsoft Office PowerPoint</Application>
  <PresentationFormat>Widescreen</PresentationFormat>
  <Paragraphs>72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MAJOR CLASIFICATION OF ETHICAL EADERSHIP IN POLITICS AND IN ADMINISTRATION</vt:lpstr>
      <vt:lpstr>Core Focus of Study for this Module (4)</vt:lpstr>
      <vt:lpstr>Ethics  of  Process &amp; Procedure </vt:lpstr>
      <vt:lpstr>Political Ethics of Process</vt:lpstr>
      <vt:lpstr>More on Political Ethics of Process.</vt:lpstr>
      <vt:lpstr>More on Political Ethics of Process</vt:lpstr>
      <vt:lpstr>Political  Ethics  of  Policy</vt:lpstr>
      <vt:lpstr>Introduction to Ethics of Policy</vt:lpstr>
      <vt:lpstr>Introduction Continued…</vt:lpstr>
      <vt:lpstr>Political Ethics of Policy</vt:lpstr>
      <vt:lpstr>PowerPoint Presentation</vt:lpstr>
      <vt:lpstr>Significance of Ethics of Policy</vt:lpstr>
      <vt:lpstr>Codes of Ethics</vt:lpstr>
      <vt:lpstr>Benefits Code of Ethics</vt:lpstr>
      <vt:lpstr>Special Considerations…   </vt:lpstr>
      <vt:lpstr>Sarbanes Oxley Act</vt:lpstr>
      <vt:lpstr>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CLASIFICATION OF ETHICAL EADERSHIP IN POLITICS AND IN ADMINISTRATION</dc:title>
  <dc:creator>DELL</dc:creator>
  <cp:lastModifiedBy>DELL</cp:lastModifiedBy>
  <cp:revision>6</cp:revision>
  <dcterms:created xsi:type="dcterms:W3CDTF">2024-08-05T10:24:41Z</dcterms:created>
  <dcterms:modified xsi:type="dcterms:W3CDTF">2024-08-05T13:55:45Z</dcterms:modified>
</cp:coreProperties>
</file>