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66" r:id="rId4"/>
    <p:sldId id="267" r:id="rId5"/>
    <p:sldId id="268" r:id="rId6"/>
    <p:sldId id="269" r:id="rId7"/>
    <p:sldId id="270" r:id="rId8"/>
    <p:sldId id="257" r:id="rId9"/>
    <p:sldId id="258" r:id="rId10"/>
    <p:sldId id="259" r:id="rId11"/>
    <p:sldId id="260" r:id="rId12"/>
    <p:sldId id="261" r:id="rId13"/>
    <p:sldId id="262" r:id="rId14"/>
    <p:sldId id="263" r:id="rId15"/>
    <p:sldId id="26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51" d="100"/>
          <a:sy n="51" d="100"/>
        </p:scale>
        <p:origin x="78"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8/2/2024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8/2/2024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8/2/2024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8/2/2024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8/2/2024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8/2/2024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8/2/2024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8/2/2024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240" y="429208"/>
            <a:ext cx="11495315" cy="6083559"/>
          </a:xfrm>
          <a:solidFill>
            <a:srgbClr val="FFC000"/>
          </a:solidFill>
        </p:spPr>
        <p:txBody>
          <a:bodyPr/>
          <a:lstStyle/>
          <a:p>
            <a:r>
              <a:rPr lang="en-US" sz="9600" b="1" dirty="0">
                <a:solidFill>
                  <a:schemeClr val="bg1"/>
                </a:solidFill>
                <a:latin typeface="Times New Roman" panose="02020603050405020304" pitchFamily="18" charset="0"/>
                <a:cs typeface="Times New Roman" panose="02020603050405020304" pitchFamily="18" charset="0"/>
              </a:rPr>
              <a:t>Guidelines </a:t>
            </a:r>
            <a:r>
              <a:rPr lang="en-US" sz="9600" b="1" dirty="0" smtClean="0">
                <a:solidFill>
                  <a:schemeClr val="bg1"/>
                </a:solidFill>
                <a:latin typeface="Times New Roman" panose="02020603050405020304" pitchFamily="18" charset="0"/>
                <a:cs typeface="Times New Roman" panose="02020603050405020304" pitchFamily="18" charset="0"/>
              </a:rPr>
              <a:t>For </a:t>
            </a:r>
            <a:r>
              <a:rPr lang="en-US" sz="9600" b="1" dirty="0">
                <a:solidFill>
                  <a:schemeClr val="bg1"/>
                </a:solidFill>
                <a:latin typeface="Times New Roman" panose="02020603050405020304" pitchFamily="18" charset="0"/>
                <a:cs typeface="Times New Roman" panose="02020603050405020304" pitchFamily="18" charset="0"/>
              </a:rPr>
              <a:t>Making Ethical </a:t>
            </a:r>
            <a:r>
              <a:rPr lang="en-US" sz="9600" b="1" dirty="0" smtClean="0">
                <a:solidFill>
                  <a:schemeClr val="bg1"/>
                </a:solidFill>
                <a:latin typeface="Times New Roman" panose="02020603050405020304" pitchFamily="18" charset="0"/>
                <a:cs typeface="Times New Roman" panose="02020603050405020304" pitchFamily="18" charset="0"/>
              </a:rPr>
              <a:t>Decisions In Politics &amp; In Administration</a:t>
            </a:r>
            <a:endParaRPr lang="en-US" sz="9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5885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9918" y="186612"/>
            <a:ext cx="11420670" cy="6531429"/>
          </a:xfrm>
          <a:solidFill>
            <a:srgbClr val="FFFF00"/>
          </a:solidFill>
          <a:ln>
            <a:solidFill>
              <a:srgbClr val="FFFF00"/>
            </a:solidFill>
          </a:ln>
        </p:spPr>
        <p:txBody>
          <a:bodyPr>
            <a:normAutofit/>
          </a:bodyPr>
          <a:lstStyle/>
          <a:p>
            <a:r>
              <a:rPr lang="en-US" sz="3600" b="1" dirty="0">
                <a:solidFill>
                  <a:schemeClr val="bg1"/>
                </a:solidFill>
              </a:rPr>
              <a:t>Whether your ethical dilemma has been triggered by </a:t>
            </a:r>
            <a:r>
              <a:rPr lang="en-US" sz="3600" b="1" dirty="0" smtClean="0">
                <a:solidFill>
                  <a:schemeClr val="bg1"/>
                </a:solidFill>
              </a:rPr>
              <a:t>the citizens of your country, a </a:t>
            </a:r>
            <a:r>
              <a:rPr lang="en-US" sz="3600" b="1" dirty="0">
                <a:solidFill>
                  <a:schemeClr val="bg1"/>
                </a:solidFill>
              </a:rPr>
              <a:t>colleague, client or complete stranger, you're entitled to feel conflicted. </a:t>
            </a:r>
            <a:endParaRPr lang="en-US" sz="3600" b="1" dirty="0" smtClean="0">
              <a:solidFill>
                <a:schemeClr val="bg1"/>
              </a:solidFill>
            </a:endParaRPr>
          </a:p>
          <a:p>
            <a:r>
              <a:rPr lang="en-US" sz="3600" b="1" dirty="0" smtClean="0">
                <a:solidFill>
                  <a:srgbClr val="FF0000"/>
                </a:solidFill>
              </a:rPr>
              <a:t>Unlike </a:t>
            </a:r>
            <a:r>
              <a:rPr lang="en-US" sz="3600" b="1" dirty="0">
                <a:solidFill>
                  <a:srgbClr val="FF0000"/>
                </a:solidFill>
              </a:rPr>
              <a:t>rules, policies, procedures and especially the law, ethical dilemmas usually defy an easy, perfunctory response. </a:t>
            </a:r>
            <a:endParaRPr lang="en-US" sz="3600" b="1" dirty="0" smtClean="0">
              <a:solidFill>
                <a:srgbClr val="FF0000"/>
              </a:solidFill>
            </a:endParaRPr>
          </a:p>
          <a:p>
            <a:r>
              <a:rPr lang="en-US" sz="3600" b="1" dirty="0" smtClean="0">
                <a:solidFill>
                  <a:schemeClr val="bg1"/>
                </a:solidFill>
              </a:rPr>
              <a:t>Since </a:t>
            </a:r>
            <a:r>
              <a:rPr lang="en-US" sz="3600" b="1" dirty="0">
                <a:solidFill>
                  <a:schemeClr val="bg1"/>
                </a:solidFill>
              </a:rPr>
              <a:t>ethical behavior requires that you uphold </a:t>
            </a:r>
            <a:r>
              <a:rPr lang="en-US" sz="3600" b="1" dirty="0">
                <a:solidFill>
                  <a:srgbClr val="FF0000"/>
                </a:solidFill>
              </a:rPr>
              <a:t>a </a:t>
            </a:r>
            <a:r>
              <a:rPr lang="en-US" sz="3600" b="1" i="1" dirty="0">
                <a:solidFill>
                  <a:srgbClr val="FF0000"/>
                </a:solidFill>
              </a:rPr>
              <a:t>higher</a:t>
            </a:r>
            <a:r>
              <a:rPr lang="en-US" sz="3600" b="1" dirty="0">
                <a:solidFill>
                  <a:srgbClr val="FF0000"/>
                </a:solidFill>
              </a:rPr>
              <a:t> standard of conduct</a:t>
            </a:r>
            <a:r>
              <a:rPr lang="en-US" sz="3600" b="1" dirty="0">
                <a:solidFill>
                  <a:schemeClr val="bg1"/>
                </a:solidFill>
              </a:rPr>
              <a:t>, the choices you face are probably not clear-cut; they may not even be obvious to you – yet.</a:t>
            </a:r>
          </a:p>
          <a:p>
            <a:endParaRPr lang="en-US" b="1" dirty="0">
              <a:solidFill>
                <a:schemeClr val="bg1"/>
              </a:solidFill>
            </a:endParaRPr>
          </a:p>
        </p:txBody>
      </p:sp>
    </p:spTree>
    <p:extLst>
      <p:ext uri="{BB962C8B-B14F-4D97-AF65-F5344CB8AC3E}">
        <p14:creationId xmlns:p14="http://schemas.microsoft.com/office/powerpoint/2010/main" val="4037206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935" y="522514"/>
            <a:ext cx="11420669" cy="6139543"/>
          </a:xfrm>
          <a:solidFill>
            <a:schemeClr val="accent5">
              <a:lumMod val="75000"/>
            </a:schemeClr>
          </a:solidFill>
        </p:spPr>
        <p:txBody>
          <a:bodyPr>
            <a:normAutofit lnSpcReduction="10000"/>
          </a:bodyPr>
          <a:lstStyle/>
          <a:p>
            <a:r>
              <a:rPr lang="en-US" sz="4400" b="1" dirty="0">
                <a:solidFill>
                  <a:srgbClr val="FFFF00"/>
                </a:solidFill>
              </a:rPr>
              <a:t>So if you're feeling a twinge of self-pity, you're entitled. </a:t>
            </a:r>
            <a:endParaRPr lang="en-US" sz="4400" b="1" dirty="0" smtClean="0">
              <a:solidFill>
                <a:srgbClr val="FFFF00"/>
              </a:solidFill>
            </a:endParaRPr>
          </a:p>
          <a:p>
            <a:r>
              <a:rPr lang="en-US" sz="4400" dirty="0" smtClean="0"/>
              <a:t>The </a:t>
            </a:r>
            <a:r>
              <a:rPr lang="en-US" sz="4400" dirty="0"/>
              <a:t>important thing is that you don't let the feeling </a:t>
            </a:r>
            <a:r>
              <a:rPr lang="en-US" sz="4400" dirty="0" smtClean="0"/>
              <a:t>fester or take you over</a:t>
            </a:r>
          </a:p>
          <a:p>
            <a:r>
              <a:rPr lang="en-US" sz="4400" b="1" dirty="0" smtClean="0">
                <a:solidFill>
                  <a:srgbClr val="FFFF00"/>
                </a:solidFill>
              </a:rPr>
              <a:t>After </a:t>
            </a:r>
            <a:r>
              <a:rPr lang="en-US" sz="4400" b="1" dirty="0">
                <a:solidFill>
                  <a:srgbClr val="FFFF00"/>
                </a:solidFill>
              </a:rPr>
              <a:t>all, ethics may not be a matter of black and white. </a:t>
            </a:r>
            <a:endParaRPr lang="en-US" sz="4400" b="1" dirty="0" smtClean="0">
              <a:solidFill>
                <a:srgbClr val="FFFF00"/>
              </a:solidFill>
            </a:endParaRPr>
          </a:p>
          <a:p>
            <a:r>
              <a:rPr lang="en-US" sz="4400" dirty="0" smtClean="0"/>
              <a:t>But </a:t>
            </a:r>
            <a:r>
              <a:rPr lang="en-US" sz="4400" dirty="0"/>
              <a:t>the </a:t>
            </a:r>
            <a:r>
              <a:rPr lang="en-US" sz="4400" b="1" dirty="0"/>
              <a:t>7 principles of ethical decision making</a:t>
            </a:r>
            <a:r>
              <a:rPr lang="en-US" sz="4400" dirty="0"/>
              <a:t> have a way of bringing clarity to any ethical dilemma.</a:t>
            </a:r>
          </a:p>
          <a:p>
            <a:endParaRPr lang="en-US" dirty="0"/>
          </a:p>
        </p:txBody>
      </p:sp>
    </p:spTree>
    <p:extLst>
      <p:ext uri="{BB962C8B-B14F-4D97-AF65-F5344CB8AC3E}">
        <p14:creationId xmlns:p14="http://schemas.microsoft.com/office/powerpoint/2010/main" val="2051352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209" y="98157"/>
            <a:ext cx="11297073" cy="797584"/>
          </a:xfrm>
          <a:solidFill>
            <a:schemeClr val="tx1"/>
          </a:solidFill>
        </p:spPr>
        <p:txBody>
          <a:bodyPr/>
          <a:lstStyle/>
          <a:p>
            <a:pPr algn="ctr"/>
            <a:r>
              <a:rPr lang="en-US" b="1" dirty="0">
                <a:solidFill>
                  <a:srgbClr val="FF0000"/>
                </a:solidFill>
              </a:rPr>
              <a:t>7 </a:t>
            </a:r>
            <a:r>
              <a:rPr lang="en-US" b="1" dirty="0" smtClean="0">
                <a:solidFill>
                  <a:srgbClr val="FF0000"/>
                </a:solidFill>
              </a:rPr>
              <a:t>Principles </a:t>
            </a:r>
            <a:r>
              <a:rPr lang="en-US" b="1" dirty="0">
                <a:solidFill>
                  <a:srgbClr val="FF0000"/>
                </a:solidFill>
              </a:rPr>
              <a:t>of </a:t>
            </a:r>
            <a:r>
              <a:rPr lang="en-US" b="1" dirty="0" smtClean="0">
                <a:solidFill>
                  <a:srgbClr val="FF0000"/>
                </a:solidFill>
              </a:rPr>
              <a:t>Ethical </a:t>
            </a:r>
            <a:r>
              <a:rPr lang="en-US" b="1" dirty="0">
                <a:solidFill>
                  <a:srgbClr val="FF0000"/>
                </a:solidFill>
              </a:rPr>
              <a:t>D</a:t>
            </a:r>
            <a:r>
              <a:rPr lang="en-US" b="1" dirty="0" smtClean="0">
                <a:solidFill>
                  <a:srgbClr val="FF0000"/>
                </a:solidFill>
              </a:rPr>
              <a:t>ecision </a:t>
            </a:r>
            <a:r>
              <a:rPr lang="en-US" b="1" dirty="0">
                <a:solidFill>
                  <a:srgbClr val="FF0000"/>
                </a:solidFill>
              </a:rPr>
              <a:t>M</a:t>
            </a:r>
            <a:r>
              <a:rPr lang="en-US" b="1" dirty="0" smtClean="0">
                <a:solidFill>
                  <a:srgbClr val="FF0000"/>
                </a:solidFill>
              </a:rPr>
              <a:t>aking</a:t>
            </a:r>
            <a:r>
              <a:rPr lang="en-US" dirty="0"/>
              <a:t> </a:t>
            </a:r>
          </a:p>
        </p:txBody>
      </p:sp>
      <p:sp>
        <p:nvSpPr>
          <p:cNvPr id="3" name="Content Placeholder 2"/>
          <p:cNvSpPr>
            <a:spLocks noGrp="1"/>
          </p:cNvSpPr>
          <p:nvPr>
            <p:ph idx="1"/>
          </p:nvPr>
        </p:nvSpPr>
        <p:spPr>
          <a:xfrm>
            <a:off x="149290" y="1063690"/>
            <a:ext cx="5691674" cy="5579706"/>
          </a:xfrm>
          <a:solidFill>
            <a:schemeClr val="accent5">
              <a:lumMod val="60000"/>
              <a:lumOff val="40000"/>
            </a:schemeClr>
          </a:solidFill>
        </p:spPr>
        <p:txBody>
          <a:bodyPr>
            <a:normAutofit fontScale="92500"/>
          </a:bodyPr>
          <a:lstStyle/>
          <a:p>
            <a:r>
              <a:rPr lang="en-US" sz="4400" b="1" dirty="0" smtClean="0">
                <a:solidFill>
                  <a:srgbClr val="FFFF00"/>
                </a:solidFill>
              </a:rPr>
              <a:t>1</a:t>
            </a:r>
            <a:r>
              <a:rPr lang="en-US" sz="4400" b="1" dirty="0" smtClean="0">
                <a:solidFill>
                  <a:schemeClr val="bg1"/>
                </a:solidFill>
              </a:rPr>
              <a:t>. Stop</a:t>
            </a:r>
            <a:r>
              <a:rPr lang="en-US" sz="4400" b="1" dirty="0">
                <a:solidFill>
                  <a:schemeClr val="bg1"/>
                </a:solidFill>
              </a:rPr>
              <a:t>, </a:t>
            </a:r>
            <a:r>
              <a:rPr lang="en-US" sz="4400" b="1" dirty="0" smtClean="0">
                <a:solidFill>
                  <a:schemeClr val="bg1"/>
                </a:solidFill>
              </a:rPr>
              <a:t>Think </a:t>
            </a:r>
            <a:r>
              <a:rPr lang="en-US" sz="4400" b="1" dirty="0">
                <a:solidFill>
                  <a:schemeClr val="bg1"/>
                </a:solidFill>
              </a:rPr>
              <a:t>A</a:t>
            </a:r>
            <a:r>
              <a:rPr lang="en-US" sz="4400" b="1" dirty="0" smtClean="0">
                <a:solidFill>
                  <a:schemeClr val="bg1"/>
                </a:solidFill>
              </a:rPr>
              <a:t>nd </a:t>
            </a:r>
            <a:r>
              <a:rPr lang="en-US" sz="4400" b="1" dirty="0">
                <a:solidFill>
                  <a:schemeClr val="bg1"/>
                </a:solidFill>
              </a:rPr>
              <a:t>I</a:t>
            </a:r>
            <a:r>
              <a:rPr lang="en-US" sz="4400" b="1" dirty="0" smtClean="0">
                <a:solidFill>
                  <a:schemeClr val="bg1"/>
                </a:solidFill>
              </a:rPr>
              <a:t>dentify </a:t>
            </a:r>
            <a:r>
              <a:rPr lang="en-US" sz="4400" b="1" dirty="0">
                <a:solidFill>
                  <a:schemeClr val="bg1"/>
                </a:solidFill>
              </a:rPr>
              <a:t>the </a:t>
            </a:r>
            <a:r>
              <a:rPr lang="en-US" sz="4400" b="1" dirty="0" smtClean="0">
                <a:solidFill>
                  <a:schemeClr val="bg1"/>
                </a:solidFill>
              </a:rPr>
              <a:t>Ethical Dilemma before you.</a:t>
            </a:r>
            <a:endParaRPr lang="en-US" sz="4400" dirty="0">
              <a:solidFill>
                <a:schemeClr val="bg1"/>
              </a:solidFill>
            </a:endParaRPr>
          </a:p>
          <a:p>
            <a:r>
              <a:rPr lang="en-US" sz="4400" b="1" dirty="0" smtClean="0">
                <a:solidFill>
                  <a:srgbClr val="FFFF00"/>
                </a:solidFill>
              </a:rPr>
              <a:t>2</a:t>
            </a:r>
            <a:r>
              <a:rPr lang="en-US" sz="4400" b="1" dirty="0" smtClean="0"/>
              <a:t>. </a:t>
            </a:r>
            <a:r>
              <a:rPr lang="en-US" sz="4400" b="1" dirty="0"/>
              <a:t>Embark </a:t>
            </a:r>
            <a:r>
              <a:rPr lang="en-US" sz="4400" b="1" dirty="0" smtClean="0"/>
              <a:t>On </a:t>
            </a:r>
            <a:r>
              <a:rPr lang="en-US" sz="4400" b="1" dirty="0"/>
              <a:t>a </a:t>
            </a:r>
            <a:r>
              <a:rPr lang="en-US" sz="4400" b="1" dirty="0" smtClean="0"/>
              <a:t>Fact-finding </a:t>
            </a:r>
            <a:r>
              <a:rPr lang="en-US" sz="4400" b="1" dirty="0"/>
              <a:t>M</a:t>
            </a:r>
            <a:r>
              <a:rPr lang="en-US" sz="4400" b="1" dirty="0" smtClean="0"/>
              <a:t>ission</a:t>
            </a:r>
            <a:endParaRPr lang="en-US" sz="4400" dirty="0"/>
          </a:p>
          <a:p>
            <a:r>
              <a:rPr lang="en-US" sz="4400" b="1" dirty="0" smtClean="0">
                <a:solidFill>
                  <a:srgbClr val="FFFF00"/>
                </a:solidFill>
              </a:rPr>
              <a:t>3</a:t>
            </a:r>
            <a:r>
              <a:rPr lang="en-US" sz="4400" b="1" dirty="0" smtClean="0">
                <a:solidFill>
                  <a:schemeClr val="bg1"/>
                </a:solidFill>
              </a:rPr>
              <a:t>. </a:t>
            </a:r>
            <a:r>
              <a:rPr lang="en-US" sz="4400" b="1" dirty="0">
                <a:solidFill>
                  <a:schemeClr val="bg1"/>
                </a:solidFill>
              </a:rPr>
              <a:t>Clarify </a:t>
            </a:r>
            <a:r>
              <a:rPr lang="en-US" sz="4400" b="1" dirty="0" smtClean="0">
                <a:solidFill>
                  <a:schemeClr val="bg1"/>
                </a:solidFill>
              </a:rPr>
              <a:t>Your </a:t>
            </a:r>
            <a:r>
              <a:rPr lang="en-US" sz="4400" b="1" dirty="0">
                <a:solidFill>
                  <a:schemeClr val="bg1"/>
                </a:solidFill>
              </a:rPr>
              <a:t>G</a:t>
            </a:r>
            <a:r>
              <a:rPr lang="en-US" sz="4400" b="1" dirty="0" smtClean="0">
                <a:solidFill>
                  <a:schemeClr val="bg1"/>
                </a:solidFill>
              </a:rPr>
              <a:t>oals,</a:t>
            </a:r>
            <a:endParaRPr lang="en-US" sz="4400" b="1" dirty="0">
              <a:solidFill>
                <a:schemeClr val="bg1"/>
              </a:solidFill>
            </a:endParaRPr>
          </a:p>
          <a:p>
            <a:endParaRPr lang="en-US" dirty="0"/>
          </a:p>
        </p:txBody>
      </p:sp>
      <p:sp>
        <p:nvSpPr>
          <p:cNvPr id="4" name="Content Placeholder 2"/>
          <p:cNvSpPr txBox="1">
            <a:spLocks/>
          </p:cNvSpPr>
          <p:nvPr/>
        </p:nvSpPr>
        <p:spPr>
          <a:xfrm>
            <a:off x="6214187" y="1063690"/>
            <a:ext cx="5747657" cy="5579706"/>
          </a:xfrm>
          <a:prstGeom prst="rect">
            <a:avLst/>
          </a:prstGeom>
          <a:solidFill>
            <a:schemeClr val="accent1">
              <a:lumMod val="60000"/>
              <a:lumOff val="40000"/>
            </a:schemeClr>
          </a:solidFill>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a:lstStyle>
          <a:p>
            <a:r>
              <a:rPr lang="en-US" sz="4400" b="1" dirty="0">
                <a:solidFill>
                  <a:srgbClr val="FFFF00"/>
                </a:solidFill>
              </a:rPr>
              <a:t>4</a:t>
            </a:r>
            <a:r>
              <a:rPr lang="en-US" sz="4400" b="1" dirty="0" smtClean="0">
                <a:solidFill>
                  <a:schemeClr val="accent5">
                    <a:lumMod val="75000"/>
                  </a:schemeClr>
                </a:solidFill>
              </a:rPr>
              <a:t>. </a:t>
            </a:r>
            <a:r>
              <a:rPr lang="en-US" sz="4400" b="1" dirty="0">
                <a:solidFill>
                  <a:schemeClr val="accent5">
                    <a:lumMod val="75000"/>
                  </a:schemeClr>
                </a:solidFill>
              </a:rPr>
              <a:t>Brainstorm O</a:t>
            </a:r>
            <a:r>
              <a:rPr lang="en-US" sz="4400" b="1" dirty="0" smtClean="0">
                <a:solidFill>
                  <a:schemeClr val="accent5">
                    <a:lumMod val="75000"/>
                  </a:schemeClr>
                </a:solidFill>
              </a:rPr>
              <a:t>n </a:t>
            </a:r>
            <a:r>
              <a:rPr lang="en-US" sz="4400" b="1" dirty="0">
                <a:solidFill>
                  <a:schemeClr val="accent5">
                    <a:lumMod val="75000"/>
                  </a:schemeClr>
                </a:solidFill>
              </a:rPr>
              <a:t>T</a:t>
            </a:r>
            <a:r>
              <a:rPr lang="en-US" sz="4400" b="1" dirty="0" smtClean="0">
                <a:solidFill>
                  <a:schemeClr val="accent5">
                    <a:lumMod val="75000"/>
                  </a:schemeClr>
                </a:solidFill>
              </a:rPr>
              <a:t>he options Available to you</a:t>
            </a:r>
            <a:endParaRPr lang="en-US" sz="4400" dirty="0">
              <a:solidFill>
                <a:schemeClr val="accent5">
                  <a:lumMod val="75000"/>
                </a:schemeClr>
              </a:solidFill>
            </a:endParaRPr>
          </a:p>
          <a:p>
            <a:pPr fontAlgn="base"/>
            <a:r>
              <a:rPr lang="en-US" sz="4400" b="1" dirty="0" smtClean="0">
                <a:solidFill>
                  <a:srgbClr val="FFFF00"/>
                </a:solidFill>
              </a:rPr>
              <a:t>5</a:t>
            </a:r>
            <a:r>
              <a:rPr lang="en-US" sz="4400" dirty="0" smtClean="0">
                <a:solidFill>
                  <a:srgbClr val="FFFF00"/>
                </a:solidFill>
              </a:rPr>
              <a:t>. </a:t>
            </a:r>
            <a:r>
              <a:rPr lang="en-US" sz="4400" b="1" dirty="0"/>
              <a:t>Mull the </a:t>
            </a:r>
            <a:r>
              <a:rPr lang="en-US" sz="4400" b="1" dirty="0" smtClean="0"/>
              <a:t>Consequences</a:t>
            </a:r>
            <a:endParaRPr lang="en-US" sz="4400" dirty="0"/>
          </a:p>
          <a:p>
            <a:pPr fontAlgn="base"/>
            <a:r>
              <a:rPr lang="en-US" sz="4400" b="1" dirty="0">
                <a:solidFill>
                  <a:schemeClr val="accent5">
                    <a:lumMod val="75000"/>
                  </a:schemeClr>
                </a:solidFill>
              </a:rPr>
              <a:t>6</a:t>
            </a:r>
            <a:r>
              <a:rPr lang="en-US" sz="4400" dirty="0" smtClean="0">
                <a:solidFill>
                  <a:schemeClr val="accent5">
                    <a:lumMod val="75000"/>
                  </a:schemeClr>
                </a:solidFill>
              </a:rPr>
              <a:t>. </a:t>
            </a:r>
            <a:r>
              <a:rPr lang="en-US" sz="4400" b="1" dirty="0">
                <a:solidFill>
                  <a:schemeClr val="accent5">
                    <a:lumMod val="75000"/>
                  </a:schemeClr>
                </a:solidFill>
              </a:rPr>
              <a:t>Make </a:t>
            </a:r>
            <a:r>
              <a:rPr lang="en-US" sz="4400" b="1" dirty="0" smtClean="0">
                <a:solidFill>
                  <a:schemeClr val="accent5">
                    <a:lumMod val="75000"/>
                  </a:schemeClr>
                </a:solidFill>
              </a:rPr>
              <a:t>Your Ethical </a:t>
            </a:r>
            <a:r>
              <a:rPr lang="en-US" sz="4400" b="1" dirty="0">
                <a:solidFill>
                  <a:schemeClr val="accent5">
                    <a:lumMod val="75000"/>
                  </a:schemeClr>
                </a:solidFill>
              </a:rPr>
              <a:t>D</a:t>
            </a:r>
            <a:r>
              <a:rPr lang="en-US" sz="4400" b="1" dirty="0" smtClean="0">
                <a:solidFill>
                  <a:schemeClr val="accent5">
                    <a:lumMod val="75000"/>
                  </a:schemeClr>
                </a:solidFill>
              </a:rPr>
              <a:t>ecision,</a:t>
            </a:r>
          </a:p>
          <a:p>
            <a:pPr fontAlgn="base"/>
            <a:r>
              <a:rPr lang="en-US" sz="4400" b="1" dirty="0" smtClean="0">
                <a:solidFill>
                  <a:srgbClr val="FFFF00"/>
                </a:solidFill>
              </a:rPr>
              <a:t>7</a:t>
            </a:r>
            <a:r>
              <a:rPr lang="en-US" sz="4400" dirty="0" smtClean="0"/>
              <a:t>. </a:t>
            </a:r>
            <a:r>
              <a:rPr lang="en-US" sz="4400" b="1" dirty="0"/>
              <a:t>Monitor </a:t>
            </a:r>
            <a:endParaRPr lang="en-US" sz="4400" b="1" dirty="0" smtClean="0"/>
          </a:p>
          <a:p>
            <a:pPr fontAlgn="base"/>
            <a:r>
              <a:rPr lang="en-US" sz="4400" b="1" dirty="0" smtClean="0"/>
              <a:t>And </a:t>
            </a:r>
            <a:r>
              <a:rPr lang="en-US" sz="4400" b="1" dirty="0"/>
              <a:t>A</a:t>
            </a:r>
            <a:r>
              <a:rPr lang="en-US" sz="4400" b="1" dirty="0" smtClean="0"/>
              <a:t>dapt</a:t>
            </a:r>
            <a:endParaRPr lang="en-US" sz="4400" dirty="0"/>
          </a:p>
          <a:p>
            <a:pPr fontAlgn="base"/>
            <a:endParaRPr lang="en-US" sz="4400" dirty="0"/>
          </a:p>
          <a:p>
            <a:endParaRPr lang="en-US" dirty="0"/>
          </a:p>
        </p:txBody>
      </p:sp>
    </p:spTree>
    <p:extLst>
      <p:ext uri="{BB962C8B-B14F-4D97-AF65-F5344CB8AC3E}">
        <p14:creationId xmlns:p14="http://schemas.microsoft.com/office/powerpoint/2010/main" val="1931929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919" y="79494"/>
            <a:ext cx="12031081" cy="685618"/>
          </a:xfrm>
          <a:solidFill>
            <a:srgbClr val="00B050"/>
          </a:solidFill>
        </p:spPr>
        <p:txBody>
          <a:bodyPr/>
          <a:lstStyle/>
          <a:p>
            <a:r>
              <a:rPr lang="en-US" sz="3500" b="1" dirty="0" smtClean="0">
                <a:solidFill>
                  <a:srgbClr val="FFFF00"/>
                </a:solidFill>
              </a:rPr>
              <a:t>Stop</a:t>
            </a:r>
            <a:r>
              <a:rPr lang="en-US" sz="3500" b="1" dirty="0">
                <a:solidFill>
                  <a:srgbClr val="FFFF00"/>
                </a:solidFill>
              </a:rPr>
              <a:t>, Think </a:t>
            </a:r>
            <a:r>
              <a:rPr lang="en-US" sz="3500" b="1" dirty="0" smtClean="0">
                <a:solidFill>
                  <a:srgbClr val="FFFF00"/>
                </a:solidFill>
              </a:rPr>
              <a:t>&amp; Identify </a:t>
            </a:r>
            <a:r>
              <a:rPr lang="en-US" sz="3500" b="1" dirty="0">
                <a:solidFill>
                  <a:srgbClr val="FFFF00"/>
                </a:solidFill>
              </a:rPr>
              <a:t>the Ethical Dilemma </a:t>
            </a:r>
            <a:r>
              <a:rPr lang="en-US" sz="3500" b="1" dirty="0" smtClean="0">
                <a:solidFill>
                  <a:srgbClr val="FFFF00"/>
                </a:solidFill>
              </a:rPr>
              <a:t>Before You</a:t>
            </a:r>
            <a:r>
              <a:rPr lang="en-US" sz="3500" b="1" dirty="0">
                <a:solidFill>
                  <a:srgbClr val="FFFF00"/>
                </a:solidFill>
              </a:rPr>
              <a:t>.</a:t>
            </a:r>
            <a:r>
              <a:rPr lang="en-US" sz="3800" dirty="0">
                <a:solidFill>
                  <a:schemeClr val="bg1"/>
                </a:solidFill>
              </a:rPr>
              <a:t/>
            </a:r>
            <a:br>
              <a:rPr lang="en-US" sz="3800" dirty="0">
                <a:solidFill>
                  <a:schemeClr val="bg1"/>
                </a:solidFill>
              </a:rPr>
            </a:br>
            <a:endParaRPr lang="en-US" sz="3800" dirty="0"/>
          </a:p>
        </p:txBody>
      </p:sp>
      <p:sp>
        <p:nvSpPr>
          <p:cNvPr id="3" name="Content Placeholder 2"/>
          <p:cNvSpPr>
            <a:spLocks noGrp="1"/>
          </p:cNvSpPr>
          <p:nvPr>
            <p:ph idx="1"/>
          </p:nvPr>
        </p:nvSpPr>
        <p:spPr>
          <a:xfrm>
            <a:off x="67614" y="839756"/>
            <a:ext cx="4187145" cy="5840962"/>
          </a:xfrm>
          <a:solidFill>
            <a:srgbClr val="FF0000"/>
          </a:solidFill>
        </p:spPr>
        <p:txBody>
          <a:bodyPr>
            <a:normAutofit lnSpcReduction="10000"/>
          </a:bodyPr>
          <a:lstStyle/>
          <a:p>
            <a:pPr fontAlgn="base"/>
            <a:r>
              <a:rPr lang="en-US" sz="2400" b="1" dirty="0">
                <a:solidFill>
                  <a:schemeClr val="bg1"/>
                </a:solidFill>
              </a:rPr>
              <a:t>More than most people, perhaps, you're accustomed to making quick decisions. </a:t>
            </a:r>
            <a:endParaRPr lang="en-US" sz="2400" b="1" dirty="0" smtClean="0">
              <a:solidFill>
                <a:schemeClr val="bg1"/>
              </a:solidFill>
            </a:endParaRPr>
          </a:p>
          <a:p>
            <a:pPr fontAlgn="base"/>
            <a:r>
              <a:rPr lang="en-US" sz="2400" b="1" dirty="0" smtClean="0"/>
              <a:t>As </a:t>
            </a:r>
            <a:r>
              <a:rPr lang="en-US" sz="2400" b="1" dirty="0"/>
              <a:t>a small-business owner, you have to. It's a skill, and you've probably honed it with plenty of practice.</a:t>
            </a:r>
          </a:p>
          <a:p>
            <a:pPr fontAlgn="base"/>
            <a:r>
              <a:rPr lang="en-US" sz="2400" b="1" dirty="0">
                <a:solidFill>
                  <a:schemeClr val="bg1"/>
                </a:solidFill>
              </a:rPr>
              <a:t>But when it comes to ethical dilemmas, speed is no virtue. You need time to conduct a </a:t>
            </a:r>
            <a:r>
              <a:rPr lang="en-US" sz="2400" b="1" i="1" dirty="0">
                <a:solidFill>
                  <a:schemeClr val="bg1"/>
                </a:solidFill>
              </a:rPr>
              <a:t>calm, comprehensive analysis.</a:t>
            </a:r>
            <a:r>
              <a:rPr lang="en-US" sz="2400" b="1" dirty="0">
                <a:solidFill>
                  <a:schemeClr val="bg1"/>
                </a:solidFill>
              </a:rPr>
              <a:t> To crystallize your thoughts:</a:t>
            </a:r>
          </a:p>
          <a:p>
            <a:endParaRPr lang="en-US" dirty="0"/>
          </a:p>
        </p:txBody>
      </p:sp>
      <p:sp>
        <p:nvSpPr>
          <p:cNvPr id="4" name="Content Placeholder 2"/>
          <p:cNvSpPr txBox="1">
            <a:spLocks/>
          </p:cNvSpPr>
          <p:nvPr/>
        </p:nvSpPr>
        <p:spPr>
          <a:xfrm>
            <a:off x="4366725" y="839756"/>
            <a:ext cx="7744408" cy="5840962"/>
          </a:xfrm>
          <a:prstGeom prst="rect">
            <a:avLst/>
          </a:prstGeom>
          <a:solidFill>
            <a:schemeClr val="tx1"/>
          </a:solidFill>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a:lstStyle>
          <a:p>
            <a:pPr fontAlgn="base"/>
            <a:r>
              <a:rPr lang="en-US" sz="2400" b="1" i="1" dirty="0">
                <a:solidFill>
                  <a:schemeClr val="bg1"/>
                </a:solidFill>
              </a:rPr>
              <a:t>Write down the ethical </a:t>
            </a:r>
            <a:r>
              <a:rPr lang="en-US" sz="2400" b="1" i="1" dirty="0">
                <a:solidFill>
                  <a:srgbClr val="FF0000"/>
                </a:solidFill>
              </a:rPr>
              <a:t>dilemma –</a:t>
            </a:r>
            <a:r>
              <a:rPr lang="en-US" sz="2400" b="1" dirty="0">
                <a:solidFill>
                  <a:srgbClr val="FF0000"/>
                </a:solidFill>
              </a:rPr>
              <a:t> or at least how you understand it at this point – in the clearest possible terms.</a:t>
            </a:r>
            <a:r>
              <a:rPr lang="en-US" sz="2400" b="1" i="1" dirty="0">
                <a:solidFill>
                  <a:srgbClr val="FF0000"/>
                </a:solidFill>
              </a:rPr>
              <a:t> </a:t>
            </a:r>
            <a:endParaRPr lang="en-US" sz="2400" b="1" i="1" dirty="0" smtClean="0">
              <a:solidFill>
                <a:srgbClr val="FF0000"/>
              </a:solidFill>
            </a:endParaRPr>
          </a:p>
          <a:p>
            <a:pPr fontAlgn="base"/>
            <a:r>
              <a:rPr lang="en-US" sz="2400" b="1" i="1" dirty="0" smtClean="0">
                <a:solidFill>
                  <a:schemeClr val="bg1"/>
                </a:solidFill>
              </a:rPr>
              <a:t>Separate </a:t>
            </a:r>
            <a:r>
              <a:rPr lang="en-US" sz="2400" b="1" i="1" dirty="0">
                <a:solidFill>
                  <a:schemeClr val="bg1"/>
                </a:solidFill>
              </a:rPr>
              <a:t>assumptions, biases or suspicions</a:t>
            </a:r>
            <a:r>
              <a:rPr lang="en-US" sz="2400" b="1" i="1" dirty="0">
                <a:solidFill>
                  <a:srgbClr val="FF0000"/>
                </a:solidFill>
              </a:rPr>
              <a:t>. Don't overlook these factors; in fact, they may prove instrumental later. Just be sure to delineate what you know to be factual from what you don't.</a:t>
            </a:r>
            <a:r>
              <a:rPr lang="en-US" sz="2400" b="1" dirty="0">
                <a:solidFill>
                  <a:srgbClr val="FF0000"/>
                </a:solidFill>
              </a:rPr>
              <a:t> </a:t>
            </a:r>
            <a:endParaRPr lang="en-US" sz="2400" b="1" dirty="0" smtClean="0">
              <a:solidFill>
                <a:srgbClr val="FF0000"/>
              </a:solidFill>
            </a:endParaRPr>
          </a:p>
          <a:p>
            <a:pPr fontAlgn="base"/>
            <a:r>
              <a:rPr lang="en-US" sz="2400" b="1" i="1" dirty="0" smtClean="0">
                <a:solidFill>
                  <a:schemeClr val="bg1"/>
                </a:solidFill>
              </a:rPr>
              <a:t>Identify </a:t>
            </a:r>
            <a:r>
              <a:rPr lang="en-US" sz="2400" b="1" i="1" dirty="0">
                <a:solidFill>
                  <a:schemeClr val="bg1"/>
                </a:solidFill>
              </a:rPr>
              <a:t>the affected parties, beyond yourself.</a:t>
            </a:r>
            <a:r>
              <a:rPr lang="en-US" sz="2400" b="1" dirty="0">
                <a:solidFill>
                  <a:schemeClr val="bg1"/>
                </a:solidFill>
              </a:rPr>
              <a:t>* </a:t>
            </a:r>
            <a:r>
              <a:rPr lang="en-US" sz="2400" b="1" i="1" dirty="0">
                <a:solidFill>
                  <a:schemeClr val="bg1"/>
                </a:solidFill>
              </a:rPr>
              <a:t>Ask plenty of questions, including perhaps the most important of all</a:t>
            </a:r>
            <a:r>
              <a:rPr lang="en-US" sz="2400" b="1" i="1" dirty="0"/>
              <a:t>:</a:t>
            </a:r>
            <a:r>
              <a:rPr lang="en-US" sz="2400" b="1" dirty="0">
                <a:solidFill>
                  <a:srgbClr val="FF0000"/>
                </a:solidFill>
              </a:rPr>
              <a:t> </a:t>
            </a:r>
            <a:r>
              <a:rPr lang="en-US" sz="2400" b="1" dirty="0" smtClean="0">
                <a:solidFill>
                  <a:srgbClr val="FF0000"/>
                </a:solidFill>
              </a:rPr>
              <a:t>1). What </a:t>
            </a:r>
            <a:r>
              <a:rPr lang="en-US" sz="2400" b="1" dirty="0">
                <a:solidFill>
                  <a:srgbClr val="FF0000"/>
                </a:solidFill>
              </a:rPr>
              <a:t>can I control about this dilemma and </a:t>
            </a:r>
            <a:r>
              <a:rPr lang="en-US" sz="2400" b="1" dirty="0" smtClean="0">
                <a:solidFill>
                  <a:srgbClr val="FF0000"/>
                </a:solidFill>
              </a:rPr>
              <a:t>2). what </a:t>
            </a:r>
            <a:r>
              <a:rPr lang="en-US" sz="2400" b="1" dirty="0">
                <a:solidFill>
                  <a:srgbClr val="FF0000"/>
                </a:solidFill>
              </a:rPr>
              <a:t>is beyond my control? </a:t>
            </a:r>
            <a:r>
              <a:rPr lang="en-US" sz="2400" b="1" dirty="0" smtClean="0">
                <a:solidFill>
                  <a:srgbClr val="FF0000"/>
                </a:solidFill>
              </a:rPr>
              <a:t>3).What </a:t>
            </a:r>
            <a:r>
              <a:rPr lang="en-US" sz="2400" b="1" dirty="0">
                <a:solidFill>
                  <a:srgbClr val="FF0000"/>
                </a:solidFill>
              </a:rPr>
              <a:t>will happen if I take action and </a:t>
            </a:r>
            <a:r>
              <a:rPr lang="en-US" sz="2400" b="1" dirty="0" smtClean="0">
                <a:solidFill>
                  <a:srgbClr val="FF0000"/>
                </a:solidFill>
              </a:rPr>
              <a:t>4). what </a:t>
            </a:r>
            <a:r>
              <a:rPr lang="en-US" sz="2400" b="1" dirty="0">
                <a:solidFill>
                  <a:srgbClr val="FF0000"/>
                </a:solidFill>
              </a:rPr>
              <a:t>will happen if I do nothing? </a:t>
            </a:r>
            <a:r>
              <a:rPr lang="en-US" sz="2400" b="1" dirty="0" smtClean="0">
                <a:solidFill>
                  <a:srgbClr val="FF0000"/>
                </a:solidFill>
              </a:rPr>
              <a:t>5) What </a:t>
            </a:r>
            <a:r>
              <a:rPr lang="en-US" sz="2400" b="1" dirty="0">
                <a:solidFill>
                  <a:srgbClr val="FF0000"/>
                </a:solidFill>
              </a:rPr>
              <a:t>are the potential ramifications of my decisions? </a:t>
            </a:r>
            <a:endParaRPr lang="en-US" sz="2400" b="1" dirty="0" smtClean="0">
              <a:solidFill>
                <a:srgbClr val="FF0000"/>
              </a:solidFill>
            </a:endParaRPr>
          </a:p>
          <a:p>
            <a:pPr fontAlgn="base"/>
            <a:r>
              <a:rPr lang="en-US" sz="2400" b="1" dirty="0" smtClean="0">
                <a:solidFill>
                  <a:srgbClr val="FF0000"/>
                </a:solidFill>
              </a:rPr>
              <a:t>After addressing these questions, you will ultimately</a:t>
            </a:r>
            <a:r>
              <a:rPr lang="en-US" sz="2400" b="1" dirty="0">
                <a:solidFill>
                  <a:srgbClr val="FF0000"/>
                </a:solidFill>
              </a:rPr>
              <a:t>, </a:t>
            </a:r>
            <a:r>
              <a:rPr lang="en-US" sz="2400" b="1" dirty="0" smtClean="0">
                <a:solidFill>
                  <a:srgbClr val="FF0000"/>
                </a:solidFill>
              </a:rPr>
              <a:t>decide </a:t>
            </a:r>
            <a:r>
              <a:rPr lang="en-US" sz="2400" b="1" dirty="0">
                <a:solidFill>
                  <a:srgbClr val="FF0000"/>
                </a:solidFill>
              </a:rPr>
              <a:t>if you wish to </a:t>
            </a:r>
            <a:r>
              <a:rPr lang="en-US" sz="2400" b="1" dirty="0" smtClean="0">
                <a:solidFill>
                  <a:srgbClr val="FF0000"/>
                </a:solidFill>
              </a:rPr>
              <a:t>proceed with your actions.</a:t>
            </a:r>
            <a:endParaRPr lang="en-US" b="1" dirty="0">
              <a:solidFill>
                <a:srgbClr val="FF0000"/>
              </a:solidFill>
            </a:endParaRPr>
          </a:p>
        </p:txBody>
      </p:sp>
    </p:spTree>
    <p:extLst>
      <p:ext uri="{BB962C8B-B14F-4D97-AF65-F5344CB8AC3E}">
        <p14:creationId xmlns:p14="http://schemas.microsoft.com/office/powerpoint/2010/main" val="2412810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35478"/>
            <a:ext cx="9404723" cy="760262"/>
          </a:xfrm>
          <a:solidFill>
            <a:srgbClr val="FFFF00"/>
          </a:solidFill>
        </p:spPr>
        <p:txBody>
          <a:bodyPr/>
          <a:lstStyle/>
          <a:p>
            <a:r>
              <a:rPr lang="en-US" sz="4000" b="1" dirty="0">
                <a:solidFill>
                  <a:schemeClr val="bg1"/>
                </a:solidFill>
              </a:rPr>
              <a:t>Embark On a Fact-finding Mission</a:t>
            </a:r>
            <a:endParaRPr lang="en-US" dirty="0">
              <a:solidFill>
                <a:schemeClr val="bg1"/>
              </a:solidFill>
            </a:endParaRPr>
          </a:p>
        </p:txBody>
      </p:sp>
      <p:sp>
        <p:nvSpPr>
          <p:cNvPr id="3" name="Content Placeholder 2"/>
          <p:cNvSpPr>
            <a:spLocks noGrp="1"/>
          </p:cNvSpPr>
          <p:nvPr>
            <p:ph idx="1"/>
          </p:nvPr>
        </p:nvSpPr>
        <p:spPr>
          <a:xfrm>
            <a:off x="0" y="1063691"/>
            <a:ext cx="11961845" cy="5352659"/>
          </a:xfrm>
          <a:solidFill>
            <a:schemeClr val="accent2">
              <a:lumMod val="50000"/>
            </a:schemeClr>
          </a:solidFill>
        </p:spPr>
        <p:txBody>
          <a:bodyPr>
            <a:normAutofit lnSpcReduction="10000"/>
          </a:bodyPr>
          <a:lstStyle/>
          <a:p>
            <a:pPr fontAlgn="base"/>
            <a:r>
              <a:rPr lang="en-US" sz="3200" dirty="0"/>
              <a:t>Your dilemma should come into clearer focus once you gather the pertinent facts – both what you know and then what you need to know to enable you to make an informed, intelligent decision.</a:t>
            </a:r>
          </a:p>
          <a:p>
            <a:pPr fontAlgn="base"/>
            <a:r>
              <a:rPr lang="en-US" sz="3200" dirty="0"/>
              <a:t>This isn't the easiest </a:t>
            </a:r>
            <a:r>
              <a:rPr lang="en-US" sz="3200" b="1" dirty="0"/>
              <a:t>guideline for ethical behavior,</a:t>
            </a:r>
            <a:r>
              <a:rPr lang="en-US" sz="3200" dirty="0"/>
              <a:t> both in terms of ease and time. In fact, you may find it to be a recursive process, requiring you to, say, get one person's version of a story, verify it and then return to the first person for elaboration. You also want to check the veracity of the facts you gather and the credibility of the people you consult.</a:t>
            </a:r>
          </a:p>
          <a:p>
            <a:endParaRPr lang="en-US" dirty="0"/>
          </a:p>
        </p:txBody>
      </p:sp>
    </p:spTree>
    <p:extLst>
      <p:ext uri="{BB962C8B-B14F-4D97-AF65-F5344CB8AC3E}">
        <p14:creationId xmlns:p14="http://schemas.microsoft.com/office/powerpoint/2010/main" val="2830353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273" y="261258"/>
            <a:ext cx="11663265" cy="6419460"/>
          </a:xfrm>
          <a:solidFill>
            <a:schemeClr val="tx1"/>
          </a:solidFill>
        </p:spPr>
        <p:txBody>
          <a:bodyPr>
            <a:normAutofit lnSpcReduction="10000"/>
          </a:bodyPr>
          <a:lstStyle/>
          <a:p>
            <a:r>
              <a:rPr lang="en-US" sz="4000" b="1" dirty="0">
                <a:solidFill>
                  <a:schemeClr val="bg1"/>
                </a:solidFill>
              </a:rPr>
              <a:t>Ethical dilemmas have a </a:t>
            </a:r>
            <a:r>
              <a:rPr lang="en-US" sz="4000" b="1" i="1" dirty="0">
                <a:solidFill>
                  <a:srgbClr val="FF0000"/>
                </a:solidFill>
              </a:rPr>
              <a:t>“funny” way of turning “facts”</a:t>
            </a:r>
            <a:r>
              <a:rPr lang="en-US" sz="4000" b="1" dirty="0">
                <a:solidFill>
                  <a:srgbClr val="FF0000"/>
                </a:solidFill>
              </a:rPr>
              <a:t> </a:t>
            </a:r>
            <a:r>
              <a:rPr lang="en-US" sz="4000" b="1" dirty="0">
                <a:solidFill>
                  <a:schemeClr val="bg1"/>
                </a:solidFill>
              </a:rPr>
              <a:t>into “interpretations,” and subtleties can shade people's intentions and perspectives. </a:t>
            </a:r>
            <a:endParaRPr lang="en-US" sz="4000" b="1" dirty="0" smtClean="0">
              <a:solidFill>
                <a:schemeClr val="bg1"/>
              </a:solidFill>
            </a:endParaRPr>
          </a:p>
          <a:p>
            <a:r>
              <a:rPr lang="en-US" sz="4000" b="1" dirty="0" smtClean="0">
                <a:solidFill>
                  <a:schemeClr val="bg1"/>
                </a:solidFill>
              </a:rPr>
              <a:t>It </a:t>
            </a:r>
            <a:r>
              <a:rPr lang="en-US" sz="4000" b="1" dirty="0">
                <a:solidFill>
                  <a:schemeClr val="bg1"/>
                </a:solidFill>
              </a:rPr>
              <a:t>takes time to reconcile them all. So as much as you may feel compelled to set a deadline for making your ethical decision, try to resist the urge. </a:t>
            </a:r>
            <a:endParaRPr lang="en-US" sz="4000" b="1" dirty="0" smtClean="0">
              <a:solidFill>
                <a:schemeClr val="bg1"/>
              </a:solidFill>
            </a:endParaRPr>
          </a:p>
          <a:p>
            <a:r>
              <a:rPr lang="en-US" sz="4000" b="1" dirty="0" smtClean="0">
                <a:solidFill>
                  <a:srgbClr val="FF0000"/>
                </a:solidFill>
              </a:rPr>
              <a:t>If </a:t>
            </a:r>
            <a:r>
              <a:rPr lang="en-US" sz="4000" b="1" dirty="0">
                <a:solidFill>
                  <a:srgbClr val="FF0000"/>
                </a:solidFill>
              </a:rPr>
              <a:t>you need more time, by all means, take it. You'll know “the right” ethical decision when you land on it; it will feel right, too.</a:t>
            </a:r>
          </a:p>
          <a:p>
            <a:endParaRPr lang="en-US" dirty="0">
              <a:solidFill>
                <a:schemeClr val="bg1"/>
              </a:solidFill>
            </a:endParaRPr>
          </a:p>
        </p:txBody>
      </p:sp>
    </p:spTree>
    <p:extLst>
      <p:ext uri="{BB962C8B-B14F-4D97-AF65-F5344CB8AC3E}">
        <p14:creationId xmlns:p14="http://schemas.microsoft.com/office/powerpoint/2010/main" val="3369247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951" y="172801"/>
            <a:ext cx="11775232" cy="741600"/>
          </a:xfrm>
          <a:solidFill>
            <a:schemeClr val="tx1"/>
          </a:solidFill>
        </p:spPr>
        <p:txBody>
          <a:bodyPr/>
          <a:lstStyle/>
          <a:p>
            <a:r>
              <a:rPr lang="en-US" b="1" dirty="0" smtClean="0">
                <a:solidFill>
                  <a:schemeClr val="bg1"/>
                </a:solidFill>
              </a:rPr>
              <a:t>Scriptural Barking's for the Office of A Leader</a:t>
            </a:r>
            <a:endParaRPr lang="en-US" b="1" dirty="0">
              <a:solidFill>
                <a:schemeClr val="bg1"/>
              </a:solidFill>
            </a:endParaRPr>
          </a:p>
        </p:txBody>
      </p:sp>
      <p:sp>
        <p:nvSpPr>
          <p:cNvPr id="3" name="Content Placeholder 2"/>
          <p:cNvSpPr>
            <a:spLocks noGrp="1"/>
          </p:cNvSpPr>
          <p:nvPr>
            <p:ph idx="1"/>
          </p:nvPr>
        </p:nvSpPr>
        <p:spPr>
          <a:xfrm>
            <a:off x="167952" y="1045030"/>
            <a:ext cx="11775232" cy="5701004"/>
          </a:xfrm>
          <a:solidFill>
            <a:schemeClr val="accent5">
              <a:lumMod val="75000"/>
            </a:schemeClr>
          </a:solidFill>
        </p:spPr>
        <p:txBody>
          <a:bodyPr>
            <a:normAutofit/>
          </a:bodyPr>
          <a:lstStyle/>
          <a:p>
            <a:r>
              <a:rPr lang="en-US" sz="3600" b="1" dirty="0" smtClean="0">
                <a:solidFill>
                  <a:srgbClr val="FFFF00"/>
                </a:solidFill>
              </a:rPr>
              <a:t>1</a:t>
            </a:r>
            <a:r>
              <a:rPr lang="en-US" sz="3600" b="1" baseline="30000" dirty="0" smtClean="0">
                <a:solidFill>
                  <a:srgbClr val="FFFF00"/>
                </a:solidFill>
              </a:rPr>
              <a:t>st</a:t>
            </a:r>
            <a:r>
              <a:rPr lang="en-US" sz="3600" b="1" dirty="0" smtClean="0">
                <a:solidFill>
                  <a:srgbClr val="FFFF00"/>
                </a:solidFill>
              </a:rPr>
              <a:t> TIMOTHY </a:t>
            </a:r>
            <a:r>
              <a:rPr lang="en-US" sz="3600" b="1" dirty="0" smtClean="0">
                <a:solidFill>
                  <a:srgbClr val="FFFF00"/>
                </a:solidFill>
              </a:rPr>
              <a:t>3:2 </a:t>
            </a:r>
            <a:endParaRPr lang="en-US" sz="3600" b="1" dirty="0" smtClean="0">
              <a:solidFill>
                <a:srgbClr val="FFFF00"/>
              </a:solidFill>
            </a:endParaRPr>
          </a:p>
          <a:p>
            <a:r>
              <a:rPr lang="en-US" sz="5400" b="1" dirty="0" smtClean="0"/>
              <a:t>A bishop then be blameless, and the husband of One Wife, Vigilant, Sober, Of Good Behaviour, Given to Hospitality, Apt to teach..</a:t>
            </a:r>
            <a:endParaRPr lang="en-US" sz="5400" b="1" dirty="0"/>
          </a:p>
        </p:txBody>
      </p:sp>
    </p:spTree>
    <p:extLst>
      <p:ext uri="{BB962C8B-B14F-4D97-AF65-F5344CB8AC3E}">
        <p14:creationId xmlns:p14="http://schemas.microsoft.com/office/powerpoint/2010/main" val="304144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289" y="172799"/>
            <a:ext cx="11812555" cy="1245454"/>
          </a:xfrm>
          <a:solidFill>
            <a:schemeClr val="tx1"/>
          </a:solidFill>
        </p:spPr>
        <p:txBody>
          <a:bodyPr/>
          <a:lstStyle/>
          <a:p>
            <a:r>
              <a:rPr lang="en-US" sz="4000" b="1" dirty="0">
                <a:solidFill>
                  <a:schemeClr val="bg1"/>
                </a:solidFill>
              </a:rPr>
              <a:t>Scriptural </a:t>
            </a:r>
            <a:r>
              <a:rPr lang="en-US" sz="4000" b="1" dirty="0" smtClean="0">
                <a:solidFill>
                  <a:schemeClr val="bg1"/>
                </a:solidFill>
              </a:rPr>
              <a:t>Barking's &amp; Essential Qualities Persons Desiring to Become Leaders Must Have </a:t>
            </a:r>
            <a:endParaRPr lang="en-US" sz="4000" dirty="0"/>
          </a:p>
        </p:txBody>
      </p:sp>
      <p:sp>
        <p:nvSpPr>
          <p:cNvPr id="3" name="Content Placeholder 2"/>
          <p:cNvSpPr>
            <a:spLocks noGrp="1"/>
          </p:cNvSpPr>
          <p:nvPr>
            <p:ph idx="1"/>
          </p:nvPr>
        </p:nvSpPr>
        <p:spPr>
          <a:xfrm>
            <a:off x="149290" y="1567543"/>
            <a:ext cx="11812554" cy="5131837"/>
          </a:xfrm>
          <a:solidFill>
            <a:srgbClr val="FFC000"/>
          </a:solidFill>
        </p:spPr>
        <p:txBody>
          <a:bodyPr>
            <a:normAutofit/>
          </a:bodyPr>
          <a:lstStyle/>
          <a:p>
            <a:r>
              <a:rPr lang="en-US" sz="4400" b="1" dirty="0">
                <a:solidFill>
                  <a:schemeClr val="accent5">
                    <a:lumMod val="75000"/>
                  </a:schemeClr>
                </a:solidFill>
              </a:rPr>
              <a:t>1</a:t>
            </a:r>
            <a:r>
              <a:rPr lang="en-US" sz="4400" b="1" baseline="30000" dirty="0">
                <a:solidFill>
                  <a:schemeClr val="accent5">
                    <a:lumMod val="75000"/>
                  </a:schemeClr>
                </a:solidFill>
              </a:rPr>
              <a:t>st</a:t>
            </a:r>
            <a:r>
              <a:rPr lang="en-US" sz="4400" b="1" dirty="0">
                <a:solidFill>
                  <a:schemeClr val="accent5">
                    <a:lumMod val="75000"/>
                  </a:schemeClr>
                </a:solidFill>
              </a:rPr>
              <a:t> TIMOTHY </a:t>
            </a:r>
            <a:r>
              <a:rPr lang="en-US" sz="4400" b="1" dirty="0" smtClean="0">
                <a:solidFill>
                  <a:schemeClr val="accent5">
                    <a:lumMod val="75000"/>
                  </a:schemeClr>
                </a:solidFill>
              </a:rPr>
              <a:t>3:3</a:t>
            </a:r>
          </a:p>
          <a:p>
            <a:r>
              <a:rPr lang="en-US" sz="4400" b="1" dirty="0" smtClean="0">
                <a:solidFill>
                  <a:schemeClr val="bg1"/>
                </a:solidFill>
              </a:rPr>
              <a:t>Would Be leaders must not be given wine, Not a striker, Not given to filthy lucre, But patient, Not a Brawler, Not Covetous.</a:t>
            </a:r>
          </a:p>
          <a:p>
            <a:r>
              <a:rPr lang="en-US" sz="4400" b="1" dirty="0" smtClean="0">
                <a:solidFill>
                  <a:schemeClr val="bg1"/>
                </a:solidFill>
              </a:rPr>
              <a:t>(Do you find any of these qualities in todays Nigerian Leaders?</a:t>
            </a:r>
            <a:endParaRPr lang="en-US" sz="4400" b="1" dirty="0">
              <a:solidFill>
                <a:schemeClr val="bg1"/>
              </a:solidFill>
            </a:endParaRPr>
          </a:p>
          <a:p>
            <a:endParaRPr lang="en-US" dirty="0"/>
          </a:p>
        </p:txBody>
      </p:sp>
    </p:spTree>
    <p:extLst>
      <p:ext uri="{BB962C8B-B14F-4D97-AF65-F5344CB8AC3E}">
        <p14:creationId xmlns:p14="http://schemas.microsoft.com/office/powerpoint/2010/main" val="3590032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968" y="1698172"/>
            <a:ext cx="11681926" cy="5001208"/>
          </a:xfrm>
          <a:solidFill>
            <a:schemeClr val="tx1"/>
          </a:solidFill>
        </p:spPr>
        <p:txBody>
          <a:bodyPr>
            <a:normAutofit fontScale="77500" lnSpcReduction="20000"/>
          </a:bodyPr>
          <a:lstStyle/>
          <a:p>
            <a:r>
              <a:rPr lang="en-US" sz="6000" b="1" dirty="0">
                <a:solidFill>
                  <a:schemeClr val="accent5">
                    <a:lumMod val="75000"/>
                  </a:schemeClr>
                </a:solidFill>
              </a:rPr>
              <a:t>1</a:t>
            </a:r>
            <a:r>
              <a:rPr lang="en-US" sz="6000" b="1" baseline="30000" dirty="0">
                <a:solidFill>
                  <a:schemeClr val="accent5">
                    <a:lumMod val="75000"/>
                  </a:schemeClr>
                </a:solidFill>
              </a:rPr>
              <a:t>st</a:t>
            </a:r>
            <a:r>
              <a:rPr lang="en-US" sz="6000" b="1" dirty="0">
                <a:solidFill>
                  <a:schemeClr val="accent5">
                    <a:lumMod val="75000"/>
                  </a:schemeClr>
                </a:solidFill>
              </a:rPr>
              <a:t> TIMOTHY </a:t>
            </a:r>
            <a:r>
              <a:rPr lang="en-US" sz="6000" b="1" dirty="0" smtClean="0">
                <a:solidFill>
                  <a:schemeClr val="accent5">
                    <a:lumMod val="75000"/>
                  </a:schemeClr>
                </a:solidFill>
              </a:rPr>
              <a:t>3:4-5</a:t>
            </a:r>
          </a:p>
          <a:p>
            <a:r>
              <a:rPr lang="en-US" sz="6000" b="1" dirty="0" smtClean="0">
                <a:solidFill>
                  <a:schemeClr val="accent5">
                    <a:lumMod val="75000"/>
                  </a:schemeClr>
                </a:solidFill>
              </a:rPr>
              <a:t>A leader must be one that </a:t>
            </a:r>
            <a:r>
              <a:rPr lang="en-US" sz="6000" b="1" dirty="0" err="1" smtClean="0">
                <a:solidFill>
                  <a:schemeClr val="accent5">
                    <a:lumMod val="75000"/>
                  </a:schemeClr>
                </a:solidFill>
              </a:rPr>
              <a:t>ruleth</a:t>
            </a:r>
            <a:r>
              <a:rPr lang="en-US" sz="6000" b="1" dirty="0" smtClean="0">
                <a:solidFill>
                  <a:schemeClr val="accent5">
                    <a:lumMod val="75000"/>
                  </a:schemeClr>
                </a:solidFill>
              </a:rPr>
              <a:t> well his own House, having his children in subjection with all gravity; </a:t>
            </a:r>
          </a:p>
          <a:p>
            <a:r>
              <a:rPr lang="en-US" sz="6000" b="1" dirty="0">
                <a:solidFill>
                  <a:schemeClr val="accent5">
                    <a:lumMod val="75000"/>
                  </a:schemeClr>
                </a:solidFill>
              </a:rPr>
              <a:t>(</a:t>
            </a:r>
            <a:r>
              <a:rPr lang="en-US" sz="6000" b="1" dirty="0" err="1" smtClean="0">
                <a:solidFill>
                  <a:schemeClr val="accent5">
                    <a:lumMod val="75000"/>
                  </a:schemeClr>
                </a:solidFill>
              </a:rPr>
              <a:t>vs</a:t>
            </a:r>
            <a:r>
              <a:rPr lang="en-US" sz="6000" b="1" dirty="0" smtClean="0">
                <a:solidFill>
                  <a:schemeClr val="accent5">
                    <a:lumMod val="75000"/>
                  </a:schemeClr>
                </a:solidFill>
              </a:rPr>
              <a:t> 5) For if a man know not how to rule his own house, How can he take care of the Church of God (</a:t>
            </a:r>
            <a:r>
              <a:rPr lang="en-US" sz="6000" b="1" dirty="0" smtClean="0">
                <a:solidFill>
                  <a:srgbClr val="FF0000"/>
                </a:solidFill>
              </a:rPr>
              <a:t>The People in a Polity</a:t>
            </a:r>
            <a:r>
              <a:rPr lang="en-US" sz="6000" b="1" dirty="0" smtClean="0">
                <a:solidFill>
                  <a:schemeClr val="accent5">
                    <a:lumMod val="75000"/>
                  </a:schemeClr>
                </a:solidFill>
              </a:rPr>
              <a:t>)</a:t>
            </a:r>
            <a:endParaRPr lang="en-US" sz="6000" b="1" dirty="0">
              <a:solidFill>
                <a:schemeClr val="accent5">
                  <a:lumMod val="75000"/>
                </a:schemeClr>
              </a:solidFill>
            </a:endParaRPr>
          </a:p>
          <a:p>
            <a:endParaRPr lang="en-US" sz="4400" dirty="0"/>
          </a:p>
        </p:txBody>
      </p:sp>
      <p:sp>
        <p:nvSpPr>
          <p:cNvPr id="4" name="Title 1"/>
          <p:cNvSpPr>
            <a:spLocks noGrp="1"/>
          </p:cNvSpPr>
          <p:nvPr>
            <p:ph type="title"/>
          </p:nvPr>
        </p:nvSpPr>
        <p:spPr>
          <a:xfrm>
            <a:off x="111968" y="154140"/>
            <a:ext cx="11986727" cy="1400530"/>
          </a:xfrm>
          <a:solidFill>
            <a:srgbClr val="FFC000"/>
          </a:solidFill>
        </p:spPr>
        <p:txBody>
          <a:bodyPr/>
          <a:lstStyle/>
          <a:p>
            <a:r>
              <a:rPr lang="en-US" sz="4000" b="1" dirty="0">
                <a:solidFill>
                  <a:schemeClr val="bg1"/>
                </a:solidFill>
              </a:rPr>
              <a:t>Scriptural </a:t>
            </a:r>
            <a:r>
              <a:rPr lang="en-US" sz="4000" b="1" dirty="0" smtClean="0">
                <a:solidFill>
                  <a:schemeClr val="bg1"/>
                </a:solidFill>
              </a:rPr>
              <a:t>Barking's &amp; Essential Qualities Persons Desiring to Become Leaders Must Have… </a:t>
            </a:r>
            <a:endParaRPr lang="en-US" sz="4000" dirty="0"/>
          </a:p>
        </p:txBody>
      </p:sp>
    </p:spTree>
    <p:extLst>
      <p:ext uri="{BB962C8B-B14F-4D97-AF65-F5344CB8AC3E}">
        <p14:creationId xmlns:p14="http://schemas.microsoft.com/office/powerpoint/2010/main" val="7313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967" y="1698172"/>
            <a:ext cx="11849877" cy="4982546"/>
          </a:xfrm>
          <a:solidFill>
            <a:srgbClr val="FFFF00"/>
          </a:solidFill>
        </p:spPr>
        <p:txBody>
          <a:bodyPr>
            <a:normAutofit fontScale="92500" lnSpcReduction="20000"/>
          </a:bodyPr>
          <a:lstStyle/>
          <a:p>
            <a:r>
              <a:rPr lang="en-US" sz="4800" b="1" dirty="0">
                <a:solidFill>
                  <a:schemeClr val="accent5">
                    <a:lumMod val="75000"/>
                  </a:schemeClr>
                </a:solidFill>
              </a:rPr>
              <a:t>1</a:t>
            </a:r>
            <a:r>
              <a:rPr lang="en-US" sz="4800" b="1" baseline="30000" dirty="0">
                <a:solidFill>
                  <a:schemeClr val="accent5">
                    <a:lumMod val="75000"/>
                  </a:schemeClr>
                </a:solidFill>
              </a:rPr>
              <a:t>st</a:t>
            </a:r>
            <a:r>
              <a:rPr lang="en-US" sz="4800" b="1" dirty="0">
                <a:solidFill>
                  <a:schemeClr val="accent5">
                    <a:lumMod val="75000"/>
                  </a:schemeClr>
                </a:solidFill>
              </a:rPr>
              <a:t> TIMOTHY </a:t>
            </a:r>
            <a:r>
              <a:rPr lang="en-US" sz="4800" b="1" dirty="0" smtClean="0">
                <a:solidFill>
                  <a:schemeClr val="accent5">
                    <a:lumMod val="75000"/>
                  </a:schemeClr>
                </a:solidFill>
              </a:rPr>
              <a:t>3:6-7</a:t>
            </a:r>
            <a:endParaRPr lang="en-US" sz="4800" b="1" dirty="0">
              <a:solidFill>
                <a:schemeClr val="accent5">
                  <a:lumMod val="75000"/>
                </a:schemeClr>
              </a:solidFill>
            </a:endParaRPr>
          </a:p>
          <a:p>
            <a:r>
              <a:rPr lang="en-US" sz="4800" b="1" dirty="0" smtClean="0">
                <a:solidFill>
                  <a:schemeClr val="bg1"/>
                </a:solidFill>
              </a:rPr>
              <a:t>A leader must not be a Novice, lest being lifted up with pride, he fall into the condemnation of the devil.</a:t>
            </a:r>
          </a:p>
          <a:p>
            <a:r>
              <a:rPr lang="en-US" sz="4800" b="1" dirty="0" smtClean="0">
                <a:solidFill>
                  <a:srgbClr val="FF0000"/>
                </a:solidFill>
              </a:rPr>
              <a:t>(Vs7) More over, An aspiring leader must have a good report of them which are without; lest he fall into the reproach and the </a:t>
            </a:r>
            <a:r>
              <a:rPr lang="en-US" sz="4800" b="1" dirty="0" err="1" smtClean="0">
                <a:solidFill>
                  <a:srgbClr val="FF0000"/>
                </a:solidFill>
              </a:rPr>
              <a:t>snear</a:t>
            </a:r>
            <a:r>
              <a:rPr lang="en-US" sz="4800" b="1" dirty="0" smtClean="0">
                <a:solidFill>
                  <a:srgbClr val="FF0000"/>
                </a:solidFill>
              </a:rPr>
              <a:t> of the devil.</a:t>
            </a:r>
            <a:endParaRPr lang="en-US" sz="4800" b="1" dirty="0">
              <a:solidFill>
                <a:srgbClr val="FF0000"/>
              </a:solidFill>
            </a:endParaRPr>
          </a:p>
        </p:txBody>
      </p:sp>
      <p:sp>
        <p:nvSpPr>
          <p:cNvPr id="4" name="Title 1"/>
          <p:cNvSpPr>
            <a:spLocks noGrp="1"/>
          </p:cNvSpPr>
          <p:nvPr>
            <p:ph type="title"/>
          </p:nvPr>
        </p:nvSpPr>
        <p:spPr>
          <a:xfrm>
            <a:off x="111968" y="154140"/>
            <a:ext cx="11986727" cy="1400530"/>
          </a:xfrm>
          <a:solidFill>
            <a:srgbClr val="FF0000"/>
          </a:solidFill>
        </p:spPr>
        <p:txBody>
          <a:bodyPr/>
          <a:lstStyle/>
          <a:p>
            <a:r>
              <a:rPr lang="en-US" sz="4000" b="1" dirty="0">
                <a:solidFill>
                  <a:schemeClr val="tx1"/>
                </a:solidFill>
              </a:rPr>
              <a:t>Scriptural </a:t>
            </a:r>
            <a:r>
              <a:rPr lang="en-US" sz="4000" b="1" dirty="0" smtClean="0">
                <a:solidFill>
                  <a:schemeClr val="tx1"/>
                </a:solidFill>
              </a:rPr>
              <a:t>Barking's &amp; Essential Qualities Persons Desiring to Become Leaders Must Have… </a:t>
            </a:r>
            <a:endParaRPr lang="en-US" sz="4000" dirty="0">
              <a:solidFill>
                <a:schemeClr val="tx1"/>
              </a:solidFill>
            </a:endParaRPr>
          </a:p>
        </p:txBody>
      </p:sp>
    </p:spTree>
    <p:extLst>
      <p:ext uri="{BB962C8B-B14F-4D97-AF65-F5344CB8AC3E}">
        <p14:creationId xmlns:p14="http://schemas.microsoft.com/office/powerpoint/2010/main" val="477086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9918" y="1791478"/>
            <a:ext cx="11439331" cy="4889240"/>
          </a:xfrm>
          <a:solidFill>
            <a:schemeClr val="accent6">
              <a:lumMod val="60000"/>
              <a:lumOff val="40000"/>
            </a:schemeClr>
          </a:solidFill>
        </p:spPr>
        <p:txBody>
          <a:bodyPr>
            <a:normAutofit fontScale="92500"/>
          </a:bodyPr>
          <a:lstStyle/>
          <a:p>
            <a:r>
              <a:rPr lang="en-US" sz="4400" b="1" dirty="0" smtClean="0">
                <a:solidFill>
                  <a:schemeClr val="bg1"/>
                </a:solidFill>
              </a:rPr>
              <a:t>In like Manner, Any person aspiring to become a Deacon (</a:t>
            </a:r>
            <a:r>
              <a:rPr lang="en-US" sz="4400" b="1" dirty="0" smtClean="0">
                <a:solidFill>
                  <a:srgbClr val="FFFF00"/>
                </a:solidFill>
              </a:rPr>
              <a:t>A Leader in the Church</a:t>
            </a:r>
            <a:r>
              <a:rPr lang="en-US" sz="4400" b="1" dirty="0" smtClean="0">
                <a:solidFill>
                  <a:schemeClr val="bg1"/>
                </a:solidFill>
              </a:rPr>
              <a:t>), he must be of Unquestionable Character, one who is not given to much Wine, Not  greedy of filthy lucre;</a:t>
            </a:r>
          </a:p>
          <a:p>
            <a:r>
              <a:rPr lang="en-US" sz="4400" b="1" dirty="0" smtClean="0">
                <a:solidFill>
                  <a:schemeClr val="accent5">
                    <a:lumMod val="75000"/>
                  </a:schemeClr>
                </a:solidFill>
              </a:rPr>
              <a:t>(Vs9) He must be one who holds the ministry of the faith in a pure conscience</a:t>
            </a:r>
            <a:endParaRPr lang="en-US" sz="4400" b="1" dirty="0">
              <a:solidFill>
                <a:schemeClr val="accent5">
                  <a:lumMod val="75000"/>
                </a:schemeClr>
              </a:solidFill>
            </a:endParaRPr>
          </a:p>
        </p:txBody>
      </p:sp>
      <p:sp>
        <p:nvSpPr>
          <p:cNvPr id="5" name="Title 1"/>
          <p:cNvSpPr>
            <a:spLocks noGrp="1"/>
          </p:cNvSpPr>
          <p:nvPr>
            <p:ph type="title"/>
          </p:nvPr>
        </p:nvSpPr>
        <p:spPr>
          <a:xfrm>
            <a:off x="111968" y="154140"/>
            <a:ext cx="11986727" cy="1400530"/>
          </a:xfrm>
          <a:solidFill>
            <a:schemeClr val="accent3">
              <a:lumMod val="75000"/>
            </a:schemeClr>
          </a:solidFill>
        </p:spPr>
        <p:txBody>
          <a:bodyPr/>
          <a:lstStyle/>
          <a:p>
            <a:r>
              <a:rPr lang="en-US" sz="4000" b="1" dirty="0">
                <a:solidFill>
                  <a:schemeClr val="tx1"/>
                </a:solidFill>
              </a:rPr>
              <a:t>Scriptural </a:t>
            </a:r>
            <a:r>
              <a:rPr lang="en-US" sz="4000" b="1" dirty="0" smtClean="0">
                <a:solidFill>
                  <a:schemeClr val="tx1"/>
                </a:solidFill>
              </a:rPr>
              <a:t>Barking's &amp; Essential Qualities Persons Desiring to Become Leaders Must Have… </a:t>
            </a:r>
            <a:endParaRPr lang="en-US" sz="4000" dirty="0">
              <a:solidFill>
                <a:schemeClr val="tx1"/>
              </a:solidFill>
            </a:endParaRPr>
          </a:p>
        </p:txBody>
      </p:sp>
    </p:spTree>
    <p:extLst>
      <p:ext uri="{BB962C8B-B14F-4D97-AF65-F5344CB8AC3E}">
        <p14:creationId xmlns:p14="http://schemas.microsoft.com/office/powerpoint/2010/main" val="2438386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450" y="172799"/>
            <a:ext cx="9404723" cy="853568"/>
          </a:xfrm>
          <a:solidFill>
            <a:srgbClr val="FFFF00"/>
          </a:solidFill>
        </p:spPr>
        <p:txBody>
          <a:bodyPr/>
          <a:lstStyle/>
          <a:p>
            <a:r>
              <a:rPr lang="en-US" sz="4800" b="1" dirty="0" smtClean="0">
                <a:solidFill>
                  <a:schemeClr val="bg1"/>
                </a:solidFill>
              </a:rPr>
              <a:t>The Hard Moral Questions  Is</a:t>
            </a:r>
            <a:endParaRPr lang="en-US" sz="4800" b="1" dirty="0">
              <a:solidFill>
                <a:schemeClr val="bg1"/>
              </a:solidFill>
            </a:endParaRPr>
          </a:p>
        </p:txBody>
      </p:sp>
      <p:sp>
        <p:nvSpPr>
          <p:cNvPr id="3" name="Content Placeholder 2"/>
          <p:cNvSpPr>
            <a:spLocks noGrp="1"/>
          </p:cNvSpPr>
          <p:nvPr>
            <p:ph idx="1"/>
          </p:nvPr>
        </p:nvSpPr>
        <p:spPr>
          <a:xfrm>
            <a:off x="223935" y="1194318"/>
            <a:ext cx="11756571" cy="5486400"/>
          </a:xfrm>
          <a:solidFill>
            <a:schemeClr val="tx1">
              <a:lumMod val="65000"/>
            </a:schemeClr>
          </a:solidFill>
        </p:spPr>
        <p:txBody>
          <a:bodyPr>
            <a:normAutofit lnSpcReduction="10000"/>
          </a:bodyPr>
          <a:lstStyle/>
          <a:p>
            <a:r>
              <a:rPr lang="en-US" sz="5400" b="1" dirty="0" smtClean="0">
                <a:solidFill>
                  <a:schemeClr val="bg1"/>
                </a:solidFill>
              </a:rPr>
              <a:t>Are the persons running for office and leadership positions in the Nigerian context free or liable of the conditions and qualities mentioned in the above spiritual conditions, identified as essential for those desiring to run for office?  </a:t>
            </a:r>
            <a:endParaRPr lang="en-US" sz="5400" b="1" dirty="0">
              <a:solidFill>
                <a:schemeClr val="bg1"/>
              </a:solidFill>
            </a:endParaRPr>
          </a:p>
        </p:txBody>
      </p:sp>
    </p:spTree>
    <p:extLst>
      <p:ext uri="{BB962C8B-B14F-4D97-AF65-F5344CB8AC3E}">
        <p14:creationId xmlns:p14="http://schemas.microsoft.com/office/powerpoint/2010/main" val="29295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58" y="154139"/>
            <a:ext cx="9404723" cy="984196"/>
          </a:xfrm>
          <a:solidFill>
            <a:schemeClr val="tx1"/>
          </a:solidFill>
        </p:spPr>
        <p:txBody>
          <a:bodyPr/>
          <a:lstStyle/>
          <a:p>
            <a:r>
              <a:rPr lang="en-US" sz="4800" b="1" dirty="0" smtClean="0">
                <a:solidFill>
                  <a:schemeClr val="bg1"/>
                </a:solidFill>
                <a:latin typeface="Times New Roman" panose="02020603050405020304" pitchFamily="18" charset="0"/>
                <a:cs typeface="Times New Roman" panose="02020603050405020304" pitchFamily="18" charset="0"/>
              </a:rPr>
              <a:t>Back Ground Thoughts</a:t>
            </a:r>
            <a:endParaRPr lang="en-US" sz="4800" b="1"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2258" y="1287624"/>
            <a:ext cx="11707620" cy="5430417"/>
          </a:xfrm>
          <a:solidFill>
            <a:srgbClr val="0070C0"/>
          </a:solidFill>
        </p:spPr>
        <p:txBody>
          <a:bodyPr>
            <a:normAutofit/>
          </a:bodyPr>
          <a:lstStyle/>
          <a:p>
            <a:r>
              <a:rPr lang="en-US" sz="3600" b="1" dirty="0">
                <a:solidFill>
                  <a:srgbClr val="FFFF00"/>
                </a:solidFill>
              </a:rPr>
              <a:t>Small-business owners may play the part of ambassador, mediator, politician and diplomat, but it's probably not often that they're thrust in the role of philosopher. </a:t>
            </a:r>
            <a:endParaRPr lang="en-US" sz="3600" b="1" dirty="0" smtClean="0">
              <a:solidFill>
                <a:srgbClr val="FFFF00"/>
              </a:solidFill>
            </a:endParaRPr>
          </a:p>
          <a:p>
            <a:r>
              <a:rPr lang="en-US" sz="3600" b="1" dirty="0" smtClean="0"/>
              <a:t>Then </a:t>
            </a:r>
            <a:r>
              <a:rPr lang="en-US" sz="3600" b="1" dirty="0"/>
              <a:t>again, there's nothing like a </a:t>
            </a:r>
            <a:r>
              <a:rPr lang="en-US" sz="3600" b="1" dirty="0" smtClean="0">
                <a:solidFill>
                  <a:schemeClr val="bg1"/>
                </a:solidFill>
              </a:rPr>
              <a:t>VEXING ETHICAL DILEMMA</a:t>
            </a:r>
            <a:r>
              <a:rPr lang="en-US" sz="3600" b="1" dirty="0" smtClean="0"/>
              <a:t> </a:t>
            </a:r>
            <a:r>
              <a:rPr lang="en-US" sz="3600" b="1" dirty="0"/>
              <a:t>to make you roll back your chair, put your feet up on your desk and mull your options. </a:t>
            </a:r>
            <a:endParaRPr lang="en-US" sz="3600" b="1" dirty="0" smtClean="0"/>
          </a:p>
          <a:p>
            <a:r>
              <a:rPr lang="en-US" sz="3600" b="1" dirty="0" smtClean="0">
                <a:solidFill>
                  <a:srgbClr val="FFFF00"/>
                </a:solidFill>
              </a:rPr>
              <a:t>As </a:t>
            </a:r>
            <a:r>
              <a:rPr lang="en-US" sz="3600" b="1" dirty="0">
                <a:solidFill>
                  <a:srgbClr val="FFFF00"/>
                </a:solidFill>
              </a:rPr>
              <a:t>if you didn't know already, darkness often eases the decision making process.</a:t>
            </a:r>
          </a:p>
          <a:p>
            <a:endParaRPr lang="en-US" dirty="0"/>
          </a:p>
        </p:txBody>
      </p:sp>
    </p:spTree>
    <p:extLst>
      <p:ext uri="{BB962C8B-B14F-4D97-AF65-F5344CB8AC3E}">
        <p14:creationId xmlns:p14="http://schemas.microsoft.com/office/powerpoint/2010/main" val="529728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241" y="130629"/>
            <a:ext cx="11644604" cy="6550089"/>
          </a:xfrm>
          <a:solidFill>
            <a:schemeClr val="tx1"/>
          </a:solidFill>
        </p:spPr>
        <p:txBody>
          <a:bodyPr>
            <a:noAutofit/>
          </a:bodyPr>
          <a:lstStyle/>
          <a:p>
            <a:r>
              <a:rPr lang="en-US" sz="3600" b="1" dirty="0">
                <a:solidFill>
                  <a:srgbClr val="FF0000"/>
                </a:solidFill>
              </a:rPr>
              <a:t>Ethics is that division of philosophy that confronts morality </a:t>
            </a:r>
            <a:r>
              <a:rPr lang="en-US" sz="3600" b="1" dirty="0" smtClean="0">
                <a:solidFill>
                  <a:srgbClr val="FF0000"/>
                </a:solidFill>
              </a:rPr>
              <a:t>head-on. By this, inference can be made that holds that people </a:t>
            </a:r>
            <a:r>
              <a:rPr lang="en-US" sz="3600" b="1" dirty="0">
                <a:solidFill>
                  <a:srgbClr val="FF0000"/>
                </a:solidFill>
              </a:rPr>
              <a:t>have different views of what's right, what's wrong or what's virtuous and what's contemptible. </a:t>
            </a:r>
            <a:endParaRPr lang="en-US" sz="3600" b="1" dirty="0" smtClean="0">
              <a:solidFill>
                <a:srgbClr val="FF0000"/>
              </a:solidFill>
            </a:endParaRPr>
          </a:p>
          <a:p>
            <a:r>
              <a:rPr lang="en-US" sz="3600" b="1" dirty="0" smtClean="0">
                <a:solidFill>
                  <a:schemeClr val="bg1"/>
                </a:solidFill>
              </a:rPr>
              <a:t>You're </a:t>
            </a:r>
            <a:r>
              <a:rPr lang="en-US" sz="3600" b="1" dirty="0">
                <a:solidFill>
                  <a:schemeClr val="bg1"/>
                </a:solidFill>
              </a:rPr>
              <a:t>wise to mull your ethical choices because as you probably know by now, as a small-business </a:t>
            </a:r>
            <a:r>
              <a:rPr lang="en-US" sz="3600" b="1" dirty="0" smtClean="0">
                <a:solidFill>
                  <a:schemeClr val="bg1"/>
                </a:solidFill>
              </a:rPr>
              <a:t>owner of political leaders, </a:t>
            </a:r>
          </a:p>
          <a:p>
            <a:r>
              <a:rPr lang="en-US" sz="3600" b="1" dirty="0" smtClean="0">
                <a:solidFill>
                  <a:srgbClr val="FF0000"/>
                </a:solidFill>
              </a:rPr>
              <a:t>Many </a:t>
            </a:r>
            <a:r>
              <a:rPr lang="en-US" sz="3600" b="1" dirty="0">
                <a:solidFill>
                  <a:srgbClr val="FF0000"/>
                </a:solidFill>
              </a:rPr>
              <a:t>people observe your every move – </a:t>
            </a:r>
            <a:r>
              <a:rPr lang="en-US" sz="3600" b="1" dirty="0" smtClean="0">
                <a:solidFill>
                  <a:srgbClr val="FF0000"/>
                </a:solidFill>
              </a:rPr>
              <a:t>with the view to knowing what choices and decisions you will take at each point tin time. </a:t>
            </a:r>
            <a:endParaRPr lang="en-US" sz="3600" b="1" dirty="0">
              <a:solidFill>
                <a:srgbClr val="FF0000"/>
              </a:solidFill>
            </a:endParaRPr>
          </a:p>
        </p:txBody>
      </p:sp>
    </p:spTree>
    <p:extLst>
      <p:ext uri="{BB962C8B-B14F-4D97-AF65-F5344CB8AC3E}">
        <p14:creationId xmlns:p14="http://schemas.microsoft.com/office/powerpoint/2010/main" val="13559993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138</TotalTime>
  <Words>766</Words>
  <Application>Microsoft Office PowerPoint</Application>
  <PresentationFormat>Widescreen</PresentationFormat>
  <Paragraphs>58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Century Gothic</vt:lpstr>
      <vt:lpstr>Times New Roman</vt:lpstr>
      <vt:lpstr>Wingdings 3</vt:lpstr>
      <vt:lpstr>Ion</vt:lpstr>
      <vt:lpstr>Guidelines For Making Ethical Decisions In Politics &amp; In Administration</vt:lpstr>
      <vt:lpstr>Scriptural Barking's for the Office of A Leader</vt:lpstr>
      <vt:lpstr>Scriptural Barking's &amp; Essential Qualities Persons Desiring to Become Leaders Must Have </vt:lpstr>
      <vt:lpstr>Scriptural Barking's &amp; Essential Qualities Persons Desiring to Become Leaders Must Have… </vt:lpstr>
      <vt:lpstr>Scriptural Barking's &amp; Essential Qualities Persons Desiring to Become Leaders Must Have… </vt:lpstr>
      <vt:lpstr>Scriptural Barking's &amp; Essential Qualities Persons Desiring to Become Leaders Must Have… </vt:lpstr>
      <vt:lpstr>The Hard Moral Questions  Is</vt:lpstr>
      <vt:lpstr>Back Ground Thoughts</vt:lpstr>
      <vt:lpstr>PowerPoint Presentation</vt:lpstr>
      <vt:lpstr>PowerPoint Presentation</vt:lpstr>
      <vt:lpstr>PowerPoint Presentation</vt:lpstr>
      <vt:lpstr>7 Principles of Ethical Decision Making </vt:lpstr>
      <vt:lpstr>Stop, Think &amp; Identify the Ethical Dilemma Before You. </vt:lpstr>
      <vt:lpstr>Embark On a Fact-finding Mission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Guidelines For Making Ethical Decisions in Politics &amp; In Administration</dc:title>
  <dc:creator>DELL</dc:creator>
  <cp:lastModifiedBy>DELL</cp:lastModifiedBy>
  <cp:revision>15</cp:revision>
  <dcterms:created xsi:type="dcterms:W3CDTF">2024-07-31T19:39:09Z</dcterms:created>
  <dcterms:modified xsi:type="dcterms:W3CDTF">2024-08-02T16:51:05Z</dcterms:modified>
</cp:coreProperties>
</file>