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3" r:id="rId7"/>
    <p:sldId id="262" r:id="rId8"/>
    <p:sldId id="264" r:id="rId9"/>
    <p:sldId id="265" r:id="rId10"/>
    <p:sldId id="266" r:id="rId11"/>
    <p:sldId id="269" r:id="rId12"/>
    <p:sldId id="267" r:id="rId13"/>
    <p:sldId id="25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5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11.xml.rels><?xml version="1.0" encoding="UTF-8" standalone="yes"?>
<Relationships xmlns="http://schemas.openxmlformats.org/package/2006/relationships"><Relationship Id="rId3" Type="http://schemas.openxmlformats.org/officeDocument/2006/relationships/image" Target="../media/image30.jpg"/><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8.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image" Target="../media/image22.jpg"/></Relationships>
</file>

<file path=ppt/slides/_rels/slide9.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2.xml"/><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7383" y="412826"/>
            <a:ext cx="5804036" cy="5133404"/>
          </a:xfrm>
          <a:solidFill>
            <a:srgbClr val="0070C0"/>
          </a:solidFill>
        </p:spPr>
        <p:txBody>
          <a:bodyPr/>
          <a:lstStyle/>
          <a:p>
            <a:r>
              <a:rPr lang="en-US" b="1" dirty="0" smtClean="0">
                <a:solidFill>
                  <a:srgbClr val="FFFF00"/>
                </a:solidFill>
              </a:rPr>
              <a:t>Ethics </a:t>
            </a:r>
            <a:br>
              <a:rPr lang="en-US" b="1" dirty="0" smtClean="0">
                <a:solidFill>
                  <a:srgbClr val="FFFF00"/>
                </a:solidFill>
              </a:rPr>
            </a:br>
            <a:r>
              <a:rPr lang="en-US" b="1" dirty="0" smtClean="0">
                <a:solidFill>
                  <a:srgbClr val="FFFF00"/>
                </a:solidFill>
              </a:rPr>
              <a:t>of Leadership / Politics</a:t>
            </a:r>
            <a:endParaRPr lang="en-US" b="1" dirty="0">
              <a:solidFill>
                <a:srgbClr val="FFFF00"/>
              </a:solidFill>
            </a:endParaRPr>
          </a:p>
        </p:txBody>
      </p:sp>
      <p:sp>
        <p:nvSpPr>
          <p:cNvPr id="3" name="Subtitle 2"/>
          <p:cNvSpPr>
            <a:spLocks noGrp="1"/>
          </p:cNvSpPr>
          <p:nvPr>
            <p:ph type="subTitle" idx="1"/>
          </p:nvPr>
        </p:nvSpPr>
        <p:spPr>
          <a:xfrm>
            <a:off x="746392" y="5774907"/>
            <a:ext cx="10725171" cy="861420"/>
          </a:xfrm>
          <a:solidFill>
            <a:srgbClr val="00B050"/>
          </a:solidFill>
        </p:spPr>
        <p:txBody>
          <a:bodyPr>
            <a:normAutofit/>
          </a:bodyPr>
          <a:lstStyle/>
          <a:p>
            <a:pPr algn="ctr"/>
            <a:r>
              <a:rPr lang="en-US" sz="3200" b="1" dirty="0" smtClean="0">
                <a:solidFill>
                  <a:schemeClr val="tx1"/>
                </a:solidFill>
              </a:rPr>
              <a:t>WEEK five LECTURES for PHI 300</a:t>
            </a:r>
            <a:endParaRPr lang="en-US" sz="3200" b="1" dirty="0">
              <a:solidFill>
                <a:schemeClr val="tx1"/>
              </a:solidFill>
            </a:endParaRPr>
          </a:p>
        </p:txBody>
      </p:sp>
      <p:sp>
        <p:nvSpPr>
          <p:cNvPr id="5" name="TextBox 4"/>
          <p:cNvSpPr txBox="1"/>
          <p:nvPr/>
        </p:nvSpPr>
        <p:spPr>
          <a:xfrm>
            <a:off x="6467302" y="511928"/>
            <a:ext cx="5370022" cy="4985980"/>
          </a:xfrm>
          <a:prstGeom prst="rect">
            <a:avLst/>
          </a:prstGeom>
          <a:solidFill>
            <a:schemeClr val="tx1"/>
          </a:solidFill>
        </p:spPr>
        <p:txBody>
          <a:bodyPr wrap="square" rtlCol="0">
            <a:spAutoFit/>
          </a:bodyPr>
          <a:lstStyle/>
          <a:p>
            <a:endParaRPr lang="en-US" sz="4800" b="1" dirty="0" smtClean="0">
              <a:solidFill>
                <a:srgbClr val="FF0000"/>
              </a:solidFill>
            </a:endParaRPr>
          </a:p>
          <a:p>
            <a:r>
              <a:rPr lang="en-US" sz="5400" b="1" dirty="0" smtClean="0">
                <a:solidFill>
                  <a:srgbClr val="FF0000"/>
                </a:solidFill>
              </a:rPr>
              <a:t>The Complex Connections Between Ethics, Leadership And Politics</a:t>
            </a:r>
            <a:endParaRPr lang="en-US" sz="5400" b="1" dirty="0">
              <a:solidFill>
                <a:srgbClr val="FF0000"/>
              </a:solidFill>
            </a:endParaRPr>
          </a:p>
        </p:txBody>
      </p:sp>
    </p:spTree>
    <p:extLst>
      <p:ext uri="{BB962C8B-B14F-4D97-AF65-F5344CB8AC3E}">
        <p14:creationId xmlns:p14="http://schemas.microsoft.com/office/powerpoint/2010/main" val="1845228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99" y="70334"/>
            <a:ext cx="9046529" cy="768926"/>
          </a:xfrm>
          <a:solidFill>
            <a:schemeClr val="accent6">
              <a:lumMod val="60000"/>
              <a:lumOff val="40000"/>
            </a:schemeClr>
          </a:solidFill>
        </p:spPr>
        <p:txBody>
          <a:bodyPr/>
          <a:lstStyle/>
          <a:p>
            <a:pPr algn="ctr"/>
            <a:r>
              <a:rPr lang="en-US" sz="3700" b="1" dirty="0"/>
              <a:t>Consequentialism</a:t>
            </a:r>
            <a:r>
              <a:rPr lang="en-US" dirty="0"/>
              <a:t/>
            </a:r>
            <a:br>
              <a:rPr lang="en-US" dirty="0"/>
            </a:br>
            <a:endParaRPr lang="en-US" dirty="0"/>
          </a:p>
        </p:txBody>
      </p:sp>
      <p:sp>
        <p:nvSpPr>
          <p:cNvPr id="3" name="Content Placeholder 2"/>
          <p:cNvSpPr>
            <a:spLocks noGrp="1"/>
          </p:cNvSpPr>
          <p:nvPr>
            <p:ph idx="1"/>
          </p:nvPr>
        </p:nvSpPr>
        <p:spPr>
          <a:xfrm>
            <a:off x="114099" y="905760"/>
            <a:ext cx="9046529" cy="5860798"/>
          </a:xfrm>
          <a:solidFill>
            <a:srgbClr val="FFC000"/>
          </a:solidFill>
        </p:spPr>
        <p:txBody>
          <a:bodyPr>
            <a:noAutofit/>
          </a:bodyPr>
          <a:lstStyle/>
          <a:p>
            <a:r>
              <a:rPr lang="en-US" sz="2300" dirty="0">
                <a:solidFill>
                  <a:schemeClr val="bg1"/>
                </a:solidFill>
              </a:rPr>
              <a:t>In ethical philosophy, consequentialism is a class of normative, teleological ethical theories that holds that the consequences of one's conduct are the ultimate basis for </a:t>
            </a:r>
            <a:r>
              <a:rPr lang="en-US" sz="2300" dirty="0" smtClean="0">
                <a:solidFill>
                  <a:schemeClr val="bg1"/>
                </a:solidFill>
              </a:rPr>
              <a:t>judgment </a:t>
            </a:r>
            <a:r>
              <a:rPr lang="en-US" sz="2300" dirty="0">
                <a:solidFill>
                  <a:schemeClr val="bg1"/>
                </a:solidFill>
              </a:rPr>
              <a:t>about the rightness or wrongness of that conduct</a:t>
            </a:r>
            <a:r>
              <a:rPr lang="en-US" sz="2300" dirty="0" smtClean="0">
                <a:solidFill>
                  <a:schemeClr val="bg1"/>
                </a:solidFill>
              </a:rPr>
              <a:t>.</a:t>
            </a:r>
          </a:p>
          <a:p>
            <a:r>
              <a:rPr lang="en-US" sz="2300" b="1" dirty="0">
                <a:solidFill>
                  <a:srgbClr val="0070C0"/>
                </a:solidFill>
              </a:rPr>
              <a:t>Consequentialism is an ethical theory that judges whether or not something is right by what its consequences are. For instance, most people would agree that lying is wrong. But if telling a lie would help save a person's life, consequentialism says it's the right thing to </a:t>
            </a:r>
            <a:r>
              <a:rPr lang="en-US" sz="2300" b="1" dirty="0" smtClean="0">
                <a:solidFill>
                  <a:srgbClr val="0070C0"/>
                </a:solidFill>
              </a:rPr>
              <a:t>do.</a:t>
            </a:r>
          </a:p>
          <a:p>
            <a:r>
              <a:rPr lang="en-US" sz="2300" b="1" dirty="0">
                <a:solidFill>
                  <a:schemeClr val="bg1"/>
                </a:solidFill>
              </a:rPr>
              <a:t>wrongness of actions – actions that seem to be immediately and intrinsically right or wrong. Consequentialists instead insist that moral rules, virtues, and our moral intuitions are justified when they promote good outcomes. For consequentialists, it is never wrong to do as much good as possible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0151" y="2161667"/>
            <a:ext cx="2857500" cy="20674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3753" y="4253000"/>
            <a:ext cx="2857500" cy="244705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0151" y="70334"/>
            <a:ext cx="2857500" cy="2091333"/>
          </a:xfrm>
          <a:prstGeom prst="rect">
            <a:avLst/>
          </a:prstGeom>
        </p:spPr>
      </p:pic>
    </p:spTree>
    <p:extLst>
      <p:ext uri="{BB962C8B-B14F-4D97-AF65-F5344CB8AC3E}">
        <p14:creationId xmlns:p14="http://schemas.microsoft.com/office/powerpoint/2010/main" val="4196722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36" y="165851"/>
            <a:ext cx="11743764" cy="838199"/>
          </a:xfrm>
          <a:solidFill>
            <a:srgbClr val="FF0000"/>
          </a:solidFill>
        </p:spPr>
        <p:txBody>
          <a:bodyPr/>
          <a:lstStyle/>
          <a:p>
            <a:pPr algn="ctr"/>
            <a:r>
              <a:rPr lang="en-US" sz="5200" b="1" dirty="0" smtClean="0">
                <a:latin typeface="Times New Roman" panose="02020603050405020304" pitchFamily="18" charset="0"/>
                <a:cs typeface="Times New Roman" panose="02020603050405020304" pitchFamily="18" charset="0"/>
              </a:rPr>
              <a:t>A Fact About Truth…</a:t>
            </a:r>
            <a:endParaRPr lang="en-US" sz="5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83" y="1165412"/>
            <a:ext cx="8910917" cy="5558116"/>
          </a:xfrm>
          <a:solidFill>
            <a:srgbClr val="FFFF00"/>
          </a:solidFill>
        </p:spPr>
        <p:txBody>
          <a:bodyPr>
            <a:normAutofit/>
          </a:bodyPr>
          <a:lstStyle/>
          <a:p>
            <a:r>
              <a:rPr lang="en-US" sz="3600" b="1" i="1" dirty="0">
                <a:solidFill>
                  <a:schemeClr val="bg1"/>
                </a:solidFill>
              </a:rPr>
              <a:t>Truth is sought for its own sake. And those who are engaged upon the quest for anything for its own sake are not interested in other things. </a:t>
            </a:r>
            <a:endParaRPr lang="en-US" sz="3600" dirty="0">
              <a:solidFill>
                <a:schemeClr val="bg1"/>
              </a:solidFill>
            </a:endParaRPr>
          </a:p>
          <a:p>
            <a:r>
              <a:rPr lang="en-US" sz="3600" b="1" i="1" dirty="0">
                <a:solidFill>
                  <a:schemeClr val="bg1"/>
                </a:solidFill>
              </a:rPr>
              <a:t>Finding the truth is difficult, and the road to it is rough.                                                               					</a:t>
            </a:r>
            <a:r>
              <a:rPr lang="en-US" sz="3600" b="1" dirty="0" smtClean="0">
                <a:solidFill>
                  <a:schemeClr val="bg1"/>
                </a:solidFill>
              </a:rPr>
              <a:t> </a:t>
            </a:r>
            <a:r>
              <a:rPr lang="en-US" sz="3600" b="1" dirty="0">
                <a:solidFill>
                  <a:schemeClr val="bg1"/>
                </a:solidFill>
              </a:rPr>
              <a:t> </a:t>
            </a:r>
            <a:r>
              <a:rPr lang="en-US" sz="3600" b="1" dirty="0" smtClean="0">
                <a:solidFill>
                  <a:schemeClr val="bg1"/>
                </a:solidFill>
              </a:rPr>
              <a:t>  </a:t>
            </a:r>
            <a:r>
              <a:rPr lang="en-US" sz="3600" b="1" dirty="0" err="1" smtClean="0">
                <a:solidFill>
                  <a:schemeClr val="bg1"/>
                </a:solidFill>
              </a:rPr>
              <a:t>Alhazen</a:t>
            </a:r>
            <a:r>
              <a:rPr lang="en-US" sz="3600" b="1" dirty="0" smtClean="0">
                <a:solidFill>
                  <a:schemeClr val="bg1"/>
                </a:solidFill>
              </a:rPr>
              <a:t> </a:t>
            </a:r>
            <a:r>
              <a:rPr lang="en-US" sz="3600" b="1" dirty="0">
                <a:solidFill>
                  <a:schemeClr val="bg1"/>
                </a:solidFill>
              </a:rPr>
              <a:t>(</a:t>
            </a:r>
            <a:r>
              <a:rPr lang="en-US" sz="3600" b="1" dirty="0" err="1">
                <a:solidFill>
                  <a:schemeClr val="bg1"/>
                </a:solidFill>
              </a:rPr>
              <a:t>Ibn</a:t>
            </a:r>
            <a:r>
              <a:rPr lang="en-US" sz="3600" b="1" dirty="0">
                <a:solidFill>
                  <a:schemeClr val="bg1"/>
                </a:solidFill>
              </a:rPr>
              <a:t> Al-</a:t>
            </a:r>
            <a:r>
              <a:rPr lang="en-US" sz="3600" b="1" dirty="0" err="1">
                <a:solidFill>
                  <a:schemeClr val="bg1"/>
                </a:solidFill>
              </a:rPr>
              <a:t>Haytham</a:t>
            </a:r>
            <a:r>
              <a:rPr lang="en-US" sz="3600" b="1" dirty="0">
                <a:solidFill>
                  <a:schemeClr val="bg1"/>
                </a:solidFill>
              </a:rPr>
              <a:t>) </a:t>
            </a:r>
            <a:endParaRPr lang="en-US" sz="3600" b="1" dirty="0" smtClean="0">
              <a:solidFill>
                <a:schemeClr val="bg1"/>
              </a:solidFill>
            </a:endParaRPr>
          </a:p>
          <a:p>
            <a:pPr marL="0" indent="0">
              <a:buNone/>
            </a:pPr>
            <a:r>
              <a:rPr lang="en-US" sz="3600" b="1" i="1" dirty="0">
                <a:solidFill>
                  <a:schemeClr val="bg1"/>
                </a:solidFill>
              </a:rPr>
              <a:t> </a:t>
            </a:r>
            <a:r>
              <a:rPr lang="en-US" sz="3600" b="1" i="1" dirty="0" smtClean="0">
                <a:solidFill>
                  <a:schemeClr val="bg1"/>
                </a:solidFill>
              </a:rPr>
              <a:t>                                Critique </a:t>
            </a:r>
            <a:r>
              <a:rPr lang="en-US" sz="3600" b="1" i="1" dirty="0">
                <a:solidFill>
                  <a:schemeClr val="bg1"/>
                </a:solidFill>
              </a:rPr>
              <a:t>of Ptolemy</a:t>
            </a:r>
            <a:endParaRPr lang="en-US" sz="3600"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8500" y="1165412"/>
            <a:ext cx="3173500" cy="268941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8501" y="3854824"/>
            <a:ext cx="3173500" cy="3003176"/>
          </a:xfrm>
          <a:prstGeom prst="rect">
            <a:avLst/>
          </a:prstGeom>
        </p:spPr>
      </p:pic>
    </p:spTree>
    <p:extLst>
      <p:ext uri="{BB962C8B-B14F-4D97-AF65-F5344CB8AC3E}">
        <p14:creationId xmlns:p14="http://schemas.microsoft.com/office/powerpoint/2010/main" val="44664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78" y="90616"/>
            <a:ext cx="9060873" cy="690780"/>
          </a:xfrm>
          <a:solidFill>
            <a:srgbClr val="FF0000"/>
          </a:solidFill>
        </p:spPr>
        <p:txBody>
          <a:bodyPr/>
          <a:lstStyle/>
          <a:p>
            <a:r>
              <a:rPr lang="en-US" sz="3200" b="1" dirty="0" smtClean="0">
                <a:solidFill>
                  <a:schemeClr val="bg1"/>
                </a:solidFill>
                <a:latin typeface="Times New Roman" panose="02020603050405020304" pitchFamily="18" charset="0"/>
                <a:cs typeface="Times New Roman" panose="02020603050405020304" pitchFamily="18" charset="0"/>
              </a:rPr>
              <a:t>Ethics, Leadership, Politics and Administration</a:t>
            </a:r>
            <a:endParaRPr lang="en-US" sz="3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931026"/>
            <a:ext cx="9742517" cy="5744100"/>
          </a:xfrm>
          <a:solidFill>
            <a:schemeClr val="bg2"/>
          </a:solidFill>
        </p:spPr>
        <p:txBody>
          <a:bodyPr>
            <a:noAutofit/>
          </a:bodyPr>
          <a:lstStyle/>
          <a:p>
            <a:r>
              <a:rPr lang="en-US" sz="2500" b="1" dirty="0"/>
              <a:t>Political ethics (sometimes called political morality or public ethics) is the practice of making moral judgments about political action, and the study of that practice</a:t>
            </a:r>
            <a:r>
              <a:rPr lang="en-US" sz="2500" b="1" dirty="0" smtClean="0"/>
              <a:t>.</a:t>
            </a:r>
          </a:p>
          <a:p>
            <a:r>
              <a:rPr lang="en-US" sz="2500" b="1" dirty="0" smtClean="0"/>
              <a:t> </a:t>
            </a:r>
            <a:r>
              <a:rPr lang="en-US" sz="2500" b="1" dirty="0" smtClean="0">
                <a:solidFill>
                  <a:srgbClr val="FFFF00"/>
                </a:solidFill>
              </a:rPr>
              <a:t>As </a:t>
            </a:r>
            <a:r>
              <a:rPr lang="en-US" sz="2500" b="1" dirty="0">
                <a:solidFill>
                  <a:srgbClr val="FFFF00"/>
                </a:solidFill>
              </a:rPr>
              <a:t>a field of study, </a:t>
            </a:r>
            <a:r>
              <a:rPr lang="en-US" sz="2500" b="1" dirty="0">
                <a:solidFill>
                  <a:srgbClr val="FF0000"/>
                </a:solidFill>
              </a:rPr>
              <a:t>it is divided into two branches</a:t>
            </a:r>
            <a:r>
              <a:rPr lang="en-US" sz="2500" b="1" dirty="0">
                <a:solidFill>
                  <a:srgbClr val="FFFF00"/>
                </a:solidFill>
              </a:rPr>
              <a:t>, each with distinctive problems and with different though overlapping literatures. One branch, </a:t>
            </a:r>
            <a:r>
              <a:rPr lang="en-US" sz="2500" b="1" dirty="0">
                <a:solidFill>
                  <a:srgbClr val="FF0000"/>
                </a:solidFill>
              </a:rPr>
              <a:t>the ethics of process </a:t>
            </a:r>
            <a:r>
              <a:rPr lang="en-US" sz="2500" b="1" dirty="0">
                <a:solidFill>
                  <a:srgbClr val="FFFF00"/>
                </a:solidFill>
              </a:rPr>
              <a:t>(or the ethics of office), focuses on public officials and the methods they use. </a:t>
            </a:r>
            <a:endParaRPr lang="en-US" sz="2500" b="1" dirty="0" smtClean="0">
              <a:solidFill>
                <a:srgbClr val="FFFF00"/>
              </a:solidFill>
            </a:endParaRPr>
          </a:p>
          <a:p>
            <a:r>
              <a:rPr lang="en-US" sz="2500" b="1" dirty="0" smtClean="0"/>
              <a:t>The </a:t>
            </a:r>
            <a:r>
              <a:rPr lang="en-US" sz="2500" b="1" dirty="0"/>
              <a:t>other branch, </a:t>
            </a:r>
            <a:r>
              <a:rPr lang="en-US" sz="2500" b="1" dirty="0">
                <a:solidFill>
                  <a:srgbClr val="FF0000"/>
                </a:solidFill>
              </a:rPr>
              <a:t>the ethics of policy </a:t>
            </a:r>
            <a:r>
              <a:rPr lang="en-US" sz="2500" b="1" dirty="0"/>
              <a:t>(or ethics and public policy) concentrates on judgments about policies and laws. </a:t>
            </a:r>
            <a:endParaRPr lang="en-US" sz="2500" b="1" dirty="0" smtClean="0"/>
          </a:p>
          <a:p>
            <a:r>
              <a:rPr lang="en-US" sz="2500" b="1" dirty="0">
                <a:solidFill>
                  <a:srgbClr val="FFFF00"/>
                </a:solidFill>
              </a:rPr>
              <a:t>Both draw on </a:t>
            </a:r>
            <a:r>
              <a:rPr lang="en-US" sz="2500" b="1" dirty="0">
                <a:solidFill>
                  <a:srgbClr val="FF0000"/>
                </a:solidFill>
              </a:rPr>
              <a:t>moral </a:t>
            </a:r>
            <a:r>
              <a:rPr lang="en-US" sz="2500" b="1" dirty="0">
                <a:solidFill>
                  <a:srgbClr val="FFFF00"/>
                </a:solidFill>
              </a:rPr>
              <a:t>and </a:t>
            </a:r>
            <a:r>
              <a:rPr lang="en-US" sz="2500" b="1" dirty="0">
                <a:solidFill>
                  <a:srgbClr val="FF0000"/>
                </a:solidFill>
              </a:rPr>
              <a:t>political philosophy</a:t>
            </a:r>
            <a:r>
              <a:rPr lang="en-US" sz="2500" b="1" dirty="0">
                <a:solidFill>
                  <a:srgbClr val="FFFF00"/>
                </a:solidFill>
              </a:rPr>
              <a:t>, </a:t>
            </a:r>
            <a:r>
              <a:rPr lang="en-US" sz="2500" b="1" dirty="0">
                <a:solidFill>
                  <a:srgbClr val="FF0000"/>
                </a:solidFill>
              </a:rPr>
              <a:t>democratic theory </a:t>
            </a:r>
            <a:r>
              <a:rPr lang="en-US" sz="2500" b="1" dirty="0">
                <a:solidFill>
                  <a:srgbClr val="FFFF00"/>
                </a:solidFill>
              </a:rPr>
              <a:t>and </a:t>
            </a:r>
            <a:r>
              <a:rPr lang="en-US" sz="2500" b="1" dirty="0">
                <a:solidFill>
                  <a:srgbClr val="FF0000"/>
                </a:solidFill>
              </a:rPr>
              <a:t>political science</a:t>
            </a:r>
            <a:r>
              <a:rPr lang="en-US" sz="2500" b="1" dirty="0">
                <a:solidFill>
                  <a:srgbClr val="FFFF00"/>
                </a:solidFill>
              </a:rPr>
              <a:t>. But political ethics constitutes a free standing subject in its own right. </a:t>
            </a:r>
          </a:p>
        </p:txBody>
      </p:sp>
    </p:spTree>
    <p:extLst>
      <p:ext uri="{BB962C8B-B14F-4D97-AF65-F5344CB8AC3E}">
        <p14:creationId xmlns:p14="http://schemas.microsoft.com/office/powerpoint/2010/main" val="785869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44" y="119767"/>
            <a:ext cx="9454470" cy="732615"/>
          </a:xfrm>
          <a:solidFill>
            <a:schemeClr val="tx1"/>
          </a:solidFill>
        </p:spPr>
        <p:txBody>
          <a:bodyPr/>
          <a:lstStyle/>
          <a:p>
            <a:r>
              <a:rPr lang="en-US" sz="4400" b="1" dirty="0">
                <a:solidFill>
                  <a:srgbClr val="FF0000"/>
                </a:solidFill>
              </a:rPr>
              <a:t>Political Ethics of Process</a:t>
            </a:r>
            <a:endParaRPr lang="en-US" b="1" dirty="0"/>
          </a:p>
        </p:txBody>
      </p:sp>
      <p:sp>
        <p:nvSpPr>
          <p:cNvPr id="3" name="Content Placeholder 2"/>
          <p:cNvSpPr>
            <a:spLocks noGrp="1"/>
          </p:cNvSpPr>
          <p:nvPr>
            <p:ph idx="1"/>
          </p:nvPr>
        </p:nvSpPr>
        <p:spPr>
          <a:xfrm>
            <a:off x="155044" y="997527"/>
            <a:ext cx="9454470" cy="5669280"/>
          </a:xfrm>
          <a:solidFill>
            <a:srgbClr val="002060"/>
          </a:solidFill>
        </p:spPr>
        <p:txBody>
          <a:bodyPr>
            <a:normAutofit lnSpcReduction="10000"/>
          </a:bodyPr>
          <a:lstStyle/>
          <a:p>
            <a:r>
              <a:rPr lang="en-US" sz="2500" b="1" dirty="0">
                <a:solidFill>
                  <a:srgbClr val="FF0000"/>
                </a:solidFill>
              </a:rPr>
              <a:t>Political Ethics of Process: </a:t>
            </a:r>
          </a:p>
          <a:p>
            <a:r>
              <a:rPr lang="en-US" sz="2500" b="1" dirty="0"/>
              <a:t>The central question is the extent to which the ethical principles that govern political office differ from those that govern moral life more generally (Hampshire 1978; Thompson 1987). </a:t>
            </a:r>
          </a:p>
          <a:p>
            <a:r>
              <a:rPr lang="en-US" sz="2500" b="1" dirty="0">
                <a:solidFill>
                  <a:srgbClr val="FFFF00"/>
                </a:solidFill>
              </a:rPr>
              <a:t>To what extent are politicians permitted to take actions that would otherwise be wrong? </a:t>
            </a:r>
          </a:p>
          <a:p>
            <a:r>
              <a:rPr lang="en-US" sz="2500" b="1" dirty="0"/>
              <a:t>Ethics requires political leaders to avoid harming the innocent, but it may also obligate them to sacrifice innocent lives for the good of the nation. </a:t>
            </a:r>
          </a:p>
          <a:p>
            <a:r>
              <a:rPr lang="en-US" sz="2500" b="1" dirty="0">
                <a:solidFill>
                  <a:srgbClr val="FFFF00"/>
                </a:solidFill>
              </a:rPr>
              <a:t>A President may be morally obligated to order military action even while foreseeing that civilians will be killed. (The question of immoral means arises even if the war itself is just: See JUST WAR THEORY)</a:t>
            </a:r>
            <a:endParaRPr lang="en-US" sz="2500" dirty="0"/>
          </a:p>
        </p:txBody>
      </p:sp>
    </p:spTree>
    <p:extLst>
      <p:ext uri="{BB962C8B-B14F-4D97-AF65-F5344CB8AC3E}">
        <p14:creationId xmlns:p14="http://schemas.microsoft.com/office/powerpoint/2010/main" val="89625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3" y="39742"/>
            <a:ext cx="9892144" cy="1090789"/>
          </a:xfrm>
          <a:solidFill>
            <a:schemeClr val="tx1"/>
          </a:solidFill>
        </p:spPr>
        <p:txBody>
          <a:bodyPr/>
          <a:lstStyle/>
          <a:p>
            <a:r>
              <a:rPr lang="en-US" sz="3000" b="1" dirty="0" smtClean="0">
                <a:solidFill>
                  <a:schemeClr val="bg1"/>
                </a:solidFill>
                <a:latin typeface="Times New Roman" panose="02020603050405020304" pitchFamily="18" charset="0"/>
                <a:cs typeface="Times New Roman" panose="02020603050405020304" pitchFamily="18" charset="0"/>
              </a:rPr>
              <a:t>Background Thoughts about the Complexities Surrounding the Notions of Ethics, Leadership and Politics</a:t>
            </a:r>
            <a:endParaRPr lang="en-US" sz="30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500" y="1103252"/>
            <a:ext cx="9742516" cy="5671623"/>
          </a:xfrm>
          <a:solidFill>
            <a:schemeClr val="accent1"/>
          </a:solidFill>
        </p:spPr>
        <p:txBody>
          <a:bodyPr>
            <a:noAutofit/>
          </a:bodyPr>
          <a:lstStyle/>
          <a:p>
            <a:r>
              <a:rPr lang="en-US" sz="3200" b="1" dirty="0"/>
              <a:t>Ethics and </a:t>
            </a:r>
            <a:r>
              <a:rPr lang="en-US" sz="3200" b="1" dirty="0" smtClean="0"/>
              <a:t>Politics </a:t>
            </a:r>
            <a:r>
              <a:rPr lang="en-US" sz="3200" b="1" dirty="0"/>
              <a:t>are complex concepts, and there is a close relationship between them, </a:t>
            </a:r>
            <a:endParaRPr lang="en-US" sz="3200" b="1" dirty="0" smtClean="0"/>
          </a:p>
          <a:p>
            <a:r>
              <a:rPr lang="en-US" sz="3200" b="1" dirty="0">
                <a:solidFill>
                  <a:srgbClr val="FFFF00"/>
                </a:solidFill>
              </a:rPr>
              <a:t>Ethics is a dimension that is inseparable from the daily life of men and women. This is clear if we examine its very etymology. </a:t>
            </a:r>
            <a:endParaRPr lang="en-US" sz="3200" b="1" dirty="0" smtClean="0">
              <a:solidFill>
                <a:srgbClr val="FFFF00"/>
              </a:solidFill>
            </a:endParaRPr>
          </a:p>
          <a:p>
            <a:r>
              <a:rPr lang="en-US" sz="3200" b="1" dirty="0" smtClean="0"/>
              <a:t>Both </a:t>
            </a:r>
            <a:r>
              <a:rPr lang="en-US" sz="3200" b="1" dirty="0"/>
              <a:t>the Greek term </a:t>
            </a:r>
            <a:r>
              <a:rPr lang="en-US" sz="3200" b="1" i="1" dirty="0"/>
              <a:t>ethos</a:t>
            </a:r>
            <a:r>
              <a:rPr lang="en-US" sz="3200" b="1" dirty="0"/>
              <a:t>, from which </a:t>
            </a:r>
            <a:r>
              <a:rPr lang="en-US" sz="3200" b="1" i="1" dirty="0"/>
              <a:t>ethics</a:t>
            </a:r>
            <a:r>
              <a:rPr lang="en-US" sz="3200" b="1" dirty="0"/>
              <a:t> is derived, as well as the Latin term </a:t>
            </a:r>
            <a:r>
              <a:rPr lang="en-US" sz="3200" b="1" i="1" dirty="0" err="1"/>
              <a:t>mos</a:t>
            </a:r>
            <a:r>
              <a:rPr lang="en-US" sz="3200" b="1" dirty="0"/>
              <a:t>, the source of the word </a:t>
            </a:r>
            <a:r>
              <a:rPr lang="en-US" sz="3200" b="1" i="1" dirty="0"/>
              <a:t>moral</a:t>
            </a:r>
            <a:r>
              <a:rPr lang="en-US" sz="3200" b="1" dirty="0"/>
              <a:t>, refer to the same reality: the </a:t>
            </a:r>
            <a:r>
              <a:rPr lang="en-US" sz="3200" b="1" i="1" dirty="0"/>
              <a:t>customs</a:t>
            </a:r>
            <a:r>
              <a:rPr lang="en-US" sz="3200" b="1" dirty="0"/>
              <a:t> that are established in daily relations between the people of a community.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2263" y="39742"/>
            <a:ext cx="2400300" cy="248732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9016" y="2625436"/>
            <a:ext cx="2382984" cy="193028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9015" y="4654088"/>
            <a:ext cx="2382985" cy="2120787"/>
          </a:xfrm>
          <a:prstGeom prst="rect">
            <a:avLst/>
          </a:prstGeom>
        </p:spPr>
      </p:pic>
    </p:spTree>
    <p:extLst>
      <p:ext uri="{BB962C8B-B14F-4D97-AF65-F5344CB8AC3E}">
        <p14:creationId xmlns:p14="http://schemas.microsoft.com/office/powerpoint/2010/main" val="1803795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20" y="149630"/>
            <a:ext cx="8815951" cy="6500552"/>
          </a:xfrm>
          <a:solidFill>
            <a:srgbClr val="0070C0"/>
          </a:solidFill>
        </p:spPr>
        <p:txBody>
          <a:bodyPr>
            <a:normAutofit/>
          </a:bodyPr>
          <a:lstStyle/>
          <a:p>
            <a:r>
              <a:rPr lang="en-US" sz="2800" b="1" dirty="0">
                <a:solidFill>
                  <a:srgbClr val="FFFF00"/>
                </a:solidFill>
              </a:rPr>
              <a:t>It is important to note that the moral or ethical dimension always pervades all human actions. This surprising phenomenon cannot be avoided. </a:t>
            </a:r>
            <a:endParaRPr lang="en-US" sz="2800" b="1" dirty="0" smtClean="0">
              <a:solidFill>
                <a:srgbClr val="FFFF00"/>
              </a:solidFill>
            </a:endParaRPr>
          </a:p>
          <a:p>
            <a:r>
              <a:rPr lang="en-US" sz="2800" b="1" dirty="0" smtClean="0"/>
              <a:t>All </a:t>
            </a:r>
            <a:r>
              <a:rPr lang="en-US" sz="2800" b="1" dirty="0"/>
              <a:t>types of action and conviviality intrinsically carry with them a </a:t>
            </a:r>
            <a:r>
              <a:rPr lang="en-US" sz="2800" b="1" dirty="0" err="1"/>
              <a:t>valuative</a:t>
            </a:r>
            <a:r>
              <a:rPr lang="en-US" sz="2800" b="1" dirty="0"/>
              <a:t> connotation, the presence of values. </a:t>
            </a:r>
            <a:endParaRPr lang="en-US" sz="2800" b="1" dirty="0" smtClean="0"/>
          </a:p>
          <a:p>
            <a:r>
              <a:rPr lang="en-US" sz="2800" b="1" dirty="0" smtClean="0">
                <a:solidFill>
                  <a:srgbClr val="FFFF00"/>
                </a:solidFill>
              </a:rPr>
              <a:t>Values </a:t>
            </a:r>
            <a:r>
              <a:rPr lang="en-US" sz="2800" b="1" dirty="0">
                <a:solidFill>
                  <a:srgbClr val="FFFF00"/>
                </a:solidFill>
              </a:rPr>
              <a:t>interpenetrate and possess us, it is values that always stimulate us to act. They are part of the very constitution of the human being</a:t>
            </a:r>
            <a:r>
              <a:rPr lang="en-US" sz="2800" b="1" dirty="0" smtClean="0">
                <a:solidFill>
                  <a:srgbClr val="FFFF00"/>
                </a:solidFill>
              </a:rPr>
              <a:t>.</a:t>
            </a:r>
          </a:p>
          <a:p>
            <a:r>
              <a:rPr lang="en-US" sz="2800" b="1" dirty="0"/>
              <a:t>it is impossible to think of or do something without being touched and incorporated by this ethical dimension: “we are ethical beings, ethics pervades our entire existence</a:t>
            </a:r>
            <a:r>
              <a:rPr lang="en-US" sz="2800" b="1" dirty="0" smtClean="0"/>
              <a:t>”. (Paulo, </a:t>
            </a:r>
            <a:r>
              <a:rPr lang="en-US" sz="3200" b="1" u="sng" baseline="30000" dirty="0" err="1">
                <a:solidFill>
                  <a:srgbClr val="FFFF00"/>
                </a:solidFill>
              </a:rPr>
              <a:t>Freire</a:t>
            </a:r>
            <a:r>
              <a:rPr lang="en-US" sz="3200" b="1" u="sng" baseline="30000" dirty="0">
                <a:solidFill>
                  <a:srgbClr val="FFFF00"/>
                </a:solidFill>
              </a:rPr>
              <a:t> (</a:t>
            </a:r>
            <a:r>
              <a:rPr lang="en-US" sz="3200" b="1" u="sng" baseline="30000" dirty="0" smtClean="0">
                <a:solidFill>
                  <a:srgbClr val="FFFF00"/>
                </a:solidFill>
              </a:rPr>
              <a:t>1997</a:t>
            </a:r>
            <a:r>
              <a:rPr lang="en-US" sz="2800" b="1" u="sng" baseline="30000" dirty="0" smtClean="0"/>
              <a:t>)</a:t>
            </a:r>
            <a:endParaRPr lang="en-US" sz="28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4372" y="149630"/>
            <a:ext cx="3197628" cy="219646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371" y="2346095"/>
            <a:ext cx="3197629" cy="230409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4371" y="4650190"/>
            <a:ext cx="3197629" cy="2196465"/>
          </a:xfrm>
          <a:prstGeom prst="rect">
            <a:avLst/>
          </a:prstGeom>
        </p:spPr>
      </p:pic>
    </p:spTree>
    <p:extLst>
      <p:ext uri="{BB962C8B-B14F-4D97-AF65-F5344CB8AC3E}">
        <p14:creationId xmlns:p14="http://schemas.microsoft.com/office/powerpoint/2010/main" val="2299394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7" y="282635"/>
            <a:ext cx="9094118" cy="6367548"/>
          </a:xfrm>
          <a:solidFill>
            <a:schemeClr val="tx1"/>
          </a:solidFill>
        </p:spPr>
        <p:txBody>
          <a:bodyPr>
            <a:normAutofit lnSpcReduction="10000"/>
          </a:bodyPr>
          <a:lstStyle/>
          <a:p>
            <a:endParaRPr lang="en-US" b="1" dirty="0" smtClean="0">
              <a:solidFill>
                <a:schemeClr val="bg1"/>
              </a:solidFill>
            </a:endParaRPr>
          </a:p>
          <a:p>
            <a:r>
              <a:rPr lang="en-US" sz="4800" b="1" dirty="0" smtClean="0">
                <a:solidFill>
                  <a:schemeClr val="bg1"/>
                </a:solidFill>
              </a:rPr>
              <a:t>it </a:t>
            </a:r>
            <a:r>
              <a:rPr lang="en-US" sz="4800" b="1" dirty="0">
                <a:solidFill>
                  <a:schemeClr val="bg1"/>
                </a:solidFill>
              </a:rPr>
              <a:t>is impossible to think of or do something without being touched and incorporated by this ethical dimension: “we are ethical beings, ethics pervades our entire existence</a:t>
            </a:r>
            <a:r>
              <a:rPr lang="en-US" sz="4800" b="1" dirty="0" smtClean="0">
                <a:solidFill>
                  <a:schemeClr val="bg1"/>
                </a:solidFill>
              </a:rPr>
              <a:t>”.</a:t>
            </a:r>
          </a:p>
          <a:p>
            <a:pPr marL="0" indent="0">
              <a:buNone/>
            </a:pPr>
            <a:r>
              <a:rPr lang="en-US" sz="4800" b="1" dirty="0" smtClean="0">
                <a:solidFill>
                  <a:schemeClr val="bg1"/>
                </a:solidFill>
              </a:rPr>
              <a:t>                     (</a:t>
            </a:r>
            <a:r>
              <a:rPr lang="en-US" sz="4800" b="1" dirty="0">
                <a:solidFill>
                  <a:schemeClr val="bg1"/>
                </a:solidFill>
              </a:rPr>
              <a:t>Paulo, </a:t>
            </a:r>
            <a:r>
              <a:rPr lang="en-US" sz="4800" b="1" u="sng" baseline="30000" dirty="0" err="1">
                <a:solidFill>
                  <a:schemeClr val="bg1"/>
                </a:solidFill>
              </a:rPr>
              <a:t>Freire</a:t>
            </a:r>
            <a:r>
              <a:rPr lang="en-US" sz="4800" b="1" u="sng" baseline="30000" dirty="0">
                <a:solidFill>
                  <a:schemeClr val="bg1"/>
                </a:solidFill>
              </a:rPr>
              <a:t> (1997)</a:t>
            </a:r>
            <a:endParaRPr lang="en-US" sz="4800" b="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0625" y="116379"/>
            <a:ext cx="3031375" cy="23855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6770" y="2668217"/>
            <a:ext cx="3045230" cy="208666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6770" y="4754880"/>
            <a:ext cx="3045230" cy="2056713"/>
          </a:xfrm>
          <a:prstGeom prst="rect">
            <a:avLst/>
          </a:prstGeom>
        </p:spPr>
      </p:pic>
    </p:spTree>
    <p:extLst>
      <p:ext uri="{BB962C8B-B14F-4D97-AF65-F5344CB8AC3E}">
        <p14:creationId xmlns:p14="http://schemas.microsoft.com/office/powerpoint/2010/main" val="2515324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5" y="33250"/>
            <a:ext cx="9925245" cy="840823"/>
          </a:xfrm>
          <a:solidFill>
            <a:schemeClr val="accent2">
              <a:lumMod val="75000"/>
            </a:schemeClr>
          </a:solidFill>
        </p:spPr>
        <p:txBody>
          <a:bodyPr/>
          <a:lstStyle/>
          <a:p>
            <a:r>
              <a:rPr lang="en-US" b="1" dirty="0" smtClean="0">
                <a:solidFill>
                  <a:srgbClr val="FFFF00"/>
                </a:solidFill>
                <a:latin typeface="Times New Roman" panose="02020603050405020304" pitchFamily="18" charset="0"/>
                <a:cs typeface="Times New Roman" panose="02020603050405020304" pitchFamily="18" charset="0"/>
              </a:rPr>
              <a:t>The idea of what's </a:t>
            </a:r>
            <a:r>
              <a:rPr lang="en-US" b="1" dirty="0">
                <a:solidFill>
                  <a:srgbClr val="FFFF00"/>
                </a:solidFill>
                <a:latin typeface="Times New Roman" panose="02020603050405020304" pitchFamily="18" charset="0"/>
                <a:cs typeface="Times New Roman" panose="02020603050405020304" pitchFamily="18" charset="0"/>
              </a:rPr>
              <a:t>G</a:t>
            </a:r>
            <a:r>
              <a:rPr lang="en-US" b="1" dirty="0" smtClean="0">
                <a:solidFill>
                  <a:srgbClr val="FFFF00"/>
                </a:solidFill>
                <a:latin typeface="Times New Roman" panose="02020603050405020304" pitchFamily="18" charset="0"/>
                <a:cs typeface="Times New Roman" panose="02020603050405020304" pitchFamily="18" charset="0"/>
              </a:rPr>
              <a:t>ood &amp; What's Bad!</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0590" y="947215"/>
            <a:ext cx="9568799" cy="5854390"/>
          </a:xfrm>
          <a:solidFill>
            <a:schemeClr val="accent5">
              <a:lumMod val="50000"/>
            </a:schemeClr>
          </a:solidFill>
        </p:spPr>
        <p:txBody>
          <a:bodyPr>
            <a:normAutofit fontScale="85000" lnSpcReduction="10000"/>
          </a:bodyPr>
          <a:lstStyle/>
          <a:p>
            <a:r>
              <a:rPr lang="en-US" sz="3200" b="1" dirty="0"/>
              <a:t>In everyday parlance it is commonly said - and this is not incorrect - that both ethics and morals are related to qualifications of good or bad. </a:t>
            </a:r>
            <a:endParaRPr lang="en-US" sz="3200" b="1" dirty="0" smtClean="0"/>
          </a:p>
          <a:p>
            <a:r>
              <a:rPr lang="en-US" sz="3200" b="1" dirty="0" smtClean="0">
                <a:solidFill>
                  <a:srgbClr val="FFFF00"/>
                </a:solidFill>
              </a:rPr>
              <a:t>This </a:t>
            </a:r>
            <a:r>
              <a:rPr lang="en-US" sz="3200" b="1" dirty="0">
                <a:solidFill>
                  <a:srgbClr val="FFFF00"/>
                </a:solidFill>
              </a:rPr>
              <a:t>question, however, becomes intriguing, and much more complex, when we come to ask about the </a:t>
            </a:r>
            <a:r>
              <a:rPr lang="en-US" sz="3200" b="1" i="1" dirty="0" smtClean="0">
                <a:solidFill>
                  <a:srgbClr val="FFFF00"/>
                </a:solidFill>
              </a:rPr>
              <a:t>fundamentals</a:t>
            </a:r>
            <a:r>
              <a:rPr lang="en-US" sz="3200" b="1" dirty="0">
                <a:solidFill>
                  <a:srgbClr val="FFFF00"/>
                </a:solidFill>
              </a:rPr>
              <a:t> of this “good/bad”. </a:t>
            </a:r>
            <a:endParaRPr lang="en-US" sz="3200" b="1" dirty="0" smtClean="0">
              <a:solidFill>
                <a:srgbClr val="FFFF00"/>
              </a:solidFill>
            </a:endParaRPr>
          </a:p>
          <a:p>
            <a:r>
              <a:rPr lang="en-US" sz="3200" b="1" dirty="0" smtClean="0"/>
              <a:t>It </a:t>
            </a:r>
            <a:r>
              <a:rPr lang="en-US" sz="3200" b="1" dirty="0"/>
              <a:t>is at this point that some begin to distinguish between </a:t>
            </a:r>
            <a:r>
              <a:rPr lang="en-US" sz="3200" b="1" i="1" dirty="0" smtClean="0">
                <a:solidFill>
                  <a:srgbClr val="FF0000"/>
                </a:solidFill>
              </a:rPr>
              <a:t>Ethics</a:t>
            </a:r>
            <a:r>
              <a:rPr lang="en-US" sz="3200" b="1" dirty="0" smtClean="0"/>
              <a:t> </a:t>
            </a:r>
            <a:r>
              <a:rPr lang="en-US" sz="3200" b="1" dirty="0"/>
              <a:t>and </a:t>
            </a:r>
            <a:r>
              <a:rPr lang="en-US" sz="3200" b="1" i="1" dirty="0" smtClean="0">
                <a:solidFill>
                  <a:srgbClr val="FF0000"/>
                </a:solidFill>
              </a:rPr>
              <a:t>Morals</a:t>
            </a:r>
            <a:r>
              <a:rPr lang="en-US" sz="3200" b="1" dirty="0"/>
              <a:t>: </a:t>
            </a:r>
            <a:r>
              <a:rPr lang="en-US" sz="3200" b="1" dirty="0" smtClean="0"/>
              <a:t>M</a:t>
            </a:r>
            <a:r>
              <a:rPr lang="en-US" sz="3200" b="1" i="1" dirty="0" smtClean="0">
                <a:solidFill>
                  <a:srgbClr val="FF0000"/>
                </a:solidFill>
              </a:rPr>
              <a:t>orals </a:t>
            </a:r>
            <a:r>
              <a:rPr lang="en-US" sz="3200" b="1" dirty="0"/>
              <a:t>would be the customs and norms that are implicitly and tacitly established between peoples and groups, without questioning. </a:t>
            </a:r>
            <a:endParaRPr lang="en-US" sz="3200" b="1" dirty="0" smtClean="0"/>
          </a:p>
          <a:p>
            <a:r>
              <a:rPr lang="en-US" sz="3200" b="1" dirty="0" smtClean="0">
                <a:solidFill>
                  <a:srgbClr val="FFFF00"/>
                </a:solidFill>
              </a:rPr>
              <a:t>While </a:t>
            </a:r>
            <a:r>
              <a:rPr lang="en-US" sz="3200" b="1" i="1" dirty="0">
                <a:solidFill>
                  <a:srgbClr val="FF0000"/>
                </a:solidFill>
              </a:rPr>
              <a:t>E</a:t>
            </a:r>
            <a:r>
              <a:rPr lang="en-US" sz="3200" b="1" i="1" dirty="0" smtClean="0">
                <a:solidFill>
                  <a:srgbClr val="FF0000"/>
                </a:solidFill>
              </a:rPr>
              <a:t>thics</a:t>
            </a:r>
            <a:r>
              <a:rPr lang="en-US" sz="3200" b="1" dirty="0" smtClean="0">
                <a:solidFill>
                  <a:srgbClr val="FFFF00"/>
                </a:solidFill>
              </a:rPr>
              <a:t> </a:t>
            </a:r>
            <a:r>
              <a:rPr lang="en-US" sz="3200" b="1" dirty="0">
                <a:solidFill>
                  <a:srgbClr val="FFFF00"/>
                </a:solidFill>
              </a:rPr>
              <a:t>would be a critical philosophical reflection about this crucial question: based on which we can affirm that something is </a:t>
            </a:r>
            <a:r>
              <a:rPr lang="en-US" sz="3200" b="1" i="1" dirty="0">
                <a:solidFill>
                  <a:srgbClr val="FFFF00"/>
                </a:solidFill>
              </a:rPr>
              <a:t>good or bad</a:t>
            </a:r>
            <a:r>
              <a:rPr lang="en-US" sz="3200" b="1" dirty="0">
                <a:solidFill>
                  <a:srgbClr val="FFFF00"/>
                </a:solidFill>
              </a:rPr>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75677"/>
            <a:ext cx="2619375" cy="241814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2624" y="2566960"/>
            <a:ext cx="2619375" cy="208816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2624" y="4728269"/>
            <a:ext cx="2514600" cy="2073336"/>
          </a:xfrm>
          <a:prstGeom prst="rect">
            <a:avLst/>
          </a:prstGeom>
        </p:spPr>
      </p:pic>
    </p:spTree>
    <p:extLst>
      <p:ext uri="{BB962C8B-B14F-4D97-AF65-F5344CB8AC3E}">
        <p14:creationId xmlns:p14="http://schemas.microsoft.com/office/powerpoint/2010/main" val="831722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50" y="136837"/>
            <a:ext cx="4605251" cy="6579847"/>
          </a:xfrm>
          <a:solidFill>
            <a:srgbClr val="FFFF00"/>
          </a:solidFill>
        </p:spPr>
        <p:txBody>
          <a:bodyPr/>
          <a:lstStyle/>
          <a:p>
            <a:r>
              <a:rPr lang="en-US" sz="4500" b="1" dirty="0" smtClean="0">
                <a:solidFill>
                  <a:srgbClr val="FF0000"/>
                </a:solidFill>
              </a:rPr>
              <a:t/>
            </a:r>
            <a:br>
              <a:rPr lang="en-US" sz="4500" b="1" dirty="0" smtClean="0">
                <a:solidFill>
                  <a:srgbClr val="FF0000"/>
                </a:solidFill>
              </a:rPr>
            </a:br>
            <a:r>
              <a:rPr lang="en-US" sz="4500" b="1" dirty="0" smtClean="0">
                <a:solidFill>
                  <a:srgbClr val="FF0000"/>
                </a:solidFill>
              </a:rPr>
              <a:t>The Main Ethical </a:t>
            </a:r>
            <a:r>
              <a:rPr lang="en-US" sz="4500" b="1" dirty="0">
                <a:solidFill>
                  <a:srgbClr val="FF0000"/>
                </a:solidFill>
              </a:rPr>
              <a:t>T</a:t>
            </a:r>
            <a:r>
              <a:rPr lang="en-US" sz="4500" b="1" dirty="0" smtClean="0">
                <a:solidFill>
                  <a:srgbClr val="FF0000"/>
                </a:solidFill>
              </a:rPr>
              <a:t>heories at Play in these Complex </a:t>
            </a:r>
            <a:r>
              <a:rPr lang="en-US" sz="4500" b="1" dirty="0">
                <a:solidFill>
                  <a:srgbClr val="FF0000"/>
                </a:solidFill>
              </a:rPr>
              <a:t>C</a:t>
            </a:r>
            <a:r>
              <a:rPr lang="en-US" sz="4500" b="1" dirty="0" smtClean="0">
                <a:solidFill>
                  <a:srgbClr val="FF0000"/>
                </a:solidFill>
              </a:rPr>
              <a:t>onnections </a:t>
            </a:r>
            <a:r>
              <a:rPr lang="en-US" sz="4500" b="1" dirty="0">
                <a:solidFill>
                  <a:srgbClr val="FF0000"/>
                </a:solidFill>
              </a:rPr>
              <a:t>B</a:t>
            </a:r>
            <a:r>
              <a:rPr lang="en-US" sz="4500" b="1" dirty="0" smtClean="0">
                <a:solidFill>
                  <a:srgbClr val="FF0000"/>
                </a:solidFill>
              </a:rPr>
              <a:t>etween Ethics, Leadership &amp; Politics</a:t>
            </a:r>
            <a:endParaRPr lang="en-US" sz="4500" b="1" dirty="0">
              <a:solidFill>
                <a:srgbClr val="FF0000"/>
              </a:solidFill>
            </a:endParaRPr>
          </a:p>
        </p:txBody>
      </p:sp>
      <p:sp>
        <p:nvSpPr>
          <p:cNvPr id="3" name="Content Placeholder 2"/>
          <p:cNvSpPr>
            <a:spLocks noGrp="1"/>
          </p:cNvSpPr>
          <p:nvPr>
            <p:ph idx="1"/>
          </p:nvPr>
        </p:nvSpPr>
        <p:spPr>
          <a:xfrm>
            <a:off x="4887885" y="136837"/>
            <a:ext cx="6932814" cy="6579847"/>
          </a:xfrm>
          <a:solidFill>
            <a:schemeClr val="tx1">
              <a:lumMod val="65000"/>
            </a:schemeClr>
          </a:solidFill>
        </p:spPr>
        <p:txBody>
          <a:bodyPr>
            <a:normAutofit/>
          </a:bodyPr>
          <a:lstStyle/>
          <a:p>
            <a:endParaRPr lang="en-US" sz="6000" b="1" dirty="0" smtClean="0">
              <a:solidFill>
                <a:srgbClr val="FFFF00"/>
              </a:solidFill>
              <a:latin typeface="Times New Roman" panose="02020603050405020304" pitchFamily="18" charset="0"/>
              <a:cs typeface="Times New Roman" panose="02020603050405020304" pitchFamily="18" charset="0"/>
            </a:endParaRPr>
          </a:p>
          <a:p>
            <a:r>
              <a:rPr lang="en-US" sz="6000" b="1" dirty="0" smtClean="0">
                <a:solidFill>
                  <a:srgbClr val="FFFF00"/>
                </a:solidFill>
                <a:latin typeface="Times New Roman" panose="02020603050405020304" pitchFamily="18" charset="0"/>
                <a:cs typeface="Times New Roman" panose="02020603050405020304" pitchFamily="18" charset="0"/>
              </a:rPr>
              <a:t>Naturalism,</a:t>
            </a:r>
          </a:p>
          <a:p>
            <a:r>
              <a:rPr lang="en-US" sz="6000" b="1" dirty="0" err="1">
                <a:latin typeface="Times New Roman" panose="02020603050405020304" pitchFamily="18" charset="0"/>
                <a:cs typeface="Times New Roman" panose="02020603050405020304" pitchFamily="18" charset="0"/>
              </a:rPr>
              <a:t>Contractualism</a:t>
            </a:r>
            <a:r>
              <a:rPr lang="en-US" sz="6000" b="1" dirty="0">
                <a:latin typeface="Times New Roman" panose="02020603050405020304" pitchFamily="18" charset="0"/>
                <a:cs typeface="Times New Roman" panose="02020603050405020304" pitchFamily="18" charset="0"/>
              </a:rPr>
              <a:t>,</a:t>
            </a:r>
            <a:endParaRPr lang="en-US" sz="6000" b="1" dirty="0" smtClean="0">
              <a:latin typeface="Times New Roman" panose="02020603050405020304" pitchFamily="18" charset="0"/>
              <a:cs typeface="Times New Roman" panose="02020603050405020304" pitchFamily="18" charset="0"/>
            </a:endParaRPr>
          </a:p>
          <a:p>
            <a:r>
              <a:rPr lang="en-US" sz="6000" b="1" dirty="0" smtClean="0">
                <a:solidFill>
                  <a:srgbClr val="FFFF00"/>
                </a:solidFill>
                <a:latin typeface="Times New Roman" panose="02020603050405020304" pitchFamily="18" charset="0"/>
                <a:cs typeface="Times New Roman" panose="02020603050405020304" pitchFamily="18" charset="0"/>
              </a:rPr>
              <a:t>Consequentialism</a:t>
            </a:r>
          </a:p>
          <a:p>
            <a:r>
              <a:rPr lang="en-US" sz="6000" b="1" dirty="0" smtClean="0">
                <a:latin typeface="Times New Roman" panose="02020603050405020304" pitchFamily="18" charset="0"/>
                <a:cs typeface="Times New Roman" panose="02020603050405020304" pitchFamily="18" charset="0"/>
              </a:rPr>
              <a:t>Utilitarianism</a:t>
            </a:r>
            <a:endParaRPr lang="en-US" sz="6000" dirty="0"/>
          </a:p>
        </p:txBody>
      </p:sp>
    </p:spTree>
    <p:extLst>
      <p:ext uri="{BB962C8B-B14F-4D97-AF65-F5344CB8AC3E}">
        <p14:creationId xmlns:p14="http://schemas.microsoft.com/office/powerpoint/2010/main" val="1606668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95" y="63036"/>
            <a:ext cx="9032082" cy="707006"/>
          </a:xfrm>
          <a:solidFill>
            <a:srgbClr val="0070C0"/>
          </a:solidFill>
        </p:spPr>
        <p:txBody>
          <a:bodyPr/>
          <a:lstStyle/>
          <a:p>
            <a:pPr algn="ctr"/>
            <a:r>
              <a:rPr lang="en-US" b="1" dirty="0" smtClean="0">
                <a:solidFill>
                  <a:srgbClr val="FFFF00"/>
                </a:solidFill>
                <a:latin typeface="Times New Roman" panose="02020603050405020304" pitchFamily="18" charset="0"/>
                <a:cs typeface="Times New Roman" panose="02020603050405020304" pitchFamily="18" charset="0"/>
              </a:rPr>
              <a:t>Naturalism </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8420" y="869792"/>
            <a:ext cx="9248213" cy="6144322"/>
          </a:xfrm>
          <a:solidFill>
            <a:schemeClr val="accent1">
              <a:lumMod val="60000"/>
              <a:lumOff val="40000"/>
            </a:schemeClr>
          </a:solidFill>
        </p:spPr>
        <p:txBody>
          <a:bodyPr>
            <a:normAutofit/>
          </a:bodyPr>
          <a:lstStyle/>
          <a:p>
            <a:r>
              <a:rPr lang="en-US" sz="3600" b="1" dirty="0">
                <a:solidFill>
                  <a:schemeClr val="bg1"/>
                </a:solidFill>
                <a:latin typeface="Times New Roman" panose="02020603050405020304" pitchFamily="18" charset="0"/>
                <a:cs typeface="Times New Roman" panose="02020603050405020304" pitchFamily="18" charset="0"/>
              </a:rPr>
              <a:t>E</a:t>
            </a:r>
            <a:r>
              <a:rPr lang="en-US" sz="3600" b="1" dirty="0" smtClean="0">
                <a:solidFill>
                  <a:schemeClr val="bg1"/>
                </a:solidFill>
                <a:latin typeface="Times New Roman" panose="02020603050405020304" pitchFamily="18" charset="0"/>
                <a:cs typeface="Times New Roman" panose="02020603050405020304" pitchFamily="18" charset="0"/>
              </a:rPr>
              <a:t>thical </a:t>
            </a:r>
            <a:r>
              <a:rPr lang="en-US" sz="3600" b="1" dirty="0">
                <a:solidFill>
                  <a:schemeClr val="bg1"/>
                </a:solidFill>
                <a:latin typeface="Times New Roman" panose="02020603050405020304" pitchFamily="18" charset="0"/>
                <a:cs typeface="Times New Roman" panose="02020603050405020304" pitchFamily="18" charset="0"/>
              </a:rPr>
              <a:t>N</a:t>
            </a:r>
            <a:r>
              <a:rPr lang="en-US" sz="3600" b="1" dirty="0" smtClean="0">
                <a:solidFill>
                  <a:schemeClr val="bg1"/>
                </a:solidFill>
                <a:latin typeface="Times New Roman" panose="02020603050405020304" pitchFamily="18" charset="0"/>
                <a:cs typeface="Times New Roman" panose="02020603050405020304" pitchFamily="18" charset="0"/>
              </a:rPr>
              <a:t>aturalism</a:t>
            </a:r>
            <a:r>
              <a:rPr lang="en-US" sz="3600" b="1" dirty="0">
                <a:latin typeface="Times New Roman" panose="02020603050405020304" pitchFamily="18" charset="0"/>
                <a:cs typeface="Times New Roman" panose="02020603050405020304" pitchFamily="18" charset="0"/>
              </a:rPr>
              <a:t>, in ethics, the view that moral terms, concepts, or properties are ultimately definable in terms of facts about the natural world, including facts about human beings, human nature, and human societies</a:t>
            </a:r>
            <a:endParaRPr lang="en-US" sz="3600" b="1" dirty="0" smtClean="0">
              <a:solidFill>
                <a:srgbClr val="FFFF00"/>
              </a:solidFill>
              <a:latin typeface="Times New Roman" panose="02020603050405020304" pitchFamily="18" charset="0"/>
              <a:cs typeface="Times New Roman" panose="02020603050405020304" pitchFamily="18" charset="0"/>
            </a:endParaRPr>
          </a:p>
          <a:p>
            <a:r>
              <a:rPr lang="en-US" sz="3600" b="1" dirty="0" smtClean="0">
                <a:solidFill>
                  <a:srgbClr val="FFFF00"/>
                </a:solidFill>
                <a:latin typeface="Times New Roman" panose="02020603050405020304" pitchFamily="18" charset="0"/>
                <a:cs typeface="Times New Roman" panose="02020603050405020304" pitchFamily="18" charset="0"/>
              </a:rPr>
              <a:t>Hence, in Ethical oriented Naturalism, something </a:t>
            </a:r>
            <a:r>
              <a:rPr lang="en-US" sz="3600" b="1" dirty="0">
                <a:solidFill>
                  <a:srgbClr val="FFFF00"/>
                </a:solidFill>
                <a:latin typeface="Times New Roman" panose="02020603050405020304" pitchFamily="18" charset="0"/>
                <a:cs typeface="Times New Roman" panose="02020603050405020304" pitchFamily="18" charset="0"/>
              </a:rPr>
              <a:t>is good or bad if it is adequate and responds to the laws of nature. </a:t>
            </a:r>
            <a:r>
              <a:rPr lang="en-US" sz="3600" b="1" i="1" dirty="0">
                <a:solidFill>
                  <a:srgbClr val="FFFF00"/>
                </a:solidFill>
                <a:latin typeface="Times New Roman" panose="02020603050405020304" pitchFamily="18" charset="0"/>
                <a:cs typeface="Times New Roman" panose="02020603050405020304" pitchFamily="18" charset="0"/>
              </a:rPr>
              <a:t>Natural</a:t>
            </a:r>
            <a:r>
              <a:rPr lang="en-US" sz="3600" b="1" dirty="0">
                <a:solidFill>
                  <a:srgbClr val="FFFF00"/>
                </a:solidFill>
                <a:latin typeface="Times New Roman" panose="02020603050405020304" pitchFamily="18" charset="0"/>
                <a:cs typeface="Times New Roman" panose="02020603050405020304" pitchFamily="18" charset="0"/>
              </a:rPr>
              <a:t> law is the great ethical law. </a:t>
            </a:r>
            <a:endParaRPr lang="en-US" sz="3600" b="1" dirty="0" smtClean="0">
              <a:solidFill>
                <a:srgbClr val="FFFF00"/>
              </a:solidFill>
              <a:latin typeface="Times New Roman" panose="02020603050405020304" pitchFamily="18" charset="0"/>
              <a:cs typeface="Times New Roman" panose="02020603050405020304" pitchFamily="18"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6633" y="63036"/>
            <a:ext cx="2381250" cy="19145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26633" y="2077311"/>
            <a:ext cx="2619375" cy="227310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26633" y="4350414"/>
            <a:ext cx="2765367" cy="2507586"/>
          </a:xfrm>
          <a:prstGeom prst="rect">
            <a:avLst/>
          </a:prstGeom>
        </p:spPr>
      </p:pic>
    </p:spTree>
    <p:extLst>
      <p:ext uri="{BB962C8B-B14F-4D97-AF65-F5344CB8AC3E}">
        <p14:creationId xmlns:p14="http://schemas.microsoft.com/office/powerpoint/2010/main" val="1890601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485" y="70336"/>
            <a:ext cx="7400609" cy="561432"/>
          </a:xfrm>
          <a:solidFill>
            <a:schemeClr val="accent6">
              <a:lumMod val="60000"/>
              <a:lumOff val="40000"/>
            </a:schemeClr>
          </a:solidFill>
        </p:spPr>
        <p:txBody>
          <a:bodyPr/>
          <a:lstStyle/>
          <a:p>
            <a:pPr algn="ctr"/>
            <a:r>
              <a:rPr lang="en-US" b="1" dirty="0" err="1">
                <a:solidFill>
                  <a:srgbClr val="FFFF00"/>
                </a:solidFill>
                <a:latin typeface="Times New Roman" panose="02020603050405020304" pitchFamily="18" charset="0"/>
                <a:cs typeface="Times New Roman" panose="02020603050405020304" pitchFamily="18" charset="0"/>
              </a:rPr>
              <a:t>Contractualism</a:t>
            </a:r>
            <a:endParaRPr lang="en-US" dirty="0"/>
          </a:p>
        </p:txBody>
      </p:sp>
      <p:sp>
        <p:nvSpPr>
          <p:cNvPr id="3" name="Content Placeholder 2"/>
          <p:cNvSpPr>
            <a:spLocks noGrp="1"/>
          </p:cNvSpPr>
          <p:nvPr>
            <p:ph idx="1"/>
          </p:nvPr>
        </p:nvSpPr>
        <p:spPr>
          <a:xfrm>
            <a:off x="133004" y="748148"/>
            <a:ext cx="9193876" cy="5951909"/>
          </a:xfrm>
          <a:solidFill>
            <a:schemeClr val="accent2">
              <a:lumMod val="75000"/>
            </a:schemeClr>
          </a:solidFill>
        </p:spPr>
        <p:txBody>
          <a:bodyPr>
            <a:normAutofit fontScale="85000" lnSpcReduction="10000"/>
          </a:bodyPr>
          <a:lstStyle/>
          <a:p>
            <a:endParaRPr lang="en-US" dirty="0" smtClean="0"/>
          </a:p>
          <a:p>
            <a:r>
              <a:rPr lang="en-US" sz="3200" b="1" dirty="0" err="1">
                <a:solidFill>
                  <a:srgbClr val="FFFF00"/>
                </a:solidFill>
                <a:latin typeface="Times New Roman" panose="02020603050405020304" pitchFamily="18" charset="0"/>
                <a:cs typeface="Times New Roman" panose="02020603050405020304" pitchFamily="18" charset="0"/>
              </a:rPr>
              <a:t>Contractualism</a:t>
            </a:r>
            <a:r>
              <a:rPr lang="en-US" sz="3200" b="1" dirty="0">
                <a:solidFill>
                  <a:srgbClr val="FFFF00"/>
                </a:solidFill>
                <a:latin typeface="Times New Roman" panose="02020603050405020304" pitchFamily="18" charset="0"/>
                <a:cs typeface="Times New Roman" panose="02020603050405020304" pitchFamily="18" charset="0"/>
              </a:rPr>
              <a:t> appeals to the idea of a social contract. It attempts to derive the content of morality (and, in some versions, also the justification for holding that we are obligated to follow morality) from the notion of an agreement between all those in the moral domain</a:t>
            </a:r>
            <a:r>
              <a:rPr lang="en-US" sz="3200" b="1" dirty="0">
                <a:solidFill>
                  <a:srgbClr val="FFFF00"/>
                </a:solidFill>
              </a:rPr>
              <a:t>.</a:t>
            </a:r>
            <a:endParaRPr lang="en-US" sz="3200" b="1" dirty="0" smtClean="0">
              <a:solidFill>
                <a:srgbClr val="FFFF00"/>
              </a:solidFill>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Contractualism</a:t>
            </a:r>
            <a:r>
              <a:rPr lang="en-US" sz="3200" b="1" dirty="0">
                <a:latin typeface="Times New Roman" panose="02020603050405020304" pitchFamily="18" charset="0"/>
                <a:cs typeface="Times New Roman" panose="02020603050405020304" pitchFamily="18" charset="0"/>
              </a:rPr>
              <a:t> is an idea in philosophy. It is part of moral philosophy, which is ideas about right and wrong. There are two ways to think of </a:t>
            </a:r>
            <a:r>
              <a:rPr lang="en-US" sz="3200" b="1" dirty="0" err="1">
                <a:latin typeface="Times New Roman" panose="02020603050405020304" pitchFamily="18" charset="0"/>
                <a:cs typeface="Times New Roman" panose="02020603050405020304" pitchFamily="18" charset="0"/>
              </a:rPr>
              <a:t>contractualism</a:t>
            </a:r>
            <a:r>
              <a:rPr lang="en-US" sz="3200" b="1" dirty="0">
                <a:latin typeface="Times New Roman" panose="02020603050405020304" pitchFamily="18" charset="0"/>
                <a:cs typeface="Times New Roman" panose="02020603050405020304" pitchFamily="18" charset="0"/>
              </a:rPr>
              <a:t>: broad (general) and narrow (specific). Broadly, </a:t>
            </a:r>
            <a:r>
              <a:rPr lang="en-US" sz="3200" b="1" dirty="0" err="1">
                <a:latin typeface="Times New Roman" panose="02020603050405020304" pitchFamily="18" charset="0"/>
                <a:cs typeface="Times New Roman" panose="02020603050405020304" pitchFamily="18" charset="0"/>
              </a:rPr>
              <a:t>contractualism</a:t>
            </a:r>
            <a:r>
              <a:rPr lang="en-US" sz="3200" b="1" dirty="0">
                <a:latin typeface="Times New Roman" panose="02020603050405020304" pitchFamily="18" charset="0"/>
                <a:cs typeface="Times New Roman" panose="02020603050405020304" pitchFamily="18" charset="0"/>
              </a:rPr>
              <a:t> is the idea that morality comes from agreements between people.</a:t>
            </a:r>
            <a:endParaRPr lang="en-US" sz="3200" b="1" dirty="0" smtClean="0">
              <a:latin typeface="Times New Roman" panose="02020603050405020304" pitchFamily="18" charset="0"/>
              <a:cs typeface="Times New Roman" panose="02020603050405020304" pitchFamily="18" charset="0"/>
            </a:endParaRPr>
          </a:p>
          <a:p>
            <a:r>
              <a:rPr lang="en-US" sz="3200" b="1" dirty="0" smtClean="0">
                <a:solidFill>
                  <a:srgbClr val="FFFF00"/>
                </a:solidFill>
                <a:latin typeface="Times New Roman" panose="02020603050405020304" pitchFamily="18" charset="0"/>
                <a:cs typeface="Times New Roman" panose="02020603050405020304" pitchFamily="18" charset="0"/>
              </a:rPr>
              <a:t>While </a:t>
            </a:r>
            <a:r>
              <a:rPr lang="en-US" sz="3200" b="1" dirty="0">
                <a:solidFill>
                  <a:srgbClr val="FFFF00"/>
                </a:solidFill>
                <a:latin typeface="Times New Roman" panose="02020603050405020304" pitchFamily="18" charset="0"/>
                <a:cs typeface="Times New Roman" panose="02020603050405020304" pitchFamily="18" charset="0"/>
              </a:rPr>
              <a:t>a second, </a:t>
            </a:r>
            <a:r>
              <a:rPr lang="en-US" sz="3200" b="1" i="1" dirty="0" err="1">
                <a:solidFill>
                  <a:srgbClr val="FFFF00"/>
                </a:solidFill>
                <a:latin typeface="Times New Roman" panose="02020603050405020304" pitchFamily="18" charset="0"/>
                <a:cs typeface="Times New Roman" panose="02020603050405020304" pitchFamily="18" charset="0"/>
              </a:rPr>
              <a:t>contractualism</a:t>
            </a:r>
            <a:r>
              <a:rPr lang="en-US" sz="3200" b="1" dirty="0">
                <a:solidFill>
                  <a:srgbClr val="FFFF00"/>
                </a:solidFill>
                <a:latin typeface="Times New Roman" panose="02020603050405020304" pitchFamily="18" charset="0"/>
                <a:cs typeface="Times New Roman" panose="02020603050405020304" pitchFamily="18" charset="0"/>
              </a:rPr>
              <a:t>, argues that what guarantees whether something is good or bad is </a:t>
            </a:r>
            <a:r>
              <a:rPr lang="en-US" sz="3200" b="1" i="1" dirty="0">
                <a:solidFill>
                  <a:srgbClr val="FFFF00"/>
                </a:solidFill>
                <a:latin typeface="Times New Roman" panose="02020603050405020304" pitchFamily="18" charset="0"/>
                <a:cs typeface="Times New Roman" panose="02020603050405020304" pitchFamily="18" charset="0"/>
              </a:rPr>
              <a:t>positive law</a:t>
            </a:r>
            <a:r>
              <a:rPr lang="en-US" sz="3200" b="1" dirty="0">
                <a:solidFill>
                  <a:srgbClr val="FFFF00"/>
                </a:solidFill>
                <a:latin typeface="Times New Roman" panose="02020603050405020304" pitchFamily="18" charset="0"/>
                <a:cs typeface="Times New Roman" panose="02020603050405020304" pitchFamily="18" charset="0"/>
              </a:rPr>
              <a:t>, which is created by humans: if there is law, it is presumed that it is good and must be followed. </a:t>
            </a:r>
          </a:p>
          <a:p>
            <a:endParaRPr lang="en-US" sz="32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6880" y="5099857"/>
            <a:ext cx="2793074" cy="1600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6880" y="2898542"/>
            <a:ext cx="2793074" cy="21431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6880" y="70336"/>
            <a:ext cx="2793074" cy="2770015"/>
          </a:xfrm>
          <a:prstGeom prst="rect">
            <a:avLst/>
          </a:prstGeom>
        </p:spPr>
      </p:pic>
    </p:spTree>
    <p:extLst>
      <p:ext uri="{BB962C8B-B14F-4D97-AF65-F5344CB8AC3E}">
        <p14:creationId xmlns:p14="http://schemas.microsoft.com/office/powerpoint/2010/main" val="3757335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05" y="53711"/>
            <a:ext cx="8096596" cy="661186"/>
          </a:xfrm>
          <a:solidFill>
            <a:srgbClr val="00B05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Utilitarianism</a:t>
            </a:r>
            <a:r>
              <a:rPr lang="en-US" dirty="0"/>
              <a:t/>
            </a:r>
            <a:br>
              <a:rPr lang="en-US" dirty="0"/>
            </a:br>
            <a:endParaRPr lang="en-US" dirty="0"/>
          </a:p>
        </p:txBody>
      </p:sp>
      <p:sp>
        <p:nvSpPr>
          <p:cNvPr id="3" name="Content Placeholder 2"/>
          <p:cNvSpPr>
            <a:spLocks noGrp="1"/>
          </p:cNvSpPr>
          <p:nvPr>
            <p:ph idx="1"/>
          </p:nvPr>
        </p:nvSpPr>
        <p:spPr>
          <a:xfrm>
            <a:off x="33254" y="814649"/>
            <a:ext cx="9775767" cy="5918659"/>
          </a:xfrm>
          <a:solidFill>
            <a:schemeClr val="accent1">
              <a:lumMod val="75000"/>
            </a:schemeClr>
          </a:solidFill>
        </p:spPr>
        <p:txBody>
          <a:bodyPr>
            <a:noAutofit/>
          </a:bodyPr>
          <a:lstStyle/>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Utilitarianism is a theory of morality that advocates actions that foster happiness and oppose actions that cause unhappiness. Utilitarianism promotes "the greatest amount of good for the greatest number of people."</a:t>
            </a:r>
            <a:endParaRPr lang="en-US" sz="2400" b="1" dirty="0" smtClean="0">
              <a:solidFill>
                <a:srgbClr val="FFFF00"/>
              </a:solidFill>
              <a:latin typeface="Times New Roman" panose="02020603050405020304" pitchFamily="18" charset="0"/>
              <a:cs typeface="Times New Roman" panose="02020603050405020304" pitchFamily="18" charset="0"/>
            </a:endParaRPr>
          </a:p>
          <a:p>
            <a:r>
              <a:rPr lang="en-US" sz="2400" dirty="0">
                <a:solidFill>
                  <a:srgbClr val="FFFF00"/>
                </a:solidFill>
                <a:latin typeface="Times New Roman" panose="02020603050405020304" pitchFamily="18" charset="0"/>
                <a:cs typeface="Times New Roman" panose="02020603050405020304" pitchFamily="18" charset="0"/>
              </a:rPr>
              <a:t>According to Jeremy Bentham's Theory of Legislation utilitarianism is an ethical foundation which determines that morality and legislation should be </a:t>
            </a:r>
            <a:r>
              <a:rPr lang="en-US" sz="2400" dirty="0" err="1">
                <a:solidFill>
                  <a:srgbClr val="FFFF00"/>
                </a:solidFill>
                <a:latin typeface="Times New Roman" panose="02020603050405020304" pitchFamily="18" charset="0"/>
                <a:cs typeface="Times New Roman" panose="02020603050405020304" pitchFamily="18" charset="0"/>
              </a:rPr>
              <a:t>organised</a:t>
            </a:r>
            <a:r>
              <a:rPr lang="en-US" sz="2400" dirty="0">
                <a:solidFill>
                  <a:srgbClr val="FFFF00"/>
                </a:solidFill>
                <a:latin typeface="Times New Roman" panose="02020603050405020304" pitchFamily="18" charset="0"/>
                <a:cs typeface="Times New Roman" panose="02020603050405020304" pitchFamily="18" charset="0"/>
              </a:rPr>
              <a:t> so as to provide the greatest happiness for the greatest </a:t>
            </a:r>
            <a:r>
              <a:rPr lang="en-US" sz="2400" b="1" dirty="0">
                <a:solidFill>
                  <a:srgbClr val="FFFF00"/>
                </a:solidFill>
                <a:latin typeface="Times New Roman" panose="02020603050405020304" pitchFamily="18" charset="0"/>
                <a:cs typeface="Times New Roman" panose="02020603050405020304" pitchFamily="18" charset="0"/>
              </a:rPr>
              <a:t>number</a:t>
            </a:r>
            <a:r>
              <a:rPr lang="en-US" sz="2400" b="1" dirty="0" smtClean="0">
                <a:solidFill>
                  <a:srgbClr val="FFFF00"/>
                </a:solidFill>
                <a:latin typeface="Times New Roman" panose="02020603050405020304" pitchFamily="18" charset="0"/>
                <a:cs typeface="Times New Roman" panose="02020603050405020304" pitchFamily="18" charset="0"/>
              </a:rPr>
              <a:t>.</a:t>
            </a:r>
          </a:p>
          <a:p>
            <a:r>
              <a:rPr lang="en-US" sz="2400" b="1" dirty="0">
                <a:latin typeface="Times New Roman" panose="02020603050405020304" pitchFamily="18" charset="0"/>
                <a:cs typeface="Times New Roman" panose="02020603050405020304" pitchFamily="18" charset="0"/>
              </a:rPr>
              <a:t>Jeremy Bentham (1748—1832) was the father of utilitarianism, a moral theory that argues that actions should be judged right or wrong to the extent they increase or decrease human well-being or 'utility</a:t>
            </a:r>
            <a:r>
              <a:rPr lang="en-US" sz="2400" b="1" dirty="0" smtClean="0">
                <a:latin typeface="Times New Roman" panose="02020603050405020304" pitchFamily="18" charset="0"/>
                <a:cs typeface="Times New Roman" panose="02020603050405020304" pitchFamily="18" charset="0"/>
              </a:rPr>
              <a:t>'.</a:t>
            </a:r>
          </a:p>
          <a:p>
            <a:r>
              <a:rPr lang="en-US" sz="2400" b="1" dirty="0">
                <a:solidFill>
                  <a:srgbClr val="FFFF00"/>
                </a:solidFill>
                <a:latin typeface="Times New Roman" panose="02020603050405020304" pitchFamily="18" charset="0"/>
                <a:cs typeface="Times New Roman" panose="02020603050405020304" pitchFamily="18" charset="0"/>
              </a:rPr>
              <a:t>Mill's (1993: 7) utilitarianism is a system of ethics according to which 'actions are right in proportion as they tend to produce happiness, wrong as they tend to produce the reverse of happiness'. Mill believes that the pursuit of pleasure and avoidance of pain are the only motives in human behavior</a:t>
            </a:r>
            <a:r>
              <a:rPr lang="en-US" sz="2400" b="1" dirty="0" smtClean="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59146" y="53712"/>
            <a:ext cx="2466975" cy="21879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9146" y="2341432"/>
            <a:ext cx="2390775" cy="236357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9021" y="4705004"/>
            <a:ext cx="2340900" cy="2028304"/>
          </a:xfrm>
          <a:prstGeom prst="rect">
            <a:avLst/>
          </a:prstGeom>
        </p:spPr>
      </p:pic>
    </p:spTree>
    <p:extLst>
      <p:ext uri="{BB962C8B-B14F-4D97-AF65-F5344CB8AC3E}">
        <p14:creationId xmlns:p14="http://schemas.microsoft.com/office/powerpoint/2010/main" val="40107546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2442</TotalTime>
  <Words>615</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vt:lpstr>
      <vt:lpstr>Ethics  of Leadership / Politics</vt:lpstr>
      <vt:lpstr>Background Thoughts about the Complexities Surrounding the Notions of Ethics, Leadership and Politics</vt:lpstr>
      <vt:lpstr>PowerPoint Presentation</vt:lpstr>
      <vt:lpstr>PowerPoint Presentation</vt:lpstr>
      <vt:lpstr>The idea of what's Good &amp; What's Bad!</vt:lpstr>
      <vt:lpstr> The Main Ethical Theories at Play in these Complex Connections Between Ethics, Leadership &amp; Politics</vt:lpstr>
      <vt:lpstr>Naturalism </vt:lpstr>
      <vt:lpstr>Contractualism</vt:lpstr>
      <vt:lpstr>Utilitarianism </vt:lpstr>
      <vt:lpstr>Consequentialism </vt:lpstr>
      <vt:lpstr>A Fact About Truth…</vt:lpstr>
      <vt:lpstr>Ethics, Leadership, Politics and Administration</vt:lpstr>
      <vt:lpstr>Political Ethics of Process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of Politics</dc:title>
  <dc:creator>USER</dc:creator>
  <cp:lastModifiedBy>DELL</cp:lastModifiedBy>
  <cp:revision>24</cp:revision>
  <dcterms:created xsi:type="dcterms:W3CDTF">2020-02-05T10:19:26Z</dcterms:created>
  <dcterms:modified xsi:type="dcterms:W3CDTF">2023-10-12T09:35:06Z</dcterms:modified>
</cp:coreProperties>
</file>