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3" r:id="rId3"/>
    <p:sldId id="264" r:id="rId4"/>
    <p:sldId id="271" r:id="rId5"/>
    <p:sldId id="259" r:id="rId6"/>
    <p:sldId id="265" r:id="rId7"/>
    <p:sldId id="257" r:id="rId8"/>
    <p:sldId id="258" r:id="rId9"/>
    <p:sldId id="260" r:id="rId10"/>
    <p:sldId id="262" r:id="rId11"/>
    <p:sldId id="266" r:id="rId12"/>
    <p:sldId id="267" r:id="rId13"/>
    <p:sldId id="268" r:id="rId14"/>
    <p:sldId id="269" r:id="rId15"/>
    <p:sldId id="270" r:id="rId16"/>
    <p:sldId id="26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6" autoAdjust="0"/>
    <p:restoredTop sz="94660"/>
  </p:normalViewPr>
  <p:slideViewPr>
    <p:cSldViewPr snapToGrid="0">
      <p:cViewPr varScale="1">
        <p:scale>
          <a:sx n="53" d="100"/>
          <a:sy n="53" d="100"/>
        </p:scale>
        <p:origin x="72"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7/23/2024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7/23/2024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7/23/2024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7/23/2024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7/23/2024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7/23/2024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7/23/2024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7/23/2024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7/23/2024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7/23/2024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7/23/2024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7/23/2024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7/23/2024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0555" y="286870"/>
            <a:ext cx="8825658" cy="5342965"/>
          </a:xfrm>
          <a:solidFill>
            <a:schemeClr val="tx1"/>
          </a:solidFill>
        </p:spPr>
        <p:txBody>
          <a:bodyPr/>
          <a:lstStyle/>
          <a:p>
            <a:r>
              <a:rPr lang="en-US" sz="8800" b="1" dirty="0" smtClean="0">
                <a:solidFill>
                  <a:schemeClr val="bg1"/>
                </a:solidFill>
                <a:latin typeface="Times New Roman" panose="02020603050405020304" pitchFamily="18" charset="0"/>
                <a:cs typeface="Times New Roman" panose="02020603050405020304" pitchFamily="18" charset="0"/>
              </a:rPr>
              <a:t>Why </a:t>
            </a:r>
            <a:br>
              <a:rPr lang="en-US" sz="8800" b="1" dirty="0" smtClean="0">
                <a:solidFill>
                  <a:schemeClr val="bg1"/>
                </a:solidFill>
                <a:latin typeface="Times New Roman" panose="02020603050405020304" pitchFamily="18" charset="0"/>
                <a:cs typeface="Times New Roman" panose="02020603050405020304" pitchFamily="18" charset="0"/>
              </a:rPr>
            </a:br>
            <a:r>
              <a:rPr lang="en-US" sz="8800" b="1" dirty="0" smtClean="0">
                <a:solidFill>
                  <a:schemeClr val="bg1"/>
                </a:solidFill>
                <a:latin typeface="Times New Roman" panose="02020603050405020304" pitchFamily="18" charset="0"/>
                <a:cs typeface="Times New Roman" panose="02020603050405020304" pitchFamily="18" charset="0"/>
              </a:rPr>
              <a:t>Leadership </a:t>
            </a:r>
            <a:br>
              <a:rPr lang="en-US" sz="8800" b="1" dirty="0" smtClean="0">
                <a:solidFill>
                  <a:schemeClr val="bg1"/>
                </a:solidFill>
                <a:latin typeface="Times New Roman" panose="02020603050405020304" pitchFamily="18" charset="0"/>
                <a:cs typeface="Times New Roman" panose="02020603050405020304" pitchFamily="18" charset="0"/>
              </a:rPr>
            </a:br>
            <a:r>
              <a:rPr lang="en-US" sz="8800" b="1" dirty="0" smtClean="0">
                <a:solidFill>
                  <a:schemeClr val="bg1"/>
                </a:solidFill>
                <a:latin typeface="Times New Roman" panose="02020603050405020304" pitchFamily="18" charset="0"/>
                <a:cs typeface="Times New Roman" panose="02020603050405020304" pitchFamily="18" charset="0"/>
              </a:rPr>
              <a:t>is </a:t>
            </a:r>
            <a:br>
              <a:rPr lang="en-US" sz="8800" b="1" dirty="0" smtClean="0">
                <a:solidFill>
                  <a:schemeClr val="bg1"/>
                </a:solidFill>
                <a:latin typeface="Times New Roman" panose="02020603050405020304" pitchFamily="18" charset="0"/>
                <a:cs typeface="Times New Roman" panose="02020603050405020304" pitchFamily="18" charset="0"/>
              </a:rPr>
            </a:br>
            <a:r>
              <a:rPr lang="en-US" sz="8800" b="1" dirty="0" smtClean="0">
                <a:solidFill>
                  <a:schemeClr val="bg1"/>
                </a:solidFill>
                <a:latin typeface="Times New Roman" panose="02020603050405020304" pitchFamily="18" charset="0"/>
                <a:cs typeface="Times New Roman" panose="02020603050405020304" pitchFamily="18" charset="0"/>
              </a:rPr>
              <a:t>Essential</a:t>
            </a:r>
            <a:endParaRPr lang="en-US" sz="8800" b="1" dirty="0">
              <a:solidFill>
                <a:schemeClr val="bg1"/>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40555" y="5809129"/>
            <a:ext cx="8825658" cy="986118"/>
          </a:xfrm>
          <a:solidFill>
            <a:srgbClr val="0070C0"/>
          </a:solidFill>
        </p:spPr>
        <p:txBody>
          <a:bodyPr>
            <a:normAutofit/>
          </a:bodyPr>
          <a:lstStyle/>
          <a:p>
            <a:r>
              <a:rPr lang="en-US" sz="4200" b="1" dirty="0" smtClean="0"/>
              <a:t>Leadership and Ethics</a:t>
            </a:r>
            <a:endParaRPr lang="en-US" sz="4200" b="1" dirty="0"/>
          </a:p>
        </p:txBody>
      </p:sp>
    </p:spTree>
    <p:extLst>
      <p:ext uri="{BB962C8B-B14F-4D97-AF65-F5344CB8AC3E}">
        <p14:creationId xmlns:p14="http://schemas.microsoft.com/office/powerpoint/2010/main" val="4290920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72" y="94131"/>
            <a:ext cx="9404723" cy="1400530"/>
          </a:xfrm>
          <a:solidFill>
            <a:schemeClr val="tx1"/>
          </a:solidFill>
        </p:spPr>
        <p:txBody>
          <a:bodyPr/>
          <a:lstStyle/>
          <a:p>
            <a:r>
              <a:rPr lang="en-US" b="1" dirty="0">
                <a:solidFill>
                  <a:srgbClr val="FF0000"/>
                </a:solidFill>
              </a:rPr>
              <a:t>#4. Good </a:t>
            </a:r>
            <a:r>
              <a:rPr lang="en-US" b="1" dirty="0" smtClean="0">
                <a:solidFill>
                  <a:srgbClr val="FF0000"/>
                </a:solidFill>
              </a:rPr>
              <a:t>Leadership </a:t>
            </a:r>
            <a:r>
              <a:rPr lang="en-US" b="1" dirty="0">
                <a:solidFill>
                  <a:srgbClr val="FF0000"/>
                </a:solidFill>
              </a:rPr>
              <a:t>M</a:t>
            </a:r>
            <a:r>
              <a:rPr lang="en-US" b="1" dirty="0" smtClean="0">
                <a:solidFill>
                  <a:srgbClr val="FF0000"/>
                </a:solidFill>
              </a:rPr>
              <a:t>eans </a:t>
            </a:r>
            <a:r>
              <a:rPr lang="en-US" b="1" dirty="0">
                <a:solidFill>
                  <a:srgbClr val="FF0000"/>
                </a:solidFill>
              </a:rPr>
              <a:t>B</a:t>
            </a:r>
            <a:r>
              <a:rPr lang="en-US" b="1" dirty="0" smtClean="0">
                <a:solidFill>
                  <a:srgbClr val="FF0000"/>
                </a:solidFill>
              </a:rPr>
              <a:t>etter Communication.</a:t>
            </a:r>
            <a:r>
              <a:rPr lang="en-US" dirty="0"/>
              <a:t/>
            </a:r>
            <a:br>
              <a:rPr lang="en-US" dirty="0"/>
            </a:br>
            <a:endParaRPr lang="en-US" dirty="0"/>
          </a:p>
        </p:txBody>
      </p:sp>
      <p:sp>
        <p:nvSpPr>
          <p:cNvPr id="3" name="Content Placeholder 2"/>
          <p:cNvSpPr>
            <a:spLocks noGrp="1"/>
          </p:cNvSpPr>
          <p:nvPr>
            <p:ph idx="1"/>
          </p:nvPr>
        </p:nvSpPr>
        <p:spPr>
          <a:xfrm>
            <a:off x="72372" y="1566378"/>
            <a:ext cx="9681230" cy="5175080"/>
          </a:xfrm>
          <a:solidFill>
            <a:schemeClr val="bg1">
              <a:lumMod val="95000"/>
              <a:lumOff val="5000"/>
            </a:schemeClr>
          </a:solidFill>
        </p:spPr>
        <p:txBody>
          <a:bodyPr>
            <a:normAutofit/>
          </a:bodyPr>
          <a:lstStyle/>
          <a:p>
            <a:r>
              <a:rPr lang="en-US" sz="2800" b="1" dirty="0"/>
              <a:t>Good communication is one of the best skills anyone can have, no matter what environment they’re in</a:t>
            </a:r>
            <a:r>
              <a:rPr lang="en-US" sz="2800" b="1" dirty="0" smtClean="0"/>
              <a:t>.</a:t>
            </a:r>
          </a:p>
          <a:p>
            <a:r>
              <a:rPr lang="en-US" sz="2800" b="1" dirty="0" smtClean="0"/>
              <a:t> </a:t>
            </a:r>
            <a:r>
              <a:rPr lang="en-US" sz="2800" b="1" dirty="0">
                <a:solidFill>
                  <a:srgbClr val="FFFF00"/>
                </a:solidFill>
              </a:rPr>
              <a:t>It’s even more important for people in leadership. If they communicate something improperly, misunderstandings follow. </a:t>
            </a:r>
            <a:endParaRPr lang="en-US" sz="2800" b="1" dirty="0" smtClean="0">
              <a:solidFill>
                <a:srgbClr val="FFFF00"/>
              </a:solidFill>
            </a:endParaRPr>
          </a:p>
          <a:p>
            <a:r>
              <a:rPr lang="en-US" sz="2800" b="1" dirty="0" smtClean="0"/>
              <a:t>In </a:t>
            </a:r>
            <a:r>
              <a:rPr lang="en-US" sz="2800" b="1" dirty="0"/>
              <a:t>a business setting, misunderstandings can confuse teams, derail projects, and even damage a business’ reputation. </a:t>
            </a:r>
            <a:endParaRPr lang="en-US" sz="2800" b="1" dirty="0" smtClean="0"/>
          </a:p>
          <a:p>
            <a:r>
              <a:rPr lang="en-US" sz="2800" b="1" dirty="0" smtClean="0">
                <a:solidFill>
                  <a:srgbClr val="FFFF00"/>
                </a:solidFill>
              </a:rPr>
              <a:t>Good </a:t>
            </a:r>
            <a:r>
              <a:rPr lang="en-US" sz="2800" b="1" dirty="0">
                <a:solidFill>
                  <a:srgbClr val="FFFF00"/>
                </a:solidFill>
              </a:rPr>
              <a:t>leaders understand how essential communication is. They work hard to communicate clearly, clarify quickly, and set the appropriate tone</a:t>
            </a:r>
            <a:r>
              <a:rPr lang="en-US" sz="2800" dirty="0"/>
              <a:t>.</a:t>
            </a:r>
          </a:p>
          <a:p>
            <a:endParaRPr lang="en-US" dirty="0"/>
          </a:p>
        </p:txBody>
      </p:sp>
    </p:spTree>
    <p:extLst>
      <p:ext uri="{BB962C8B-B14F-4D97-AF65-F5344CB8AC3E}">
        <p14:creationId xmlns:p14="http://schemas.microsoft.com/office/powerpoint/2010/main" val="3462219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7" y="76202"/>
            <a:ext cx="9404723" cy="1400530"/>
          </a:xfrm>
          <a:solidFill>
            <a:schemeClr val="accent2">
              <a:lumMod val="40000"/>
              <a:lumOff val="60000"/>
            </a:schemeClr>
          </a:solidFill>
        </p:spPr>
        <p:txBody>
          <a:bodyPr/>
          <a:lstStyle/>
          <a:p>
            <a:r>
              <a:rPr lang="en-US" b="1" dirty="0">
                <a:solidFill>
                  <a:schemeClr val="bg1"/>
                </a:solidFill>
              </a:rPr>
              <a:t>#5. Good </a:t>
            </a:r>
            <a:r>
              <a:rPr lang="en-US" b="1" dirty="0" smtClean="0">
                <a:solidFill>
                  <a:schemeClr val="bg1"/>
                </a:solidFill>
              </a:rPr>
              <a:t>Leadership </a:t>
            </a:r>
            <a:r>
              <a:rPr lang="en-US" b="1" dirty="0">
                <a:solidFill>
                  <a:schemeClr val="bg1"/>
                </a:solidFill>
              </a:rPr>
              <a:t>F</a:t>
            </a:r>
            <a:r>
              <a:rPr lang="en-US" b="1" dirty="0" smtClean="0">
                <a:solidFill>
                  <a:schemeClr val="bg1"/>
                </a:solidFill>
              </a:rPr>
              <a:t>uels </a:t>
            </a:r>
            <a:r>
              <a:rPr lang="en-US" b="1" dirty="0">
                <a:solidFill>
                  <a:schemeClr val="bg1"/>
                </a:solidFill>
              </a:rPr>
              <a:t>I</a:t>
            </a:r>
            <a:r>
              <a:rPr lang="en-US" b="1" dirty="0" smtClean="0">
                <a:solidFill>
                  <a:schemeClr val="bg1"/>
                </a:solidFill>
              </a:rPr>
              <a:t>nnovation</a:t>
            </a:r>
            <a:r>
              <a:rPr lang="en-US" dirty="0"/>
              <a:t/>
            </a:r>
            <a:br>
              <a:rPr lang="en-US" dirty="0"/>
            </a:br>
            <a:endParaRPr lang="en-US" dirty="0"/>
          </a:p>
        </p:txBody>
      </p:sp>
      <p:sp>
        <p:nvSpPr>
          <p:cNvPr id="3" name="Content Placeholder 2"/>
          <p:cNvSpPr>
            <a:spLocks noGrp="1"/>
          </p:cNvSpPr>
          <p:nvPr>
            <p:ph idx="1"/>
          </p:nvPr>
        </p:nvSpPr>
        <p:spPr>
          <a:xfrm>
            <a:off x="171000" y="1548448"/>
            <a:ext cx="9305439" cy="5139223"/>
          </a:xfrm>
          <a:solidFill>
            <a:schemeClr val="accent1">
              <a:lumMod val="50000"/>
            </a:schemeClr>
          </a:solidFill>
        </p:spPr>
        <p:txBody>
          <a:bodyPr>
            <a:normAutofit lnSpcReduction="10000"/>
          </a:bodyPr>
          <a:lstStyle/>
          <a:p>
            <a:r>
              <a:rPr lang="en-US" sz="2800" b="1" dirty="0"/>
              <a:t>Humans are an innovative species. Think of how far we’ve come from the days of stone tools or how fast technology like the internet has progressed. </a:t>
            </a:r>
            <a:endParaRPr lang="en-US" sz="2800" b="1" dirty="0" smtClean="0"/>
          </a:p>
          <a:p>
            <a:r>
              <a:rPr lang="en-US" sz="2800" b="1" dirty="0" smtClean="0">
                <a:solidFill>
                  <a:srgbClr val="FFFF00"/>
                </a:solidFill>
              </a:rPr>
              <a:t>What </a:t>
            </a:r>
            <a:r>
              <a:rPr lang="en-US" sz="2800" b="1" dirty="0">
                <a:solidFill>
                  <a:srgbClr val="FFFF00"/>
                </a:solidFill>
              </a:rPr>
              <a:t>makes some people more innovative or creative than others is a complex topic, but emotional well-being, inspiration, and flexibility are part of the picture. </a:t>
            </a:r>
            <a:endParaRPr lang="en-US" sz="2800" b="1" dirty="0" smtClean="0">
              <a:solidFill>
                <a:srgbClr val="FFFF00"/>
              </a:solidFill>
            </a:endParaRPr>
          </a:p>
          <a:p>
            <a:r>
              <a:rPr lang="en-US" sz="2800" b="1" dirty="0" smtClean="0"/>
              <a:t>When </a:t>
            </a:r>
            <a:r>
              <a:rPr lang="en-US" sz="2800" b="1" dirty="0"/>
              <a:t>people find themselves in an environment where they’re </a:t>
            </a:r>
            <a:r>
              <a:rPr lang="en-US" sz="2800" b="1" u="sng" dirty="0">
                <a:solidFill>
                  <a:srgbClr val="FF0000"/>
                </a:solidFill>
              </a:rPr>
              <a:t>happy</a:t>
            </a:r>
            <a:r>
              <a:rPr lang="en-US" sz="2800" b="1" dirty="0"/>
              <a:t>, </a:t>
            </a:r>
            <a:r>
              <a:rPr lang="en-US" sz="2800" b="1" dirty="0">
                <a:solidFill>
                  <a:srgbClr val="FFFF00"/>
                </a:solidFill>
              </a:rPr>
              <a:t>inspired</a:t>
            </a:r>
            <a:r>
              <a:rPr lang="en-US" sz="2800" b="1" dirty="0"/>
              <a:t>, and allowed </a:t>
            </a:r>
            <a:r>
              <a:rPr lang="en-US" sz="2800" b="1" dirty="0">
                <a:solidFill>
                  <a:srgbClr val="00B0F0"/>
                </a:solidFill>
              </a:rPr>
              <a:t>flexibility</a:t>
            </a:r>
            <a:r>
              <a:rPr lang="en-US" sz="2800" b="1" dirty="0"/>
              <a:t>, innovation follows. </a:t>
            </a:r>
            <a:endParaRPr lang="en-US" sz="2800" b="1" dirty="0" smtClean="0"/>
          </a:p>
          <a:p>
            <a:r>
              <a:rPr lang="en-US" sz="2800" b="1" dirty="0" smtClean="0">
                <a:solidFill>
                  <a:srgbClr val="FFFF00"/>
                </a:solidFill>
              </a:rPr>
              <a:t>A </a:t>
            </a:r>
            <a:r>
              <a:rPr lang="en-US" sz="2800" b="1" dirty="0">
                <a:solidFill>
                  <a:srgbClr val="FFFF00"/>
                </a:solidFill>
              </a:rPr>
              <a:t>leader’s job is to create this kind of workplace</a:t>
            </a:r>
            <a:r>
              <a:rPr lang="en-US" sz="2800" b="1" dirty="0"/>
              <a:t>.</a:t>
            </a:r>
          </a:p>
          <a:p>
            <a:endParaRPr lang="en-US" dirty="0"/>
          </a:p>
        </p:txBody>
      </p:sp>
    </p:spTree>
    <p:extLst>
      <p:ext uri="{BB962C8B-B14F-4D97-AF65-F5344CB8AC3E}">
        <p14:creationId xmlns:p14="http://schemas.microsoft.com/office/powerpoint/2010/main" val="2995644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29" y="40344"/>
            <a:ext cx="9645371" cy="1400530"/>
          </a:xfrm>
          <a:solidFill>
            <a:srgbClr val="0070C0"/>
          </a:solidFill>
        </p:spPr>
        <p:txBody>
          <a:bodyPr/>
          <a:lstStyle/>
          <a:p>
            <a:r>
              <a:rPr lang="en-US" b="1" dirty="0"/>
              <a:t>#6. Different </a:t>
            </a:r>
            <a:r>
              <a:rPr lang="en-US" b="1" dirty="0" smtClean="0"/>
              <a:t>Leadership </a:t>
            </a:r>
            <a:r>
              <a:rPr lang="en-US" b="1" dirty="0"/>
              <a:t>S</a:t>
            </a:r>
            <a:r>
              <a:rPr lang="en-US" b="1" dirty="0" smtClean="0"/>
              <a:t>tyles </a:t>
            </a:r>
            <a:r>
              <a:rPr lang="en-US" b="1" dirty="0"/>
              <a:t>H</a:t>
            </a:r>
            <a:r>
              <a:rPr lang="en-US" b="1" dirty="0" smtClean="0"/>
              <a:t>ave </a:t>
            </a:r>
            <a:r>
              <a:rPr lang="en-US" b="1" dirty="0"/>
              <a:t>D</a:t>
            </a:r>
            <a:r>
              <a:rPr lang="en-US" b="1" dirty="0" smtClean="0"/>
              <a:t>ifferent </a:t>
            </a:r>
            <a:r>
              <a:rPr lang="en-US" b="1" dirty="0"/>
              <a:t>B</a:t>
            </a:r>
            <a:r>
              <a:rPr lang="en-US" b="1" dirty="0" smtClean="0"/>
              <a:t>enefits </a:t>
            </a:r>
            <a:r>
              <a:rPr lang="en-US" b="1" dirty="0"/>
              <a:t>(and </a:t>
            </a:r>
            <a:r>
              <a:rPr lang="en-US" b="1" dirty="0" smtClean="0"/>
              <a:t>Downsides).</a:t>
            </a:r>
            <a:r>
              <a:rPr lang="en-US" dirty="0"/>
              <a:t/>
            </a:r>
            <a:br>
              <a:rPr lang="en-US" dirty="0"/>
            </a:br>
            <a:endParaRPr lang="en-US" dirty="0"/>
          </a:p>
        </p:txBody>
      </p:sp>
      <p:sp>
        <p:nvSpPr>
          <p:cNvPr id="3" name="Content Placeholder 2"/>
          <p:cNvSpPr>
            <a:spLocks noGrp="1"/>
          </p:cNvSpPr>
          <p:nvPr>
            <p:ph idx="1"/>
          </p:nvPr>
        </p:nvSpPr>
        <p:spPr>
          <a:xfrm>
            <a:off x="117217" y="1476732"/>
            <a:ext cx="11859630" cy="5327481"/>
          </a:xfrm>
          <a:solidFill>
            <a:srgbClr val="FFFF00"/>
          </a:solidFill>
        </p:spPr>
        <p:txBody>
          <a:bodyPr>
            <a:normAutofit/>
          </a:bodyPr>
          <a:lstStyle/>
          <a:p>
            <a:r>
              <a:rPr lang="en-US" sz="2400" b="1" dirty="0">
                <a:solidFill>
                  <a:schemeClr val="bg1"/>
                </a:solidFill>
              </a:rPr>
              <a:t>When people think of “leadership,” many think of someone who takes a dominant tone and tells everyone what to do. That’s one style of management, but there are </a:t>
            </a:r>
            <a:r>
              <a:rPr lang="en-US" sz="2400" b="1" u="sng" dirty="0">
                <a:solidFill>
                  <a:schemeClr val="bg1"/>
                </a:solidFill>
              </a:rPr>
              <a:t>others</a:t>
            </a:r>
            <a:r>
              <a:rPr lang="en-US" sz="2400" b="1" dirty="0">
                <a:solidFill>
                  <a:schemeClr val="bg1"/>
                </a:solidFill>
              </a:rPr>
              <a:t>. </a:t>
            </a:r>
            <a:endParaRPr lang="en-US" sz="2400" b="1" dirty="0" smtClean="0">
              <a:solidFill>
                <a:schemeClr val="bg1"/>
              </a:solidFill>
            </a:endParaRPr>
          </a:p>
          <a:p>
            <a:r>
              <a:rPr lang="en-US" sz="2400" b="1" dirty="0" smtClean="0">
                <a:solidFill>
                  <a:srgbClr val="FF0000"/>
                </a:solidFill>
              </a:rPr>
              <a:t>Visionary </a:t>
            </a:r>
            <a:r>
              <a:rPr lang="en-US" sz="2400" b="1" dirty="0">
                <a:solidFill>
                  <a:srgbClr val="FF0000"/>
                </a:solidFill>
              </a:rPr>
              <a:t>leaders </a:t>
            </a:r>
            <a:r>
              <a:rPr lang="en-US" sz="2400" b="1" dirty="0">
                <a:solidFill>
                  <a:srgbClr val="00B0F0"/>
                </a:solidFill>
              </a:rPr>
              <a:t>give employees creative freedom and always look to the future, but short-term goals can be affected. </a:t>
            </a:r>
            <a:endParaRPr lang="en-US" sz="2400" b="1" dirty="0" smtClean="0">
              <a:solidFill>
                <a:srgbClr val="00B0F0"/>
              </a:solidFill>
            </a:endParaRPr>
          </a:p>
          <a:p>
            <a:r>
              <a:rPr lang="en-US" sz="2400" b="1" dirty="0" smtClean="0">
                <a:solidFill>
                  <a:srgbClr val="FF0000"/>
                </a:solidFill>
              </a:rPr>
              <a:t>Consultative </a:t>
            </a:r>
            <a:r>
              <a:rPr lang="en-US" sz="2400" b="1" dirty="0">
                <a:solidFill>
                  <a:srgbClr val="FF0000"/>
                </a:solidFill>
              </a:rPr>
              <a:t>leaders</a:t>
            </a:r>
            <a:r>
              <a:rPr lang="en-US" sz="2400" b="1" dirty="0">
                <a:solidFill>
                  <a:srgbClr val="00B0F0"/>
                </a:solidFill>
              </a:rPr>
              <a:t> </a:t>
            </a:r>
            <a:r>
              <a:rPr lang="en-US" sz="2400" b="1" u="sng" dirty="0" smtClean="0">
                <a:solidFill>
                  <a:schemeClr val="bg1"/>
                </a:solidFill>
              </a:rPr>
              <a:t>listen</a:t>
            </a:r>
            <a:r>
              <a:rPr lang="en-US" sz="2400" b="1" dirty="0">
                <a:solidFill>
                  <a:schemeClr val="bg1"/>
                </a:solidFill>
              </a:rPr>
              <a:t> to all viewpoints before making a final decision</a:t>
            </a:r>
            <a:r>
              <a:rPr lang="en-US" sz="2400" b="1" dirty="0">
                <a:solidFill>
                  <a:srgbClr val="00B0F0"/>
                </a:solidFill>
              </a:rPr>
              <a:t>, but balancing conflicting opinions can cause issues. </a:t>
            </a:r>
            <a:endParaRPr lang="en-US" sz="2400" b="1" dirty="0" smtClean="0">
              <a:solidFill>
                <a:srgbClr val="00B0F0"/>
              </a:solidFill>
            </a:endParaRPr>
          </a:p>
          <a:p>
            <a:r>
              <a:rPr lang="en-US" sz="2400" b="1" dirty="0" smtClean="0">
                <a:solidFill>
                  <a:srgbClr val="FF0000"/>
                </a:solidFill>
              </a:rPr>
              <a:t>Participative </a:t>
            </a:r>
            <a:r>
              <a:rPr lang="en-US" sz="2400" b="1" dirty="0">
                <a:solidFill>
                  <a:srgbClr val="FF0000"/>
                </a:solidFill>
              </a:rPr>
              <a:t>leaders </a:t>
            </a:r>
            <a:r>
              <a:rPr lang="en-US" sz="2400" b="1" dirty="0">
                <a:solidFill>
                  <a:schemeClr val="bg1"/>
                </a:solidFill>
              </a:rPr>
              <a:t>behave more as facilitators and </a:t>
            </a:r>
            <a:r>
              <a:rPr lang="en-US" sz="2400" b="1" dirty="0" smtClean="0">
                <a:solidFill>
                  <a:schemeClr val="bg1"/>
                </a:solidFill>
              </a:rPr>
              <a:t>involves </a:t>
            </a:r>
            <a:r>
              <a:rPr lang="en-US" sz="2400" b="1" dirty="0">
                <a:solidFill>
                  <a:schemeClr val="bg1"/>
                </a:solidFill>
              </a:rPr>
              <a:t>everyone in decision-making, which is a democratic but long-winded process. </a:t>
            </a:r>
            <a:endParaRPr lang="en-US" sz="2400" b="1" dirty="0" smtClean="0">
              <a:solidFill>
                <a:schemeClr val="bg1"/>
              </a:solidFill>
            </a:endParaRPr>
          </a:p>
          <a:p>
            <a:r>
              <a:rPr lang="en-US" sz="2400" b="1" dirty="0" smtClean="0">
                <a:solidFill>
                  <a:srgbClr val="00B0F0"/>
                </a:solidFill>
              </a:rPr>
              <a:t>Leadership </a:t>
            </a:r>
            <a:r>
              <a:rPr lang="en-US" sz="2400" b="1" dirty="0">
                <a:solidFill>
                  <a:srgbClr val="00B0F0"/>
                </a:solidFill>
              </a:rPr>
              <a:t>styles come with different benefits and downsides, so an organization should consider what makes the most sense and where the leaders’ strengths lie.</a:t>
            </a:r>
          </a:p>
          <a:p>
            <a:endParaRPr lang="en-US" dirty="0"/>
          </a:p>
        </p:txBody>
      </p:sp>
    </p:spTree>
    <p:extLst>
      <p:ext uri="{BB962C8B-B14F-4D97-AF65-F5344CB8AC3E}">
        <p14:creationId xmlns:p14="http://schemas.microsoft.com/office/powerpoint/2010/main" val="2162756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70" y="40344"/>
            <a:ext cx="12119629" cy="802338"/>
          </a:xfrm>
          <a:solidFill>
            <a:srgbClr val="FFFF00"/>
          </a:solidFill>
        </p:spPr>
        <p:txBody>
          <a:bodyPr/>
          <a:lstStyle/>
          <a:p>
            <a:r>
              <a:rPr lang="en-US" sz="3600" b="1" dirty="0">
                <a:solidFill>
                  <a:schemeClr val="bg1"/>
                </a:solidFill>
              </a:rPr>
              <a:t>#7. Without </a:t>
            </a:r>
            <a:r>
              <a:rPr lang="en-US" sz="3600" b="1" dirty="0" smtClean="0">
                <a:solidFill>
                  <a:schemeClr val="bg1"/>
                </a:solidFill>
              </a:rPr>
              <a:t>Strong </a:t>
            </a:r>
            <a:r>
              <a:rPr lang="en-US" sz="3600" b="1" dirty="0">
                <a:solidFill>
                  <a:schemeClr val="bg1"/>
                </a:solidFill>
              </a:rPr>
              <a:t>L</a:t>
            </a:r>
            <a:r>
              <a:rPr lang="en-US" sz="3600" b="1" dirty="0" smtClean="0">
                <a:solidFill>
                  <a:schemeClr val="bg1"/>
                </a:solidFill>
              </a:rPr>
              <a:t>eadership</a:t>
            </a:r>
            <a:r>
              <a:rPr lang="en-US" sz="3600" b="1" dirty="0">
                <a:solidFill>
                  <a:schemeClr val="bg1"/>
                </a:solidFill>
              </a:rPr>
              <a:t>, </a:t>
            </a:r>
            <a:r>
              <a:rPr lang="en-US" sz="3600" b="1" dirty="0" smtClean="0">
                <a:solidFill>
                  <a:schemeClr val="bg1"/>
                </a:solidFill>
              </a:rPr>
              <a:t>Someone </a:t>
            </a:r>
            <a:r>
              <a:rPr lang="en-US" sz="3600" b="1" dirty="0">
                <a:solidFill>
                  <a:schemeClr val="bg1"/>
                </a:solidFill>
              </a:rPr>
              <a:t>E</a:t>
            </a:r>
            <a:r>
              <a:rPr lang="en-US" sz="3600" b="1" dirty="0" smtClean="0">
                <a:solidFill>
                  <a:schemeClr val="bg1"/>
                </a:solidFill>
              </a:rPr>
              <a:t>lse </a:t>
            </a:r>
            <a:r>
              <a:rPr lang="en-US" sz="3600" b="1" dirty="0">
                <a:solidFill>
                  <a:schemeClr val="bg1"/>
                </a:solidFill>
              </a:rPr>
              <a:t>S</a:t>
            </a:r>
            <a:r>
              <a:rPr lang="en-US" sz="3600" b="1" dirty="0" smtClean="0">
                <a:solidFill>
                  <a:schemeClr val="bg1"/>
                </a:solidFill>
              </a:rPr>
              <a:t>teps </a:t>
            </a:r>
            <a:r>
              <a:rPr lang="en-US" sz="3600" b="1" dirty="0">
                <a:solidFill>
                  <a:schemeClr val="bg1"/>
                </a:solidFill>
              </a:rPr>
              <a:t>I</a:t>
            </a:r>
            <a:r>
              <a:rPr lang="en-US" sz="3600" b="1" dirty="0" smtClean="0">
                <a:solidFill>
                  <a:schemeClr val="bg1"/>
                </a:solidFill>
              </a:rPr>
              <a:t>n</a:t>
            </a:r>
            <a:r>
              <a:rPr lang="en-US" dirty="0"/>
              <a:t/>
            </a:r>
            <a:br>
              <a:rPr lang="en-US" dirty="0"/>
            </a:br>
            <a:endParaRPr lang="en-US" dirty="0"/>
          </a:p>
        </p:txBody>
      </p:sp>
      <p:sp>
        <p:nvSpPr>
          <p:cNvPr id="3" name="Content Placeholder 2"/>
          <p:cNvSpPr>
            <a:spLocks noGrp="1"/>
          </p:cNvSpPr>
          <p:nvPr>
            <p:ph idx="1"/>
          </p:nvPr>
        </p:nvSpPr>
        <p:spPr>
          <a:xfrm>
            <a:off x="72372" y="968188"/>
            <a:ext cx="11940334" cy="5773269"/>
          </a:xfrm>
          <a:solidFill>
            <a:schemeClr val="accent4">
              <a:lumMod val="75000"/>
            </a:schemeClr>
          </a:solidFill>
        </p:spPr>
        <p:txBody>
          <a:bodyPr>
            <a:noAutofit/>
          </a:bodyPr>
          <a:lstStyle/>
          <a:p>
            <a:r>
              <a:rPr lang="en-US" sz="3100" b="1" dirty="0"/>
              <a:t>Leadership matters because it always emerges one way or another. If it isn’t intentional or cohesive, disaster can follow. </a:t>
            </a:r>
            <a:endParaRPr lang="en-US" sz="3100" b="1" dirty="0" smtClean="0"/>
          </a:p>
          <a:p>
            <a:r>
              <a:rPr lang="en-US" sz="3100" b="1" dirty="0" smtClean="0">
                <a:solidFill>
                  <a:srgbClr val="FFFF00"/>
                </a:solidFill>
              </a:rPr>
              <a:t>As </a:t>
            </a:r>
            <a:r>
              <a:rPr lang="en-US" sz="3100" b="1" dirty="0">
                <a:solidFill>
                  <a:srgbClr val="FFFF00"/>
                </a:solidFill>
              </a:rPr>
              <a:t>an example, let’s say the head of a business loves their work, but they don’t like taking a clear leadership role. They think it isn’t necessary because they </a:t>
            </a:r>
            <a:r>
              <a:rPr lang="en-US" sz="3100" b="1" u="sng" dirty="0">
                <a:solidFill>
                  <a:srgbClr val="FF0000"/>
                </a:solidFill>
              </a:rPr>
              <a:t>trust</a:t>
            </a:r>
            <a:r>
              <a:rPr lang="en-US" sz="3100" b="1" dirty="0">
                <a:solidFill>
                  <a:srgbClr val="FF0000"/>
                </a:solidFill>
              </a:rPr>
              <a:t> </a:t>
            </a:r>
            <a:r>
              <a:rPr lang="en-US" sz="3100" b="1" dirty="0">
                <a:solidFill>
                  <a:srgbClr val="FFFF00"/>
                </a:solidFill>
              </a:rPr>
              <a:t>their employees and everyone knows </a:t>
            </a:r>
            <a:r>
              <a:rPr lang="en-US" sz="3100" b="1" dirty="0" smtClean="0">
                <a:solidFill>
                  <a:srgbClr val="FFFF00"/>
                </a:solidFill>
              </a:rPr>
              <a:t>what and how to </a:t>
            </a:r>
            <a:r>
              <a:rPr lang="en-US" sz="3100" b="1" dirty="0">
                <a:solidFill>
                  <a:srgbClr val="FFFF00"/>
                </a:solidFill>
              </a:rPr>
              <a:t>do their job. Instead of stepping up or delegating that responsibility, they do nothing. Soon, unofficial leaders emerge. </a:t>
            </a:r>
            <a:endParaRPr lang="en-US" sz="3100" b="1" dirty="0" smtClean="0">
              <a:solidFill>
                <a:srgbClr val="FFFF00"/>
              </a:solidFill>
            </a:endParaRPr>
          </a:p>
          <a:p>
            <a:r>
              <a:rPr lang="en-US" sz="3100" b="1" dirty="0"/>
              <a:t>This example tells an important lesson: when there’s a leadership void in an organization, something </a:t>
            </a:r>
            <a:r>
              <a:rPr lang="en-US" sz="3100" b="1" dirty="0" smtClean="0"/>
              <a:t>or some one will </a:t>
            </a:r>
            <a:r>
              <a:rPr lang="en-US" sz="3100" b="1" dirty="0"/>
              <a:t>fill it.</a:t>
            </a:r>
          </a:p>
          <a:p>
            <a:endParaRPr lang="en-US" sz="3100" b="1" dirty="0"/>
          </a:p>
        </p:txBody>
      </p:sp>
    </p:spTree>
    <p:extLst>
      <p:ext uri="{BB962C8B-B14F-4D97-AF65-F5344CB8AC3E}">
        <p14:creationId xmlns:p14="http://schemas.microsoft.com/office/powerpoint/2010/main" val="3797256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12" y="76209"/>
            <a:ext cx="9404723" cy="1400530"/>
          </a:xfrm>
          <a:solidFill>
            <a:schemeClr val="accent3"/>
          </a:solidFill>
        </p:spPr>
        <p:txBody>
          <a:bodyPr/>
          <a:lstStyle/>
          <a:p>
            <a:r>
              <a:rPr lang="en-US" b="1" dirty="0">
                <a:solidFill>
                  <a:schemeClr val="bg1"/>
                </a:solidFill>
              </a:rPr>
              <a:t>#8. </a:t>
            </a:r>
            <a:r>
              <a:rPr lang="en-US" b="1" dirty="0">
                <a:solidFill>
                  <a:srgbClr val="FFFF00"/>
                </a:solidFill>
              </a:rPr>
              <a:t>Leadership </a:t>
            </a:r>
            <a:r>
              <a:rPr lang="en-US" b="1" dirty="0" smtClean="0">
                <a:solidFill>
                  <a:srgbClr val="FFFF00"/>
                </a:solidFill>
              </a:rPr>
              <a:t>Skills </a:t>
            </a:r>
            <a:r>
              <a:rPr lang="en-US" b="1" dirty="0">
                <a:solidFill>
                  <a:srgbClr val="FFFF00"/>
                </a:solidFill>
              </a:rPr>
              <a:t>A</a:t>
            </a:r>
            <a:r>
              <a:rPr lang="en-US" b="1" dirty="0" smtClean="0">
                <a:solidFill>
                  <a:srgbClr val="FFFF00"/>
                </a:solidFill>
              </a:rPr>
              <a:t>re Beneficial </a:t>
            </a:r>
            <a:r>
              <a:rPr lang="en-US" b="1" dirty="0">
                <a:solidFill>
                  <a:srgbClr val="FFFF00"/>
                </a:solidFill>
              </a:rPr>
              <a:t>O</a:t>
            </a:r>
            <a:r>
              <a:rPr lang="en-US" b="1" dirty="0" smtClean="0">
                <a:solidFill>
                  <a:srgbClr val="FFFF00"/>
                </a:solidFill>
              </a:rPr>
              <a:t>utside </a:t>
            </a:r>
            <a:r>
              <a:rPr lang="en-US" b="1" dirty="0" smtClean="0">
                <a:solidFill>
                  <a:srgbClr val="FFFF00"/>
                </a:solidFill>
              </a:rPr>
              <a:t>Work..</a:t>
            </a:r>
            <a:r>
              <a:rPr lang="en-US" dirty="0"/>
              <a:t/>
            </a:r>
            <a:br>
              <a:rPr lang="en-US" dirty="0"/>
            </a:br>
            <a:endParaRPr lang="en-US" dirty="0"/>
          </a:p>
        </p:txBody>
      </p:sp>
      <p:sp>
        <p:nvSpPr>
          <p:cNvPr id="3" name="Content Placeholder 2"/>
          <p:cNvSpPr>
            <a:spLocks noGrp="1"/>
          </p:cNvSpPr>
          <p:nvPr>
            <p:ph idx="1"/>
          </p:nvPr>
        </p:nvSpPr>
        <p:spPr>
          <a:xfrm>
            <a:off x="72384" y="1530526"/>
            <a:ext cx="9555710" cy="5291616"/>
          </a:xfrm>
          <a:solidFill>
            <a:srgbClr val="0070C0"/>
          </a:solidFill>
        </p:spPr>
        <p:txBody>
          <a:bodyPr>
            <a:normAutofit/>
          </a:bodyPr>
          <a:lstStyle/>
          <a:p>
            <a:r>
              <a:rPr lang="en-US" sz="2800" b="1" dirty="0"/>
              <a:t>Leadership is often talked about in a business context, but the traits that make a good leader benefit every aspect of a person’s life. </a:t>
            </a:r>
            <a:endParaRPr lang="en-US" sz="2800" b="1" dirty="0" smtClean="0"/>
          </a:p>
          <a:p>
            <a:r>
              <a:rPr lang="en-US" sz="2800" b="1" dirty="0" smtClean="0">
                <a:solidFill>
                  <a:srgbClr val="FFFF00"/>
                </a:solidFill>
              </a:rPr>
              <a:t>Take </a:t>
            </a:r>
            <a:r>
              <a:rPr lang="en-US" sz="2800" b="1" dirty="0">
                <a:solidFill>
                  <a:srgbClr val="FFFF00"/>
                </a:solidFill>
              </a:rPr>
              <a:t>integrity and good communication. When leaders have integrity, they earn the respect of everyone, including employees. </a:t>
            </a:r>
            <a:endParaRPr lang="en-US" sz="2800" b="1" dirty="0" smtClean="0">
              <a:solidFill>
                <a:srgbClr val="FFFF00"/>
              </a:solidFill>
            </a:endParaRPr>
          </a:p>
          <a:p>
            <a:r>
              <a:rPr lang="en-US" sz="2800" b="1" dirty="0" smtClean="0"/>
              <a:t>Outside </a:t>
            </a:r>
            <a:r>
              <a:rPr lang="en-US" sz="2800" b="1" dirty="0"/>
              <a:t>the workplace, people with integrity are trustworthy, honest, and ethical. </a:t>
            </a:r>
            <a:endParaRPr lang="en-US" sz="2800" b="1" dirty="0" smtClean="0"/>
          </a:p>
          <a:p>
            <a:r>
              <a:rPr lang="en-US" sz="2800" b="1" dirty="0" smtClean="0">
                <a:solidFill>
                  <a:srgbClr val="FFFF00"/>
                </a:solidFill>
              </a:rPr>
              <a:t>We </a:t>
            </a:r>
            <a:r>
              <a:rPr lang="en-US" sz="2800" b="1" dirty="0">
                <a:solidFill>
                  <a:srgbClr val="FFFF00"/>
                </a:solidFill>
              </a:rPr>
              <a:t>discussed how communication matters to a business, but good communication also improves a person’s personal life and relationships.</a:t>
            </a:r>
          </a:p>
          <a:p>
            <a:endParaRPr lang="en-US" dirty="0"/>
          </a:p>
        </p:txBody>
      </p:sp>
    </p:spTree>
    <p:extLst>
      <p:ext uri="{BB962C8B-B14F-4D97-AF65-F5344CB8AC3E}">
        <p14:creationId xmlns:p14="http://schemas.microsoft.com/office/powerpoint/2010/main" val="3486863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2" y="71716"/>
            <a:ext cx="12029970" cy="806825"/>
          </a:xfrm>
          <a:solidFill>
            <a:srgbClr val="0070C0"/>
          </a:solidFill>
        </p:spPr>
        <p:txBody>
          <a:bodyPr/>
          <a:lstStyle/>
          <a:p>
            <a:r>
              <a:rPr lang="en-US" sz="3800" b="1" dirty="0"/>
              <a:t>#9. Leadership </a:t>
            </a:r>
            <a:r>
              <a:rPr lang="en-US" sz="3800" b="1" dirty="0" smtClean="0"/>
              <a:t>Is </a:t>
            </a:r>
            <a:r>
              <a:rPr lang="en-US" sz="3800" b="1" dirty="0"/>
              <a:t>P</a:t>
            </a:r>
            <a:r>
              <a:rPr lang="en-US" sz="3800" b="1" dirty="0" smtClean="0"/>
              <a:t>art </a:t>
            </a:r>
            <a:r>
              <a:rPr lang="en-US" sz="3800" b="1" dirty="0"/>
              <a:t>of </a:t>
            </a:r>
            <a:r>
              <a:rPr lang="en-US" sz="3800" b="1" dirty="0" smtClean="0"/>
              <a:t>Personal Development.</a:t>
            </a:r>
            <a:r>
              <a:rPr lang="en-US" dirty="0"/>
              <a:t/>
            </a:r>
            <a:br>
              <a:rPr lang="en-US" dirty="0"/>
            </a:br>
            <a:endParaRPr lang="en-US" dirty="0"/>
          </a:p>
        </p:txBody>
      </p:sp>
      <p:sp>
        <p:nvSpPr>
          <p:cNvPr id="3" name="Content Placeholder 2"/>
          <p:cNvSpPr>
            <a:spLocks noGrp="1"/>
          </p:cNvSpPr>
          <p:nvPr>
            <p:ph idx="1"/>
          </p:nvPr>
        </p:nvSpPr>
        <p:spPr>
          <a:xfrm>
            <a:off x="108241" y="1039906"/>
            <a:ext cx="11994111" cy="5665693"/>
          </a:xfrm>
          <a:solidFill>
            <a:schemeClr val="bg1"/>
          </a:solidFill>
        </p:spPr>
        <p:txBody>
          <a:bodyPr>
            <a:normAutofit/>
          </a:bodyPr>
          <a:lstStyle/>
          <a:p>
            <a:r>
              <a:rPr lang="en-US" sz="2800" b="1" dirty="0"/>
              <a:t>You don’t need to be in a position of authority over others to hone your leadership skills. </a:t>
            </a:r>
            <a:endParaRPr lang="en-US" sz="2800" b="1" dirty="0" smtClean="0"/>
          </a:p>
          <a:p>
            <a:r>
              <a:rPr lang="en-US" sz="2800" b="1" dirty="0" smtClean="0">
                <a:solidFill>
                  <a:srgbClr val="FFFF00"/>
                </a:solidFill>
              </a:rPr>
              <a:t>Self-leadership </a:t>
            </a:r>
            <a:r>
              <a:rPr lang="en-US" sz="2800" b="1" dirty="0">
                <a:solidFill>
                  <a:srgbClr val="FFFF00"/>
                </a:solidFill>
              </a:rPr>
              <a:t>is the ability to lead yourself in achieving your goals. </a:t>
            </a:r>
            <a:endParaRPr lang="en-US" sz="2800" b="1" dirty="0" smtClean="0">
              <a:solidFill>
                <a:srgbClr val="FFFF00"/>
              </a:solidFill>
            </a:endParaRPr>
          </a:p>
          <a:p>
            <a:r>
              <a:rPr lang="en-US" sz="2800" b="1" dirty="0" smtClean="0"/>
              <a:t>You’ll </a:t>
            </a:r>
            <a:r>
              <a:rPr lang="en-US" sz="2800" b="1" dirty="0"/>
              <a:t>be more motivated, productive, and more likely to influence others. </a:t>
            </a:r>
            <a:endParaRPr lang="en-US" sz="2800" b="1" dirty="0" smtClean="0"/>
          </a:p>
          <a:p>
            <a:r>
              <a:rPr lang="en-US" sz="2800" b="1" dirty="0" smtClean="0">
                <a:solidFill>
                  <a:srgbClr val="FFFF00"/>
                </a:solidFill>
              </a:rPr>
              <a:t>Skills </a:t>
            </a:r>
            <a:r>
              <a:rPr lang="en-US" sz="2800" b="1" dirty="0">
                <a:solidFill>
                  <a:srgbClr val="FFFF00"/>
                </a:solidFill>
              </a:rPr>
              <a:t>like </a:t>
            </a:r>
            <a:r>
              <a:rPr lang="en-US" sz="2800" b="1" u="sng" dirty="0">
                <a:solidFill>
                  <a:srgbClr val="FF0000"/>
                </a:solidFill>
              </a:rPr>
              <a:t>self-awareness</a:t>
            </a:r>
            <a:r>
              <a:rPr lang="en-US" sz="2800" b="1" dirty="0">
                <a:solidFill>
                  <a:srgbClr val="FF0000"/>
                </a:solidFill>
              </a:rPr>
              <a:t>, </a:t>
            </a:r>
            <a:r>
              <a:rPr lang="en-US" sz="2800" b="1" dirty="0"/>
              <a:t>self-regulation</a:t>
            </a:r>
            <a:r>
              <a:rPr lang="en-US" sz="2800" b="1" dirty="0">
                <a:solidFill>
                  <a:srgbClr val="FFFF00"/>
                </a:solidFill>
              </a:rPr>
              <a:t>, and </a:t>
            </a:r>
            <a:r>
              <a:rPr lang="en-US" sz="2800" b="1" dirty="0"/>
              <a:t>accountability</a:t>
            </a:r>
            <a:r>
              <a:rPr lang="en-US" sz="2800" b="1" dirty="0">
                <a:solidFill>
                  <a:srgbClr val="FFFF00"/>
                </a:solidFill>
              </a:rPr>
              <a:t> reflect strong self-leadership. Empathy is also essential. </a:t>
            </a:r>
            <a:endParaRPr lang="en-US" sz="2800" b="1" dirty="0" smtClean="0">
              <a:solidFill>
                <a:srgbClr val="FFFF00"/>
              </a:solidFill>
            </a:endParaRPr>
          </a:p>
          <a:p>
            <a:r>
              <a:rPr lang="en-US" sz="2800" b="1" dirty="0" smtClean="0"/>
              <a:t>The </a:t>
            </a:r>
            <a:r>
              <a:rPr lang="en-US" sz="2800" b="1" dirty="0"/>
              <a:t>best leaders aren’t cut off from emotions or relationships with others. They understand the importance of genuine connections.</a:t>
            </a:r>
          </a:p>
          <a:p>
            <a:endParaRPr lang="en-US" dirty="0"/>
          </a:p>
        </p:txBody>
      </p:sp>
    </p:spTree>
    <p:extLst>
      <p:ext uri="{BB962C8B-B14F-4D97-AF65-F5344CB8AC3E}">
        <p14:creationId xmlns:p14="http://schemas.microsoft.com/office/powerpoint/2010/main" val="309976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06" y="76202"/>
            <a:ext cx="10470776" cy="766482"/>
          </a:xfrm>
          <a:solidFill>
            <a:srgbClr val="0070C0"/>
          </a:solidFill>
        </p:spPr>
        <p:txBody>
          <a:bodyPr/>
          <a:lstStyle/>
          <a:p>
            <a:r>
              <a:rPr lang="en-US" b="1" dirty="0"/>
              <a:t>#10. Leadership </a:t>
            </a:r>
            <a:r>
              <a:rPr lang="en-US" b="1" dirty="0" smtClean="0"/>
              <a:t>Can </a:t>
            </a:r>
            <a:r>
              <a:rPr lang="en-US" b="1" dirty="0"/>
              <a:t>M</a:t>
            </a:r>
            <a:r>
              <a:rPr lang="en-US" b="1" dirty="0" smtClean="0"/>
              <a:t>ean </a:t>
            </a:r>
            <a:r>
              <a:rPr lang="en-US" b="1" dirty="0"/>
              <a:t>L</a:t>
            </a:r>
            <a:r>
              <a:rPr lang="en-US" b="1" dirty="0" smtClean="0"/>
              <a:t>ife </a:t>
            </a:r>
            <a:r>
              <a:rPr lang="en-US" b="1" dirty="0"/>
              <a:t>or </a:t>
            </a:r>
            <a:r>
              <a:rPr lang="en-US" b="1" dirty="0" smtClean="0"/>
              <a:t>Death</a:t>
            </a:r>
            <a:r>
              <a:rPr lang="en-US" dirty="0"/>
              <a:t/>
            </a:r>
            <a:br>
              <a:rPr lang="en-US" dirty="0"/>
            </a:br>
            <a:endParaRPr lang="en-US" dirty="0"/>
          </a:p>
        </p:txBody>
      </p:sp>
      <p:sp>
        <p:nvSpPr>
          <p:cNvPr id="3" name="Content Placeholder 2"/>
          <p:cNvSpPr>
            <a:spLocks noGrp="1"/>
          </p:cNvSpPr>
          <p:nvPr>
            <p:ph idx="1"/>
          </p:nvPr>
        </p:nvSpPr>
        <p:spPr>
          <a:xfrm>
            <a:off x="125506" y="932330"/>
            <a:ext cx="10470775" cy="5925670"/>
          </a:xfrm>
          <a:solidFill>
            <a:srgbClr val="FFFF00"/>
          </a:solidFill>
        </p:spPr>
        <p:txBody>
          <a:bodyPr>
            <a:noAutofit/>
          </a:bodyPr>
          <a:lstStyle/>
          <a:p>
            <a:r>
              <a:rPr lang="en-US" sz="2800" b="1" dirty="0">
                <a:solidFill>
                  <a:schemeClr val="bg1"/>
                </a:solidFill>
              </a:rPr>
              <a:t>The COVID-19 pandemic represents one of the most challenging times to be a leader. The stakes are high. </a:t>
            </a:r>
            <a:endParaRPr lang="en-US" sz="2800" b="1" dirty="0" smtClean="0">
              <a:solidFill>
                <a:schemeClr val="bg1"/>
              </a:solidFill>
            </a:endParaRPr>
          </a:p>
          <a:p>
            <a:r>
              <a:rPr lang="en-US" sz="2800" b="1" dirty="0" smtClean="0">
                <a:solidFill>
                  <a:srgbClr val="FF0000"/>
                </a:solidFill>
              </a:rPr>
              <a:t>What </a:t>
            </a:r>
            <a:r>
              <a:rPr lang="en-US" sz="2800" b="1" dirty="0">
                <a:solidFill>
                  <a:srgbClr val="FF0000"/>
                </a:solidFill>
              </a:rPr>
              <a:t>does a good leader do in these times? In New Zealand, strict regulations have been in place since the pandemic’s beginning. </a:t>
            </a:r>
            <a:endParaRPr lang="en-US" sz="2800" b="1" dirty="0" smtClean="0">
              <a:solidFill>
                <a:srgbClr val="FF0000"/>
              </a:solidFill>
            </a:endParaRPr>
          </a:p>
          <a:p>
            <a:r>
              <a:rPr lang="en-US" sz="2800" b="1" dirty="0" smtClean="0">
                <a:solidFill>
                  <a:schemeClr val="bg1"/>
                </a:solidFill>
              </a:rPr>
              <a:t>At </a:t>
            </a:r>
            <a:r>
              <a:rPr lang="en-US" sz="2800" b="1" dirty="0">
                <a:solidFill>
                  <a:schemeClr val="bg1"/>
                </a:solidFill>
              </a:rPr>
              <a:t>the time of this article’s writing, 53 people in New Zealand died from COVID. The United States, which responded slowly and continues to leave most of the regulations up to the states, has lost over 900,000 people, putting it far above its peer nations. </a:t>
            </a:r>
            <a:endParaRPr lang="en-US" sz="2800" b="1" dirty="0" smtClean="0">
              <a:solidFill>
                <a:schemeClr val="bg1"/>
              </a:solidFill>
            </a:endParaRPr>
          </a:p>
          <a:p>
            <a:r>
              <a:rPr lang="en-US" sz="2800" b="1" dirty="0" smtClean="0">
                <a:solidFill>
                  <a:schemeClr val="bg1"/>
                </a:solidFill>
              </a:rPr>
              <a:t>In</a:t>
            </a:r>
            <a:r>
              <a:rPr lang="en-US" sz="2800" b="1" dirty="0">
                <a:solidFill>
                  <a:schemeClr val="bg1"/>
                </a:solidFill>
              </a:rPr>
              <a:t> </a:t>
            </a:r>
            <a:r>
              <a:rPr lang="en-US" sz="2800" b="1" u="sng" dirty="0">
                <a:solidFill>
                  <a:schemeClr val="bg1"/>
                </a:solidFill>
              </a:rPr>
              <a:t>a 2020 article from Harvard Business Review</a:t>
            </a:r>
            <a:r>
              <a:rPr lang="en-US" sz="2800" b="1" dirty="0">
                <a:solidFill>
                  <a:schemeClr val="bg1"/>
                </a:solidFill>
              </a:rPr>
              <a:t>, Michaela J. </a:t>
            </a:r>
            <a:r>
              <a:rPr lang="en-US" sz="2800" b="1" dirty="0" err="1">
                <a:solidFill>
                  <a:schemeClr val="bg1"/>
                </a:solidFill>
              </a:rPr>
              <a:t>Kerissey</a:t>
            </a:r>
            <a:r>
              <a:rPr lang="en-US" sz="2800" b="1" dirty="0">
                <a:solidFill>
                  <a:schemeClr val="bg1"/>
                </a:solidFill>
              </a:rPr>
              <a:t> and Amy C. Edmonson outlined four lessons for leaders in a crisis like COVID</a:t>
            </a:r>
          </a:p>
        </p:txBody>
      </p:sp>
    </p:spTree>
    <p:extLst>
      <p:ext uri="{BB962C8B-B14F-4D97-AF65-F5344CB8AC3E}">
        <p14:creationId xmlns:p14="http://schemas.microsoft.com/office/powerpoint/2010/main" val="24991127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095" y="125506"/>
            <a:ext cx="9566740" cy="1165412"/>
          </a:xfrm>
          <a:solidFill>
            <a:schemeClr val="tx1"/>
          </a:solidFill>
        </p:spPr>
        <p:txBody>
          <a:bodyPr/>
          <a:lstStyle/>
          <a:p>
            <a:r>
              <a:rPr lang="en-US" sz="3200" b="1" dirty="0" smtClean="0">
                <a:solidFill>
                  <a:srgbClr val="FF0000"/>
                </a:solidFill>
              </a:rPr>
              <a:t>The Challenges Associated With </a:t>
            </a:r>
            <a:r>
              <a:rPr lang="en-US" sz="3200" b="1" dirty="0">
                <a:solidFill>
                  <a:srgbClr val="FF0000"/>
                </a:solidFill>
              </a:rPr>
              <a:t>B</a:t>
            </a:r>
            <a:r>
              <a:rPr lang="en-US" sz="3200" b="1" dirty="0" smtClean="0">
                <a:solidFill>
                  <a:srgbClr val="FF0000"/>
                </a:solidFill>
              </a:rPr>
              <a:t>ad Leadership</a:t>
            </a:r>
            <a:endParaRPr lang="en-US" sz="3200" b="1" dirty="0">
              <a:solidFill>
                <a:srgbClr val="FF0000"/>
              </a:solidFill>
            </a:endParaRPr>
          </a:p>
        </p:txBody>
      </p:sp>
      <p:pic>
        <p:nvPicPr>
          <p:cNvPr id="4" name="FG Schools Introduce over 300% rise in School Fee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84094" y="1434353"/>
            <a:ext cx="11116235" cy="4428565"/>
          </a:xfrm>
        </p:spPr>
      </p:pic>
    </p:spTree>
    <p:extLst>
      <p:ext uri="{BB962C8B-B14F-4D97-AF65-F5344CB8AC3E}">
        <p14:creationId xmlns:p14="http://schemas.microsoft.com/office/powerpoint/2010/main" val="41793601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061"/>
            <a:ext cx="10237693" cy="1400530"/>
          </a:xfrm>
          <a:solidFill>
            <a:schemeClr val="bg1"/>
          </a:solidFill>
        </p:spPr>
        <p:txBody>
          <a:bodyPr/>
          <a:lstStyle/>
          <a:p>
            <a:r>
              <a:rPr lang="en-US" b="1" dirty="0" smtClean="0"/>
              <a:t>They Celebrate Even </a:t>
            </a:r>
            <a:r>
              <a:rPr lang="en-US" b="1" dirty="0"/>
              <a:t>W</a:t>
            </a:r>
            <a:r>
              <a:rPr lang="en-US" b="1" dirty="0" smtClean="0"/>
              <a:t>hen </a:t>
            </a:r>
            <a:r>
              <a:rPr lang="en-US" b="1" dirty="0"/>
              <a:t>T</a:t>
            </a:r>
            <a:r>
              <a:rPr lang="en-US" b="1" dirty="0" smtClean="0"/>
              <a:t>he </a:t>
            </a:r>
            <a:r>
              <a:rPr lang="en-US" b="1" dirty="0"/>
              <a:t>M</a:t>
            </a:r>
            <a:r>
              <a:rPr lang="en-US" b="1" dirty="0" smtClean="0"/>
              <a:t>asses are Dying and Crying</a:t>
            </a:r>
            <a:endParaRPr lang="en-US" b="1" dirty="0"/>
          </a:p>
        </p:txBody>
      </p:sp>
      <p:pic>
        <p:nvPicPr>
          <p:cNvPr id="4" name="Celebrating Tinubus Victory at the Tribunal on Wednesda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6518" y="1747838"/>
            <a:ext cx="9861176" cy="4195762"/>
          </a:xfrm>
        </p:spPr>
      </p:pic>
    </p:spTree>
    <p:extLst>
      <p:ext uri="{BB962C8B-B14F-4D97-AF65-F5344CB8AC3E}">
        <p14:creationId xmlns:p14="http://schemas.microsoft.com/office/powerpoint/2010/main" val="710581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605" y="129989"/>
            <a:ext cx="11294877" cy="1400530"/>
          </a:xfrm>
          <a:solidFill>
            <a:schemeClr val="accent4">
              <a:lumMod val="50000"/>
            </a:schemeClr>
          </a:solidFill>
        </p:spPr>
        <p:txBody>
          <a:bodyPr/>
          <a:lstStyle/>
          <a:p>
            <a:r>
              <a:rPr lang="en-US" sz="3800" b="1" dirty="0" err="1"/>
              <a:t>Sowore</a:t>
            </a:r>
            <a:r>
              <a:rPr lang="en-US" sz="3800" b="1" dirty="0"/>
              <a:t> Accuses </a:t>
            </a:r>
            <a:r>
              <a:rPr lang="en-US" sz="3800" b="1" dirty="0" err="1"/>
              <a:t>Tinubu</a:t>
            </a:r>
            <a:r>
              <a:rPr lang="en-US" sz="3800" b="1" dirty="0"/>
              <a:t> Of Buying New $100m Presidential Jet Amid Economic Hardship</a:t>
            </a:r>
            <a:r>
              <a:rPr lang="en-US" b="1" dirty="0"/>
              <a:t/>
            </a:r>
            <a:br>
              <a:rPr lang="en-US" b="1" dirty="0"/>
            </a:br>
            <a:endParaRPr lang="en-US" dirty="0"/>
          </a:p>
        </p:txBody>
      </p:sp>
      <p:sp>
        <p:nvSpPr>
          <p:cNvPr id="4" name="Content Placeholder 2"/>
          <p:cNvSpPr txBox="1">
            <a:spLocks/>
          </p:cNvSpPr>
          <p:nvPr/>
        </p:nvSpPr>
        <p:spPr>
          <a:xfrm>
            <a:off x="6221506" y="1530519"/>
            <a:ext cx="5719482" cy="5103363"/>
          </a:xfrm>
          <a:prstGeom prst="rect">
            <a:avLst/>
          </a:prstGeom>
          <a:solidFill>
            <a:schemeClr val="accent4">
              <a:lumMod val="75000"/>
            </a:schemeClr>
          </a:solidFill>
          <a:ln>
            <a:solidFill>
              <a:srgbClr val="FFFF00"/>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b="1" dirty="0" err="1">
                <a:solidFill>
                  <a:srgbClr val="FFFF00"/>
                </a:solidFill>
              </a:rPr>
              <a:t>Sowore</a:t>
            </a:r>
            <a:r>
              <a:rPr lang="en-US" b="1" dirty="0">
                <a:solidFill>
                  <a:srgbClr val="FFFF00"/>
                </a:solidFill>
              </a:rPr>
              <a:t> Accuses </a:t>
            </a:r>
            <a:r>
              <a:rPr lang="en-US" b="1" dirty="0" err="1">
                <a:solidFill>
                  <a:srgbClr val="FFFF00"/>
                </a:solidFill>
              </a:rPr>
              <a:t>Tinubu</a:t>
            </a:r>
            <a:r>
              <a:rPr lang="en-US" b="1" dirty="0">
                <a:solidFill>
                  <a:srgbClr val="FFFF00"/>
                </a:solidFill>
              </a:rPr>
              <a:t> Of Buying New $100m Presidential Jet Amid Economic Hardship</a:t>
            </a:r>
          </a:p>
          <a:p>
            <a:pPr fontAlgn="base"/>
            <a:r>
              <a:rPr lang="en-US" dirty="0" smtClean="0"/>
              <a:t> </a:t>
            </a:r>
            <a:r>
              <a:rPr lang="en-US" dirty="0"/>
              <a:t>Activist and former presidential candidate, </a:t>
            </a:r>
            <a:r>
              <a:rPr lang="en-US" dirty="0" err="1"/>
              <a:t>Omoyele</a:t>
            </a:r>
            <a:r>
              <a:rPr lang="en-US" dirty="0"/>
              <a:t> </a:t>
            </a:r>
            <a:r>
              <a:rPr lang="en-US" dirty="0" err="1"/>
              <a:t>Sowore</a:t>
            </a:r>
            <a:r>
              <a:rPr lang="en-US" dirty="0"/>
              <a:t>, has alleged that President Bola </a:t>
            </a:r>
            <a:r>
              <a:rPr lang="en-US" dirty="0" err="1"/>
              <a:t>Tinubu</a:t>
            </a:r>
            <a:r>
              <a:rPr lang="en-US" dirty="0"/>
              <a:t> has purchased a $100 million presidential jet and further investing an additional $50 million for its </a:t>
            </a:r>
            <a:r>
              <a:rPr lang="en-US" dirty="0" err="1"/>
              <a:t>customisation</a:t>
            </a:r>
            <a:r>
              <a:rPr lang="en-US" dirty="0"/>
              <a:t>.</a:t>
            </a:r>
          </a:p>
          <a:p>
            <a:pPr fontAlgn="base"/>
            <a:r>
              <a:rPr lang="en-US" dirty="0" err="1"/>
              <a:t>Sowore</a:t>
            </a:r>
            <a:r>
              <a:rPr lang="en-US" dirty="0"/>
              <a:t> made the claim via his X handle (formerly Twitter) on Monday evening</a:t>
            </a:r>
            <a:r>
              <a:rPr lang="en-US" dirty="0" smtClean="0"/>
              <a:t>.</a:t>
            </a:r>
          </a:p>
          <a:p>
            <a:pPr fontAlgn="base"/>
            <a:r>
              <a:rPr lang="en-US" dirty="0"/>
              <a:t>He went on to describe the aircraft: “The jet is an A330-200 initially christened VP-CAC and is now registered as 5N-FGA.”</a:t>
            </a:r>
          </a:p>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0520"/>
            <a:ext cx="6095999" cy="5103362"/>
          </a:xfrm>
          <a:prstGeom prst="rect">
            <a:avLst/>
          </a:prstGeom>
        </p:spPr>
      </p:pic>
    </p:spTree>
    <p:extLst>
      <p:ext uri="{BB962C8B-B14F-4D97-AF65-F5344CB8AC3E}">
        <p14:creationId xmlns:p14="http://schemas.microsoft.com/office/powerpoint/2010/main" val="2098013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436" y="76203"/>
            <a:ext cx="9789458" cy="838199"/>
          </a:xfrm>
          <a:solidFill>
            <a:schemeClr val="tx1"/>
          </a:solidFill>
        </p:spPr>
        <p:txBody>
          <a:bodyPr/>
          <a:lstStyle/>
          <a:p>
            <a:r>
              <a:rPr lang="en-US" b="1" dirty="0" smtClean="0">
                <a:solidFill>
                  <a:schemeClr val="bg1"/>
                </a:solidFill>
              </a:rPr>
              <a:t>The Origin of Leadership. (Gen. 1:28</a:t>
            </a:r>
            <a:endParaRPr lang="en-US" b="1" dirty="0">
              <a:solidFill>
                <a:schemeClr val="bg1"/>
              </a:solidFill>
            </a:endParaRPr>
          </a:p>
        </p:txBody>
      </p:sp>
      <p:sp>
        <p:nvSpPr>
          <p:cNvPr id="3" name="Content Placeholder 2"/>
          <p:cNvSpPr>
            <a:spLocks noGrp="1"/>
          </p:cNvSpPr>
          <p:nvPr>
            <p:ph idx="1"/>
          </p:nvPr>
        </p:nvSpPr>
        <p:spPr>
          <a:xfrm>
            <a:off x="107578" y="950260"/>
            <a:ext cx="9789458" cy="5755340"/>
          </a:xfrm>
          <a:solidFill>
            <a:srgbClr val="FFFF00"/>
          </a:solidFill>
        </p:spPr>
        <p:txBody>
          <a:bodyPr>
            <a:normAutofit/>
          </a:bodyPr>
          <a:lstStyle/>
          <a:p>
            <a:r>
              <a:rPr lang="en-US" sz="3200" b="1" dirty="0" smtClean="0">
                <a:solidFill>
                  <a:srgbClr val="FF0000"/>
                </a:solidFill>
              </a:rPr>
              <a:t>Genesis 1: 28</a:t>
            </a:r>
          </a:p>
          <a:p>
            <a:r>
              <a:rPr lang="en-US" sz="3200" b="1" dirty="0" smtClean="0">
                <a:solidFill>
                  <a:schemeClr val="bg1"/>
                </a:solidFill>
              </a:rPr>
              <a:t>The God Blessed them and said, Be fruitful and multiply.</a:t>
            </a:r>
          </a:p>
          <a:p>
            <a:r>
              <a:rPr lang="en-US" sz="3200" b="1" dirty="0" smtClean="0">
                <a:solidFill>
                  <a:srgbClr val="FF0000"/>
                </a:solidFill>
              </a:rPr>
              <a:t>Fill the earth and Govern it,</a:t>
            </a:r>
          </a:p>
          <a:p>
            <a:r>
              <a:rPr lang="en-US" sz="3200" b="1" dirty="0" smtClean="0">
                <a:solidFill>
                  <a:schemeClr val="bg1"/>
                </a:solidFill>
              </a:rPr>
              <a:t>Reign over the Fish of the sea and govern it, the Birds of the Sky and all the animals that survey along the ground </a:t>
            </a:r>
          </a:p>
          <a:p>
            <a:r>
              <a:rPr lang="en-US" sz="3200" b="1" dirty="0" smtClean="0">
                <a:solidFill>
                  <a:srgbClr val="FF0000"/>
                </a:solidFill>
              </a:rPr>
              <a:t>Genesis 2;15</a:t>
            </a:r>
          </a:p>
          <a:p>
            <a:r>
              <a:rPr lang="en-US" sz="3200" dirty="0" smtClean="0">
                <a:solidFill>
                  <a:schemeClr val="bg1"/>
                </a:solidFill>
              </a:rPr>
              <a:t>The Lord God Placed the Man in the Garden of Eden to tend and watch over it.</a:t>
            </a:r>
          </a:p>
          <a:p>
            <a:endParaRPr lang="en-US" dirty="0">
              <a:solidFill>
                <a:schemeClr val="bg1"/>
              </a:solidFill>
            </a:endParaRPr>
          </a:p>
        </p:txBody>
      </p:sp>
    </p:spTree>
    <p:extLst>
      <p:ext uri="{BB962C8B-B14F-4D97-AF65-F5344CB8AC3E}">
        <p14:creationId xmlns:p14="http://schemas.microsoft.com/office/powerpoint/2010/main" val="21841656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42" y="76204"/>
            <a:ext cx="9376429" cy="1400530"/>
          </a:xfrm>
          <a:solidFill>
            <a:schemeClr val="bg1"/>
          </a:solidFill>
        </p:spPr>
        <p:txBody>
          <a:bodyPr/>
          <a:lstStyle/>
          <a:p>
            <a:r>
              <a:rPr lang="en-US" b="1" dirty="0" smtClean="0"/>
              <a:t>10 Reasons Why Leadership is Important</a:t>
            </a:r>
            <a:endParaRPr lang="en-US" b="1" dirty="0"/>
          </a:p>
        </p:txBody>
      </p:sp>
      <p:sp>
        <p:nvSpPr>
          <p:cNvPr id="3" name="Content Placeholder 2"/>
          <p:cNvSpPr>
            <a:spLocks noGrp="1"/>
          </p:cNvSpPr>
          <p:nvPr>
            <p:ph idx="1"/>
          </p:nvPr>
        </p:nvSpPr>
        <p:spPr>
          <a:xfrm>
            <a:off x="162016" y="1541931"/>
            <a:ext cx="9268855" cy="5226424"/>
          </a:xfrm>
          <a:solidFill>
            <a:srgbClr val="0070C0"/>
          </a:solidFill>
        </p:spPr>
        <p:txBody>
          <a:bodyPr>
            <a:normAutofit fontScale="85000" lnSpcReduction="20000"/>
          </a:bodyPr>
          <a:lstStyle/>
          <a:p>
            <a:r>
              <a:rPr lang="en-US" sz="3600" b="1" dirty="0">
                <a:solidFill>
                  <a:srgbClr val="FFFF00"/>
                </a:solidFill>
              </a:rPr>
              <a:t>Leadership is the ability to guide and influence others. </a:t>
            </a:r>
            <a:endParaRPr lang="en-US" sz="3600" b="1" dirty="0" smtClean="0">
              <a:solidFill>
                <a:srgbClr val="FFFF00"/>
              </a:solidFill>
            </a:endParaRPr>
          </a:p>
          <a:p>
            <a:r>
              <a:rPr lang="en-US" sz="3600" b="1" dirty="0" smtClean="0"/>
              <a:t>What </a:t>
            </a:r>
            <a:r>
              <a:rPr lang="en-US" sz="3600" b="1" dirty="0"/>
              <a:t>makes a leader a success or a failure? </a:t>
            </a:r>
            <a:endParaRPr lang="en-US" sz="3600" b="1" dirty="0" smtClean="0"/>
          </a:p>
          <a:p>
            <a:r>
              <a:rPr lang="en-US" sz="3600" b="1" dirty="0" smtClean="0"/>
              <a:t>What </a:t>
            </a:r>
            <a:r>
              <a:rPr lang="en-US" sz="3600" b="1" dirty="0"/>
              <a:t>traits does a good leader need? </a:t>
            </a:r>
            <a:endParaRPr lang="en-US" sz="3600" b="1" dirty="0" smtClean="0"/>
          </a:p>
          <a:p>
            <a:r>
              <a:rPr lang="en-US" sz="3600" b="1" dirty="0" smtClean="0">
                <a:solidFill>
                  <a:srgbClr val="FFFF00"/>
                </a:solidFill>
              </a:rPr>
              <a:t>Can </a:t>
            </a:r>
            <a:r>
              <a:rPr lang="en-US" sz="3600" b="1" dirty="0">
                <a:solidFill>
                  <a:srgbClr val="FFFF00"/>
                </a:solidFill>
              </a:rPr>
              <a:t>anyone become a leader? </a:t>
            </a:r>
            <a:endParaRPr lang="en-US" sz="3600" b="1" dirty="0" smtClean="0">
              <a:solidFill>
                <a:srgbClr val="FFFF00"/>
              </a:solidFill>
            </a:endParaRPr>
          </a:p>
          <a:p>
            <a:r>
              <a:rPr lang="en-US" sz="3600" b="1" dirty="0" smtClean="0"/>
              <a:t>These </a:t>
            </a:r>
            <a:r>
              <a:rPr lang="en-US" sz="3600" b="1" dirty="0"/>
              <a:t>are questions </a:t>
            </a:r>
            <a:r>
              <a:rPr lang="en-US" sz="3600" b="1" u="sng" dirty="0"/>
              <a:t>researchers</a:t>
            </a:r>
            <a:r>
              <a:rPr lang="en-US" sz="3600" b="1" dirty="0"/>
              <a:t>, business people, politicians, and countless others are always trying to answer. </a:t>
            </a:r>
            <a:endParaRPr lang="en-US" sz="3600" b="1" dirty="0" smtClean="0"/>
          </a:p>
          <a:p>
            <a:r>
              <a:rPr lang="en-US" sz="3600" b="1" dirty="0" smtClean="0">
                <a:solidFill>
                  <a:srgbClr val="FFFF00"/>
                </a:solidFill>
              </a:rPr>
              <a:t>Here in this presentation, we discuss some of the most pertinent 10 reasons </a:t>
            </a:r>
            <a:r>
              <a:rPr lang="en-US" sz="3600" b="1" dirty="0">
                <a:solidFill>
                  <a:srgbClr val="FFFF00"/>
                </a:solidFill>
              </a:rPr>
              <a:t>why leadership is important</a:t>
            </a:r>
            <a:r>
              <a:rPr lang="en-US" sz="3600" b="1" dirty="0"/>
              <a:t>:</a:t>
            </a:r>
          </a:p>
          <a:p>
            <a:endParaRPr lang="en-US" dirty="0"/>
          </a:p>
        </p:txBody>
      </p:sp>
    </p:spTree>
    <p:extLst>
      <p:ext uri="{BB962C8B-B14F-4D97-AF65-F5344CB8AC3E}">
        <p14:creationId xmlns:p14="http://schemas.microsoft.com/office/powerpoint/2010/main" val="3864809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10" y="94131"/>
            <a:ext cx="10264491" cy="1400530"/>
          </a:xfrm>
          <a:solidFill>
            <a:srgbClr val="0070C0"/>
          </a:solidFill>
        </p:spPr>
        <p:txBody>
          <a:bodyPr/>
          <a:lstStyle/>
          <a:p>
            <a:r>
              <a:rPr lang="en-US" b="1" dirty="0"/>
              <a:t>#1. Good </a:t>
            </a:r>
            <a:r>
              <a:rPr lang="en-US" b="1" dirty="0"/>
              <a:t>L</a:t>
            </a:r>
            <a:r>
              <a:rPr lang="en-US" b="1" dirty="0" smtClean="0"/>
              <a:t>eadership Ensures </a:t>
            </a:r>
            <a:r>
              <a:rPr lang="en-US" b="1" dirty="0"/>
              <a:t>A</a:t>
            </a:r>
            <a:r>
              <a:rPr lang="en-US" b="1" dirty="0" smtClean="0"/>
              <a:t>n </a:t>
            </a:r>
            <a:r>
              <a:rPr lang="en-US" b="1" dirty="0"/>
              <a:t>O</a:t>
            </a:r>
            <a:r>
              <a:rPr lang="en-US" b="1" dirty="0" smtClean="0"/>
              <a:t>rganization’s Identity </a:t>
            </a:r>
            <a:r>
              <a:rPr lang="en-US" b="1" dirty="0"/>
              <a:t>B</a:t>
            </a:r>
            <a:r>
              <a:rPr lang="en-US" b="1" dirty="0" smtClean="0"/>
              <a:t>ecomes </a:t>
            </a:r>
            <a:r>
              <a:rPr lang="en-US" b="1" dirty="0"/>
              <a:t>R</a:t>
            </a:r>
            <a:r>
              <a:rPr lang="en-US" b="1" dirty="0" smtClean="0"/>
              <a:t>eal</a:t>
            </a:r>
            <a:r>
              <a:rPr lang="en-US" dirty="0"/>
              <a:t/>
            </a:r>
            <a:br>
              <a:rPr lang="en-US" dirty="0"/>
            </a:br>
            <a:endParaRPr lang="en-US" dirty="0"/>
          </a:p>
        </p:txBody>
      </p:sp>
      <p:sp>
        <p:nvSpPr>
          <p:cNvPr id="3" name="Content Placeholder 2"/>
          <p:cNvSpPr>
            <a:spLocks noGrp="1"/>
          </p:cNvSpPr>
          <p:nvPr>
            <p:ph idx="1"/>
          </p:nvPr>
        </p:nvSpPr>
        <p:spPr>
          <a:xfrm>
            <a:off x="215156" y="1577790"/>
            <a:ext cx="9727124" cy="5190565"/>
          </a:xfrm>
          <a:solidFill>
            <a:schemeClr val="tx1"/>
          </a:solidFill>
        </p:spPr>
        <p:txBody>
          <a:bodyPr>
            <a:noAutofit/>
          </a:bodyPr>
          <a:lstStyle/>
          <a:p>
            <a:r>
              <a:rPr lang="en-US" sz="2800" b="1" dirty="0">
                <a:solidFill>
                  <a:schemeClr val="bg1"/>
                </a:solidFill>
              </a:rPr>
              <a:t>All organizations center on vision and values, which represent the organization’s identity. </a:t>
            </a:r>
            <a:endParaRPr lang="en-US" sz="2800" b="1" dirty="0" smtClean="0">
              <a:solidFill>
                <a:schemeClr val="bg1"/>
              </a:solidFill>
            </a:endParaRPr>
          </a:p>
          <a:p>
            <a:r>
              <a:rPr lang="en-US" sz="2800" b="1" dirty="0" smtClean="0">
                <a:solidFill>
                  <a:schemeClr val="bg1"/>
                </a:solidFill>
              </a:rPr>
              <a:t>Go </a:t>
            </a:r>
            <a:r>
              <a:rPr lang="en-US" sz="2800" b="1" dirty="0">
                <a:solidFill>
                  <a:schemeClr val="bg1"/>
                </a:solidFill>
              </a:rPr>
              <a:t>to any “About Us” or “Mission Statement” page on an organization’s website and you’ll see. Turning identity into reality depends on good leadership. </a:t>
            </a:r>
            <a:endParaRPr lang="en-US" sz="2800" b="1" dirty="0" smtClean="0">
              <a:solidFill>
                <a:schemeClr val="bg1"/>
              </a:solidFill>
            </a:endParaRPr>
          </a:p>
          <a:p>
            <a:r>
              <a:rPr lang="en-US" sz="2800" b="1" dirty="0" smtClean="0">
                <a:solidFill>
                  <a:schemeClr val="bg1"/>
                </a:solidFill>
              </a:rPr>
              <a:t>Like </a:t>
            </a:r>
            <a:r>
              <a:rPr lang="en-US" sz="2800" b="1" dirty="0">
                <a:solidFill>
                  <a:schemeClr val="bg1"/>
                </a:solidFill>
              </a:rPr>
              <a:t>a compass, leaders keep the organization pointed in the right direction. It can be easy to get off-track with distractions like everyday projects, shifting trends, and problem-solving, </a:t>
            </a:r>
            <a:endParaRPr lang="en-US" sz="2800" b="1" dirty="0" smtClean="0">
              <a:solidFill>
                <a:schemeClr val="bg1"/>
              </a:solidFill>
            </a:endParaRPr>
          </a:p>
          <a:p>
            <a:r>
              <a:rPr lang="en-US" sz="2800" b="1" dirty="0" smtClean="0">
                <a:solidFill>
                  <a:schemeClr val="bg1"/>
                </a:solidFill>
              </a:rPr>
              <a:t>but</a:t>
            </a:r>
            <a:r>
              <a:rPr lang="en-US" sz="2800" b="1" dirty="0">
                <a:solidFill>
                  <a:schemeClr val="bg1"/>
                </a:solidFill>
              </a:rPr>
              <a:t> </a:t>
            </a:r>
            <a:r>
              <a:rPr lang="en-US" sz="2800" b="1" u="sng" dirty="0">
                <a:solidFill>
                  <a:srgbClr val="FF0000"/>
                </a:solidFill>
              </a:rPr>
              <a:t>good leadership</a:t>
            </a:r>
            <a:r>
              <a:rPr lang="en-US" sz="2800" b="1" dirty="0">
                <a:solidFill>
                  <a:srgbClr val="FF0000"/>
                </a:solidFill>
              </a:rPr>
              <a:t> </a:t>
            </a:r>
            <a:r>
              <a:rPr lang="en-US" sz="2800" b="1" dirty="0">
                <a:solidFill>
                  <a:schemeClr val="bg1"/>
                </a:solidFill>
              </a:rPr>
              <a:t>ensures an organization doesn’t lose its identity.</a:t>
            </a:r>
          </a:p>
          <a:p>
            <a:endParaRPr lang="en-US" sz="2800" dirty="0">
              <a:solidFill>
                <a:schemeClr val="bg1"/>
              </a:solidFill>
            </a:endParaRPr>
          </a:p>
        </p:txBody>
      </p:sp>
    </p:spTree>
    <p:extLst>
      <p:ext uri="{BB962C8B-B14F-4D97-AF65-F5344CB8AC3E}">
        <p14:creationId xmlns:p14="http://schemas.microsoft.com/office/powerpoint/2010/main" val="23987259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16" y="147918"/>
            <a:ext cx="9770878" cy="874058"/>
          </a:xfrm>
          <a:solidFill>
            <a:srgbClr val="0070C0"/>
          </a:solidFill>
        </p:spPr>
        <p:txBody>
          <a:bodyPr/>
          <a:lstStyle/>
          <a:p>
            <a:r>
              <a:rPr lang="en-US" b="1" dirty="0"/>
              <a:t>#2. Good </a:t>
            </a:r>
            <a:r>
              <a:rPr lang="en-US" b="1" dirty="0" smtClean="0"/>
              <a:t>Leadership </a:t>
            </a:r>
            <a:r>
              <a:rPr lang="en-US" b="1" dirty="0"/>
              <a:t>B</a:t>
            </a:r>
            <a:r>
              <a:rPr lang="en-US" b="1" dirty="0" smtClean="0"/>
              <a:t>oosts </a:t>
            </a:r>
            <a:r>
              <a:rPr lang="en-US" b="1" dirty="0"/>
              <a:t>M</a:t>
            </a:r>
            <a:r>
              <a:rPr lang="en-US" b="1" dirty="0" smtClean="0"/>
              <a:t>orale</a:t>
            </a:r>
            <a:endParaRPr lang="en-US" dirty="0"/>
          </a:p>
        </p:txBody>
      </p:sp>
      <p:sp>
        <p:nvSpPr>
          <p:cNvPr id="3" name="Content Placeholder 2"/>
          <p:cNvSpPr>
            <a:spLocks noGrp="1"/>
          </p:cNvSpPr>
          <p:nvPr>
            <p:ph idx="1"/>
          </p:nvPr>
        </p:nvSpPr>
        <p:spPr>
          <a:xfrm>
            <a:off x="162016" y="1183342"/>
            <a:ext cx="9770878" cy="5504330"/>
          </a:xfrm>
          <a:solidFill>
            <a:srgbClr val="00B050"/>
          </a:solidFill>
        </p:spPr>
        <p:txBody>
          <a:bodyPr>
            <a:normAutofit lnSpcReduction="10000"/>
          </a:bodyPr>
          <a:lstStyle/>
          <a:p>
            <a:r>
              <a:rPr lang="en-US" sz="2800" b="1" dirty="0"/>
              <a:t>Employees recognize poor leadership. They know when they aren’t respected or appreciated. </a:t>
            </a:r>
            <a:endParaRPr lang="en-US" sz="2800" b="1" dirty="0" smtClean="0"/>
          </a:p>
          <a:p>
            <a:r>
              <a:rPr lang="en-US" sz="2800" b="1" dirty="0" smtClean="0">
                <a:solidFill>
                  <a:srgbClr val="FFFF00"/>
                </a:solidFill>
              </a:rPr>
              <a:t>They </a:t>
            </a:r>
            <a:r>
              <a:rPr lang="en-US" sz="2800" b="1" dirty="0">
                <a:solidFill>
                  <a:srgbClr val="FFFF00"/>
                </a:solidFill>
              </a:rPr>
              <a:t>also know when an organization doesn’t care about people and will cut corners for the sake of profit or power. </a:t>
            </a:r>
            <a:endParaRPr lang="en-US" sz="2800" b="1" dirty="0" smtClean="0">
              <a:solidFill>
                <a:srgbClr val="FFFF00"/>
              </a:solidFill>
            </a:endParaRPr>
          </a:p>
          <a:p>
            <a:r>
              <a:rPr lang="en-US" sz="2800" b="1" dirty="0" smtClean="0"/>
              <a:t>This </a:t>
            </a:r>
            <a:r>
              <a:rPr lang="en-US" sz="2800" b="1" dirty="0"/>
              <a:t>affects morale and leads to less productivity, higher turnover, and a loss of faith. </a:t>
            </a:r>
            <a:endParaRPr lang="en-US" sz="2800" b="1" dirty="0" smtClean="0"/>
          </a:p>
          <a:p>
            <a:r>
              <a:rPr lang="en-US" sz="2800" b="1" dirty="0" smtClean="0">
                <a:solidFill>
                  <a:srgbClr val="FFFF00"/>
                </a:solidFill>
              </a:rPr>
              <a:t>Good </a:t>
            </a:r>
            <a:r>
              <a:rPr lang="en-US" sz="2800" b="1" dirty="0">
                <a:solidFill>
                  <a:srgbClr val="FFFF00"/>
                </a:solidFill>
              </a:rPr>
              <a:t>leadership, on the other hand, respects and appreciates employees as valuable workers and as human beings. </a:t>
            </a:r>
            <a:endParaRPr lang="en-US" sz="2800" b="1" dirty="0" smtClean="0">
              <a:solidFill>
                <a:srgbClr val="FFFF00"/>
              </a:solidFill>
            </a:endParaRPr>
          </a:p>
          <a:p>
            <a:r>
              <a:rPr lang="en-US" sz="2800" b="1" dirty="0" smtClean="0"/>
              <a:t>Workplaces </a:t>
            </a:r>
            <a:r>
              <a:rPr lang="en-US" sz="2800" b="1" dirty="0"/>
              <a:t>with high morale enjoy more productivity, happier employees, and less turnover</a:t>
            </a:r>
            <a:r>
              <a:rPr lang="en-US" sz="2800" dirty="0"/>
              <a:t>.</a:t>
            </a:r>
          </a:p>
          <a:p>
            <a:endParaRPr lang="en-US" dirty="0"/>
          </a:p>
        </p:txBody>
      </p:sp>
    </p:spTree>
    <p:extLst>
      <p:ext uri="{BB962C8B-B14F-4D97-AF65-F5344CB8AC3E}">
        <p14:creationId xmlns:p14="http://schemas.microsoft.com/office/powerpoint/2010/main" val="3659767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88" y="58274"/>
            <a:ext cx="9404723" cy="730623"/>
          </a:xfrm>
          <a:solidFill>
            <a:srgbClr val="FFFF00"/>
          </a:solidFill>
        </p:spPr>
        <p:txBody>
          <a:bodyPr/>
          <a:lstStyle/>
          <a:p>
            <a:r>
              <a:rPr lang="en-US" b="1" dirty="0">
                <a:solidFill>
                  <a:schemeClr val="bg1"/>
                </a:solidFill>
              </a:rPr>
              <a:t>#3. Good </a:t>
            </a:r>
            <a:r>
              <a:rPr lang="en-US" b="1" dirty="0" smtClean="0">
                <a:solidFill>
                  <a:schemeClr val="bg1"/>
                </a:solidFill>
              </a:rPr>
              <a:t>Leadership </a:t>
            </a:r>
            <a:r>
              <a:rPr lang="en-US" b="1" dirty="0" smtClean="0">
                <a:solidFill>
                  <a:schemeClr val="bg1"/>
                </a:solidFill>
              </a:rPr>
              <a:t>Inspire Others</a:t>
            </a:r>
            <a:r>
              <a:rPr lang="en-US" b="1" dirty="0" smtClean="0">
                <a:solidFill>
                  <a:schemeClr val="bg1"/>
                </a:solidFill>
              </a:rPr>
              <a:t/>
            </a:r>
            <a:br>
              <a:rPr lang="en-US" b="1" dirty="0" smtClean="0">
                <a:solidFill>
                  <a:schemeClr val="bg1"/>
                </a:solidFill>
              </a:rPr>
            </a:br>
            <a:r>
              <a:rPr lang="en-US" b="1" dirty="0" err="1" smtClean="0">
                <a:solidFill>
                  <a:schemeClr val="bg1"/>
                </a:solidFill>
              </a:rPr>
              <a:t>nspires</a:t>
            </a:r>
            <a:r>
              <a:rPr lang="en-US" dirty="0"/>
              <a:t/>
            </a:r>
            <a:br>
              <a:rPr lang="en-US" dirty="0"/>
            </a:br>
            <a:endParaRPr lang="en-US" dirty="0"/>
          </a:p>
        </p:txBody>
      </p:sp>
      <p:sp>
        <p:nvSpPr>
          <p:cNvPr id="3" name="Content Placeholder 2"/>
          <p:cNvSpPr>
            <a:spLocks noGrp="1"/>
          </p:cNvSpPr>
          <p:nvPr>
            <p:ph idx="1"/>
          </p:nvPr>
        </p:nvSpPr>
        <p:spPr>
          <a:xfrm>
            <a:off x="72371" y="824758"/>
            <a:ext cx="11868617" cy="5961526"/>
          </a:xfrm>
          <a:solidFill>
            <a:srgbClr val="0070C0"/>
          </a:solidFill>
        </p:spPr>
        <p:txBody>
          <a:bodyPr>
            <a:noAutofit/>
          </a:bodyPr>
          <a:lstStyle/>
          <a:p>
            <a:r>
              <a:rPr lang="en-US" sz="3000" b="1" dirty="0" smtClean="0"/>
              <a:t>The ability to inspire is a key skill for a leader. Consider politicians. </a:t>
            </a:r>
          </a:p>
          <a:p>
            <a:r>
              <a:rPr lang="en-US" sz="3000" b="1" dirty="0" smtClean="0">
                <a:solidFill>
                  <a:srgbClr val="FFFF00"/>
                </a:solidFill>
              </a:rPr>
              <a:t>The most successful and popular ones spend their campaigns talking to people, giving speeches, and inspiring communities to participate in the election process. </a:t>
            </a:r>
          </a:p>
          <a:p>
            <a:r>
              <a:rPr lang="en-US" sz="3000" b="1" dirty="0" smtClean="0"/>
              <a:t>They understand what messages resonate and what values voters live by. </a:t>
            </a:r>
          </a:p>
          <a:p>
            <a:r>
              <a:rPr lang="en-US" sz="3000" b="1" dirty="0" smtClean="0">
                <a:solidFill>
                  <a:srgbClr val="FFFF00"/>
                </a:solidFill>
              </a:rPr>
              <a:t>Politicians with leadership know how to unite groups and inspire action. </a:t>
            </a:r>
          </a:p>
          <a:p>
            <a:r>
              <a:rPr lang="en-US" sz="3000" b="1" dirty="0" smtClean="0"/>
              <a:t>They </a:t>
            </a:r>
            <a:r>
              <a:rPr lang="en-US" sz="3000" b="1" dirty="0"/>
              <a:t>don’t always use that power for positive ends, which is why inspiration is not the only trait good leaders </a:t>
            </a:r>
            <a:r>
              <a:rPr lang="en-US" sz="3000" b="1" dirty="0" smtClean="0"/>
              <a:t>have.</a:t>
            </a:r>
            <a:endParaRPr lang="en-US" sz="3000" b="1" dirty="0"/>
          </a:p>
        </p:txBody>
      </p:sp>
    </p:spTree>
    <p:extLst>
      <p:ext uri="{BB962C8B-B14F-4D97-AF65-F5344CB8AC3E}">
        <p14:creationId xmlns:p14="http://schemas.microsoft.com/office/powerpoint/2010/main" val="3413361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docProps/app.xml><?xml version="1.0" encoding="utf-8"?>
<Properties xmlns="http://schemas.openxmlformats.org/officeDocument/2006/extended-properties" xmlns:vt="http://schemas.openxmlformats.org/officeDocument/2006/docPropsVTypes">
  <Template>Ion</Template>
  <TotalTime>368</TotalTime>
  <Words>1052</Words>
  <Application>Microsoft Office PowerPoint</Application>
  <PresentationFormat>Widescreen</PresentationFormat>
  <Paragraphs>76</Paragraphs>
  <Slides>16</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Century Gothic</vt:lpstr>
      <vt:lpstr>Times New Roman</vt:lpstr>
      <vt:lpstr>Wingdings 3</vt:lpstr>
      <vt:lpstr>Ion</vt:lpstr>
      <vt:lpstr>Why  Leadership  is  Essential</vt:lpstr>
      <vt:lpstr>The Challenges Associated With Bad Leadership</vt:lpstr>
      <vt:lpstr>They Celebrate Even When The Masses are Dying and Crying</vt:lpstr>
      <vt:lpstr>Sowore Accuses Tinubu Of Buying New $100m Presidential Jet Amid Economic Hardship </vt:lpstr>
      <vt:lpstr>The Origin of Leadership. (Gen. 1:28</vt:lpstr>
      <vt:lpstr>10 Reasons Why Leadership is Important</vt:lpstr>
      <vt:lpstr>#1. Good Leadership Ensures An Organization’s Identity Becomes Real </vt:lpstr>
      <vt:lpstr>#2. Good Leadership Boosts Morale</vt:lpstr>
      <vt:lpstr>#3. Good Leadership Inspire Others nspires </vt:lpstr>
      <vt:lpstr>#4. Good Leadership Means Better Communication. </vt:lpstr>
      <vt:lpstr>#5. Good Leadership Fuels Innovation </vt:lpstr>
      <vt:lpstr>#6. Different Leadership Styles Have Different Benefits (and Downsides). </vt:lpstr>
      <vt:lpstr>#7. Without Strong Leadership, Someone Else Steps In </vt:lpstr>
      <vt:lpstr>#8. Leadership Skills Are Beneficial Outside Work.. </vt:lpstr>
      <vt:lpstr>#9. Leadership Is Part of Personal Development. </vt:lpstr>
      <vt:lpstr>#10. Leadership Can Mean Life or Death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Leadership  is  Essential</dc:title>
  <dc:creator>DELL</dc:creator>
  <cp:lastModifiedBy>DELL</cp:lastModifiedBy>
  <cp:revision>21</cp:revision>
  <dcterms:created xsi:type="dcterms:W3CDTF">2023-09-26T13:10:39Z</dcterms:created>
  <dcterms:modified xsi:type="dcterms:W3CDTF">2024-07-23T10:32:09Z</dcterms:modified>
</cp:coreProperties>
</file>