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83" r:id="rId3"/>
    <p:sldId id="270" r:id="rId4"/>
    <p:sldId id="27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3374D542-6E3E-455F-9BFB-B45891911720}">
          <p14:sldIdLst>
            <p14:sldId id="256"/>
            <p14:sldId id="283"/>
            <p14:sldId id="270"/>
            <p14:sldId id="271"/>
          </p14:sldIdLst>
        </p14:section>
        <p14:section name="Search for 3D Models" id="{6844172C-9703-4DC7-908A-C23538616A3C}">
          <p14:sldIdLst/>
        </p14:section>
        <p14:section name="Insert a 3D Model from a File" id="{66737F24-1C36-4DF4-A00F-927A3F1468AC}">
          <p14:sldIdLst/>
        </p14:section>
        <p14:section name="Position and Rotate Your 3D Model" id="{A08F0015-E7F5-4E26-BBAF-AEE4F9A16AD2}">
          <p14:sldIdLst/>
        </p14:section>
        <p14:section name="Animate Your 3D Model" id="{B62868DA-F525-4AC5-9E3E-39ECA0154BBD}">
          <p14:sldIdLst/>
        </p14:section>
        <p14:section name="Learn More" id="{62756D7E-964E-493A-83A1-13BC0B6B5E47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55" autoAdjust="0"/>
    <p:restoredTop sz="94598" autoAdjust="0"/>
  </p:normalViewPr>
  <p:slideViewPr>
    <p:cSldViewPr snapToGrid="0">
      <p:cViewPr varScale="1">
        <p:scale>
          <a:sx n="53" d="100"/>
          <a:sy n="53" d="100"/>
        </p:scale>
        <p:origin x="5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3FCC2-4E7A-4671-AA79-177CB194E449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1C38D-F26D-4167-83EF-8774BC62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50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3238323-0ADF-4328-9564-AEB5DFD80DB6}"/>
              </a:ext>
            </a:extLst>
          </p:cNvPr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776FAE-C8F8-44A1-8BC7-9EB948371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3500"/>
            <a:ext cx="9144000" cy="1790700"/>
          </a:xfrm>
        </p:spPr>
        <p:txBody>
          <a:bodyPr vert="horz" lIns="91440" tIns="0" rIns="91440" bIns="0" rtlCol="0" anchor="t" anchorCtr="0">
            <a:noAutofit/>
          </a:bodyPr>
          <a:lstStyle>
            <a:lvl1pPr>
              <a:lnSpc>
                <a:spcPct val="100000"/>
              </a:lnSpc>
              <a:defRPr lang="en-US" sz="48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7900C6-1C2C-4612-8672-356C6DDFD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28009"/>
            <a:ext cx="9144000" cy="1287675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lang="en-US" sz="2400" dirty="0">
                <a:solidFill>
                  <a:schemeClr val="bg1"/>
                </a:solidFill>
                <a:latin typeface="+mj-lt"/>
              </a:defRPr>
            </a:lvl1pPr>
          </a:lstStyle>
          <a:p>
            <a:pPr marL="228600" lvl="0" indent="-228600">
              <a:lnSpc>
                <a:spcPct val="150000"/>
              </a:lnSpc>
              <a:spcAft>
                <a:spcPts val="1200"/>
              </a:spcAft>
            </a:pPr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74E620-B44E-41FF-8FA1-D955BD69C0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13926" b="71478"/>
          <a:stretch/>
        </p:blipFill>
        <p:spPr>
          <a:xfrm>
            <a:off x="342899" y="4546601"/>
            <a:ext cx="11715751" cy="202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14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FB8AB91F-D739-4DD5-859B-B16B125BE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0340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E770BB0-A521-41C6-A0AE-BEE679D2A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46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89203F-46EF-44A2-956A-7FF6AF93BE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1D47175-944E-463B-ABBB-06669A473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862" y="1507068"/>
            <a:ext cx="3192379" cy="4669896"/>
          </a:xfrm>
        </p:spPr>
        <p:txBody>
          <a:bodyPr anchor="ctr"/>
          <a:lstStyle>
            <a:lvl1pPr marL="0" indent="0" algn="l">
              <a:lnSpc>
                <a:spcPct val="150000"/>
              </a:lnSpc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 algn="l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0725B0-0DB7-41CE-9C4C-39E8D0F6325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95537" y="1507068"/>
            <a:ext cx="7143905" cy="4669896"/>
          </a:xfrm>
        </p:spPr>
        <p:txBody>
          <a:bodyPr anchor="ctr"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9E63483-559C-4A6F-B04F-D6C56A3CC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9444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82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0017C897-2775-4930-B0BE-BEB724532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815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D258610D-0376-4D1E-8ED8-29382288BB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783"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1C16CD2-606C-441E-BBA3-51767980C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350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667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D5FD28E-AEC9-43B8-86F4-9CD3C41D49D7}"/>
              </a:ext>
            </a:extLst>
          </p:cNvPr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AFE014-E3CD-4B9A-A705-F1CADD8F4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DE5F7-8A52-43AD-8F30-F13CF5450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C85AE-A002-4BA3-8D90-3960ED0FF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4E560-77BF-4D1A-B6E7-CD55CE12B1B8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03AA5-C732-4ECB-88D6-DAA20E2C1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80433-CBB5-49C5-B032-5A800E5D0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32A06DA-7FF5-4DDE-94D0-63A83DB241E8}"/>
              </a:ext>
            </a:extLst>
          </p:cNvPr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51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52" r:id="rId4"/>
    <p:sldLayoutId id="2147483660" r:id="rId5"/>
    <p:sldLayoutId id="2147483662" r:id="rId6"/>
    <p:sldLayoutId id="2147483661" r:id="rId7"/>
    <p:sldLayoutId id="21474836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28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F8D61-9318-4DC8-A868-2B1BFDD2B2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608" y="329184"/>
            <a:ext cx="6437376" cy="4480561"/>
          </a:xfrm>
          <a:solidFill>
            <a:srgbClr val="FFFF00"/>
          </a:solidFill>
        </p:spPr>
        <p:txBody>
          <a:bodyPr/>
          <a:lstStyle/>
          <a:p>
            <a:r>
              <a:rPr lang="en-US" sz="9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Meaning of Leadership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322DE6-C2BE-4B53-BC28-C43EBD0052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2608" y="4882895"/>
            <a:ext cx="6437376" cy="1645921"/>
          </a:xfrm>
          <a:solidFill>
            <a:schemeClr val="tx1"/>
          </a:solidFill>
        </p:spPr>
        <p:txBody>
          <a:bodyPr/>
          <a:lstStyle/>
          <a:p>
            <a:r>
              <a:rPr lang="en-US" sz="3200" b="1" dirty="0"/>
              <a:t>On the subject of Ethics and Leadership At AUN PHI 300 (Ethics &amp; Leadership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A677D8D-68B2-4F0E-898A-CE4585AA46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9984" y="310897"/>
            <a:ext cx="5029200" cy="380390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C392FD6-0D11-493D-AB0E-A0B09A74B1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9984" y="4114800"/>
            <a:ext cx="5169407" cy="2414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580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ACA1C10-8023-49FB-BCA5-FF89E376D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4" y="2377440"/>
            <a:ext cx="7515439" cy="4251388"/>
          </a:xfr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sz="6000" b="1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LEADERSHIP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Google Sans"/>
              </a:rPr>
              <a:t>, is defined as the ability of an individual, group, or organization to "lead", influence, or guide other individuals, teams, or organizations.</a:t>
            </a:r>
            <a:endParaRPr lang="en-NG" sz="6000" dirty="0">
              <a:solidFill>
                <a:schemeClr val="bg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8212BC8-DAF3-411D-85FB-FAB5597D6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7515439" cy="1928812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Various Definitions And Perspectives of the Notions of Leadership</a:t>
            </a:r>
            <a:endParaRPr lang="en-NG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1BB002-9889-4356-B78C-766AD69675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6176" y="292608"/>
            <a:ext cx="3708463" cy="212274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66C5ABD-05A5-439F-B2E5-2F6EEEAE28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6175" y="2415350"/>
            <a:ext cx="3708463" cy="18137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AE39A0B-D65D-44FA-8B2B-02C3F851E0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66176" y="4301300"/>
            <a:ext cx="3925824" cy="232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227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723" y="140487"/>
            <a:ext cx="9759921" cy="570713"/>
          </a:xfrm>
          <a:solidFill>
            <a:schemeClr val="tx1"/>
          </a:solidFill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SOME DEFINITIONS OF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722" y="897467"/>
            <a:ext cx="11991277" cy="5960533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chemeClr val="bg1"/>
                </a:solidFill>
              </a:rPr>
              <a:t>1</a:t>
            </a:r>
            <a:r>
              <a:rPr lang="en-US" sz="3000" b="1" dirty="0">
                <a:solidFill>
                  <a:srgbClr val="FF0000"/>
                </a:solidFill>
              </a:rPr>
              <a:t>. </a:t>
            </a:r>
            <a:r>
              <a:rPr lang="en-US" sz="3000" b="1" dirty="0">
                <a:solidFill>
                  <a:srgbClr val="FFFF00"/>
                </a:solidFill>
              </a:rPr>
              <a:t>Some define leadership as “An integral part of the group process” </a:t>
            </a:r>
            <a:r>
              <a:rPr lang="en-US" sz="3000" b="1" dirty="0">
                <a:solidFill>
                  <a:srgbClr val="FF0000"/>
                </a:solidFill>
              </a:rPr>
              <a:t>(</a:t>
            </a:r>
            <a:r>
              <a:rPr lang="en-US" sz="3000" b="1" dirty="0" err="1">
                <a:solidFill>
                  <a:schemeClr val="bg1"/>
                </a:solidFill>
              </a:rPr>
              <a:t>Kretch</a:t>
            </a:r>
            <a:r>
              <a:rPr lang="en-US" sz="3000" b="1" dirty="0">
                <a:solidFill>
                  <a:schemeClr val="bg1"/>
                </a:solidFill>
              </a:rPr>
              <a:t> and Crutchfield, 1948</a:t>
            </a:r>
            <a:r>
              <a:rPr lang="en-US" sz="3000" b="1" dirty="0">
                <a:solidFill>
                  <a:srgbClr val="FF0000"/>
                </a:solidFill>
              </a:rPr>
              <a:t>). </a:t>
            </a:r>
          </a:p>
          <a:p>
            <a:r>
              <a:rPr lang="en-US" sz="3000" b="1" dirty="0">
                <a:solidFill>
                  <a:schemeClr val="bg1"/>
                </a:solidFill>
              </a:rPr>
              <a:t>ii. Others define it primarily as “An influence process (</a:t>
            </a:r>
            <a:r>
              <a:rPr lang="en-US" sz="3000" b="1" dirty="0">
                <a:solidFill>
                  <a:srgbClr val="FFFF00"/>
                </a:solidFill>
              </a:rPr>
              <a:t>Bass, 1960:8</a:t>
            </a:r>
            <a:r>
              <a:rPr lang="en-US" sz="3000" b="1" dirty="0">
                <a:solidFill>
                  <a:schemeClr val="bg1"/>
                </a:solidFill>
              </a:rPr>
              <a:t>). </a:t>
            </a:r>
          </a:p>
          <a:p>
            <a:r>
              <a:rPr lang="en-US" sz="3000" b="1" dirty="0">
                <a:solidFill>
                  <a:schemeClr val="bg1"/>
                </a:solidFill>
              </a:rPr>
              <a:t>iii</a:t>
            </a:r>
            <a:r>
              <a:rPr lang="en-US" sz="3000" b="1" dirty="0">
                <a:solidFill>
                  <a:srgbClr val="FF0000"/>
                </a:solidFill>
              </a:rPr>
              <a:t>. </a:t>
            </a:r>
            <a:r>
              <a:rPr lang="en-US" sz="3000" b="1" dirty="0">
                <a:solidFill>
                  <a:srgbClr val="FFFF00"/>
                </a:solidFill>
              </a:rPr>
              <a:t>Still others see leadership as “The initiation of structure and the instrument of goal achievement” </a:t>
            </a:r>
            <a:r>
              <a:rPr lang="en-US" sz="3000" b="1" dirty="0">
                <a:solidFill>
                  <a:srgbClr val="FF0000"/>
                </a:solidFill>
              </a:rPr>
              <a:t>(</a:t>
            </a:r>
            <a:r>
              <a:rPr lang="en-US" sz="3000" b="1" dirty="0" err="1">
                <a:solidFill>
                  <a:schemeClr val="bg1"/>
                </a:solidFill>
              </a:rPr>
              <a:t>Homans</a:t>
            </a:r>
            <a:r>
              <a:rPr lang="en-US" sz="3000" b="1" dirty="0">
                <a:solidFill>
                  <a:schemeClr val="bg1"/>
                </a:solidFill>
              </a:rPr>
              <a:t>, 1950:217</a:t>
            </a:r>
            <a:r>
              <a:rPr lang="en-US" sz="3000" b="1" dirty="0">
                <a:solidFill>
                  <a:srgbClr val="FF0000"/>
                </a:solidFill>
              </a:rPr>
              <a:t>). </a:t>
            </a:r>
          </a:p>
          <a:p>
            <a:r>
              <a:rPr lang="en-US" sz="3000" b="1" dirty="0">
                <a:solidFill>
                  <a:schemeClr val="bg1"/>
                </a:solidFill>
              </a:rPr>
              <a:t>iv. Several others consider leaders to be “Servants of their followers” (</a:t>
            </a:r>
            <a:r>
              <a:rPr lang="en-US" sz="3000" b="1" dirty="0">
                <a:solidFill>
                  <a:srgbClr val="FFFF00"/>
                </a:solidFill>
              </a:rPr>
              <a:t>Green, 1998:227</a:t>
            </a:r>
            <a:r>
              <a:rPr lang="en-US" sz="3000" b="1" dirty="0">
                <a:solidFill>
                  <a:schemeClr val="bg1"/>
                </a:solidFill>
              </a:rPr>
              <a:t>). </a:t>
            </a:r>
          </a:p>
          <a:p>
            <a:r>
              <a:rPr lang="en-US" sz="3000" b="1" dirty="0">
                <a:solidFill>
                  <a:srgbClr val="FFFF00"/>
                </a:solidFill>
              </a:rPr>
              <a:t>v. For Hemphill &amp; Coons, “Leadership is the behaviour of an individual... directing the activities of a group towards a shared goal” </a:t>
            </a:r>
            <a:r>
              <a:rPr lang="en-US" sz="3000" b="1" dirty="0">
                <a:solidFill>
                  <a:srgbClr val="FF0000"/>
                </a:solidFill>
              </a:rPr>
              <a:t>(</a:t>
            </a:r>
            <a:r>
              <a:rPr lang="en-US" sz="3000" b="1" dirty="0">
                <a:solidFill>
                  <a:schemeClr val="bg1"/>
                </a:solidFill>
              </a:rPr>
              <a:t>Hemphill and Coon, 1957</a:t>
            </a:r>
            <a:r>
              <a:rPr lang="en-US" sz="3000" b="1" dirty="0">
                <a:solidFill>
                  <a:srgbClr val="FF0000"/>
                </a:solidFill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058592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063" y="128922"/>
            <a:ext cx="9404723" cy="599211"/>
          </a:xfrm>
          <a:solidFill>
            <a:schemeClr val="tx1"/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Other Definitions of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65" y="812798"/>
            <a:ext cx="11927226" cy="6030331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V. For Hemphill &amp; Coons, “Leadership is the behaviour of an individual... directing the activities of a group towards a shared goal” (</a:t>
            </a:r>
            <a:r>
              <a:rPr lang="en-US" sz="2400" b="1" dirty="0">
                <a:solidFill>
                  <a:srgbClr val="FFFF00"/>
                </a:solidFill>
              </a:rPr>
              <a:t>Hemphill and Coon, 1957</a:t>
            </a:r>
            <a:r>
              <a:rPr lang="en-US" sz="2400" b="1" dirty="0">
                <a:solidFill>
                  <a:schemeClr val="bg1"/>
                </a:solidFill>
              </a:rPr>
              <a:t>). 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Vi</a:t>
            </a:r>
            <a:r>
              <a:rPr lang="en-US" sz="2400" b="1" dirty="0">
                <a:solidFill>
                  <a:srgbClr val="FFFF00"/>
                </a:solidFill>
              </a:rPr>
              <a:t>. Leadership is perceived to be “the influential increment over and above mechanical compliance with the routine directives of the organization” (Katz and Kahn, 1978:650). 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vii. For Burns, “Leadership is exercised when persons... mobilize... institutional, political, psychological and other resources so as to arouse, engage, and satisfy the motives of followers” (</a:t>
            </a:r>
            <a:r>
              <a:rPr lang="en-US" sz="2400" b="1" dirty="0">
                <a:solidFill>
                  <a:srgbClr val="FFFF00"/>
                </a:solidFill>
              </a:rPr>
              <a:t>Burns, 1978:18</a:t>
            </a:r>
            <a:r>
              <a:rPr lang="en-US" sz="2400" b="1" dirty="0">
                <a:solidFill>
                  <a:schemeClr val="bg1"/>
                </a:solidFill>
              </a:rPr>
              <a:t>).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viii. </a:t>
            </a:r>
            <a:r>
              <a:rPr lang="en-US" sz="2400" b="1" dirty="0">
                <a:solidFill>
                  <a:srgbClr val="FFFF00"/>
                </a:solidFill>
              </a:rPr>
              <a:t>Leadership is realized in the process whereby “one or more individuals succeed in attempting to frame and define the reality of others” </a:t>
            </a:r>
            <a:r>
              <a:rPr lang="en-US" sz="2400" b="1" dirty="0">
                <a:solidFill>
                  <a:srgbClr val="FF0000"/>
                </a:solidFill>
              </a:rPr>
              <a:t>(</a:t>
            </a:r>
            <a:r>
              <a:rPr lang="en-US" sz="2400" b="1" dirty="0">
                <a:solidFill>
                  <a:schemeClr val="bg1"/>
                </a:solidFill>
              </a:rPr>
              <a:t>Morgan and </a:t>
            </a:r>
            <a:r>
              <a:rPr lang="en-US" sz="2400" b="1" dirty="0" err="1">
                <a:solidFill>
                  <a:schemeClr val="bg1"/>
                </a:solidFill>
              </a:rPr>
              <a:t>Smircich</a:t>
            </a:r>
            <a:r>
              <a:rPr lang="en-US" sz="2400" b="1" dirty="0">
                <a:solidFill>
                  <a:schemeClr val="bg1"/>
                </a:solidFill>
              </a:rPr>
              <a:t>, 1992: 46</a:t>
            </a:r>
            <a:r>
              <a:rPr lang="en-US" sz="2400" b="1" dirty="0">
                <a:solidFill>
                  <a:srgbClr val="FF0000"/>
                </a:solidFill>
              </a:rPr>
              <a:t>).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 ix. Another definition of leadership presented by </a:t>
            </a:r>
            <a:r>
              <a:rPr lang="en-US" sz="2400" b="1" dirty="0">
                <a:solidFill>
                  <a:srgbClr val="FFFF00"/>
                </a:solidFill>
              </a:rPr>
              <a:t>Rauch &amp; </a:t>
            </a:r>
            <a:r>
              <a:rPr lang="en-US" sz="2400" b="1" dirty="0" err="1">
                <a:solidFill>
                  <a:srgbClr val="FFFF00"/>
                </a:solidFill>
              </a:rPr>
              <a:t>Behrling</a:t>
            </a:r>
            <a:r>
              <a:rPr lang="en-US" sz="2400" b="1" dirty="0">
                <a:solidFill>
                  <a:schemeClr val="bg1"/>
                </a:solidFill>
              </a:rPr>
              <a:t>, presents its as “the process of influencing the activity of an organized group towards goal achievement” (</a:t>
            </a:r>
            <a:r>
              <a:rPr lang="en-US" sz="2400" b="1" dirty="0">
                <a:solidFill>
                  <a:srgbClr val="FFFF00"/>
                </a:solidFill>
              </a:rPr>
              <a:t>Rauch, and </a:t>
            </a:r>
            <a:r>
              <a:rPr lang="en-US" sz="2400" b="1" dirty="0" err="1">
                <a:solidFill>
                  <a:srgbClr val="FFFF00"/>
                </a:solidFill>
              </a:rPr>
              <a:t>Behling</a:t>
            </a:r>
            <a:r>
              <a:rPr lang="en-US" sz="2400" b="1" dirty="0">
                <a:solidFill>
                  <a:srgbClr val="FFFF00"/>
                </a:solidFill>
              </a:rPr>
              <a:t>, 1984:45-62</a:t>
            </a:r>
            <a:r>
              <a:rPr lang="en-US" sz="2400" b="1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25588394"/>
      </p:ext>
    </p:extLst>
  </p:cSld>
  <p:clrMapOvr>
    <a:masterClrMapping/>
  </p:clrMapOvr>
</p:sld>
</file>

<file path=ppt/theme/theme1.xml><?xml version="1.0" encoding="utf-8"?>
<a:theme xmlns:a="http://schemas.openxmlformats.org/drawingml/2006/main" name="Get Started with 3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Autofit/>
      </a:bodyPr>
      <a:lstStyle>
        <a:defPPr marL="0" indent="0" algn="l">
          <a:lnSpc>
            <a:spcPts val="1800"/>
          </a:lnSpc>
          <a:spcAft>
            <a:spcPts val="600"/>
          </a:spcAft>
          <a:buNone/>
          <a:defRPr sz="1200" dirty="0" smtClean="0">
            <a:solidFill>
              <a:prstClr val="black">
                <a:lumMod val="75000"/>
                <a:lumOff val="25000"/>
              </a:prstClr>
            </a:solidFill>
            <a:latin typeface="Segoe UI" panose="020B0502040204020203" pitchFamily="34" charset="0"/>
            <a:cs typeface="Segoe UI" panose="020B050204020402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f16411177_win32_fixed.potx" id="{2BE36628-40A7-4124-9B03-283680FDB08B}" vid="{1F788C18-5B90-4886-BC26-C8416480C9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{3F18D968-5F22-47C0-BF40-D1436CBA7E66}tf16411177_win32</Template>
  <TotalTime>43</TotalTime>
  <Words>363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Google Sans</vt:lpstr>
      <vt:lpstr>Segoe UI</vt:lpstr>
      <vt:lpstr>Segoe UI Light</vt:lpstr>
      <vt:lpstr>Times New Roman</vt:lpstr>
      <vt:lpstr>Get Started with 3D</vt:lpstr>
      <vt:lpstr>The Meaning of Leadership  </vt:lpstr>
      <vt:lpstr>Various Definitions And Perspectives of the Notions of Leadership</vt:lpstr>
      <vt:lpstr>SOME DEFINITIONS OF LEADERSHIP</vt:lpstr>
      <vt:lpstr>Other Definitions of Leadership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Meaning of Leadership</dc:title>
  <dc:creator>Dr. Wogu Power</dc:creator>
  <cp:lastModifiedBy>Dr. Wogu Power</cp:lastModifiedBy>
  <cp:revision>7</cp:revision>
  <dcterms:created xsi:type="dcterms:W3CDTF">2025-02-17T05:28:37Z</dcterms:created>
  <dcterms:modified xsi:type="dcterms:W3CDTF">2025-02-17T18:08:42Z</dcterms:modified>
</cp:coreProperties>
</file>