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83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  <p14:sldId id="283"/>
            <p14:sldId id="270"/>
            <p14:sldId id="271"/>
          </p14:sldIdLst>
        </p14:section>
        <p14:section name="Search for 3D Models" id="{6844172C-9703-4DC7-908A-C23538616A3C}">
          <p14:sldIdLst/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598" autoAdjust="0"/>
  </p:normalViewPr>
  <p:slideViewPr>
    <p:cSldViewPr snapToGrid="0">
      <p:cViewPr varScale="1">
        <p:scale>
          <a:sx n="53" d="100"/>
          <a:sy n="53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08" y="329184"/>
            <a:ext cx="6437376" cy="4480561"/>
          </a:xfrm>
          <a:solidFill>
            <a:srgbClr val="FFFF00"/>
          </a:solidFill>
        </p:spPr>
        <p:txBody>
          <a:bodyPr/>
          <a:lstStyle/>
          <a:p>
            <a:r>
              <a:rPr lang="en-US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Meaning of Leadership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08" y="4882895"/>
            <a:ext cx="6437376" cy="1645921"/>
          </a:xfrm>
          <a:solidFill>
            <a:schemeClr val="tx1"/>
          </a:solidFill>
        </p:spPr>
        <p:txBody>
          <a:bodyPr/>
          <a:lstStyle/>
          <a:p>
            <a:r>
              <a:rPr lang="en-US" sz="3200" b="1" dirty="0"/>
              <a:t>On the subject of Ethics and Leadership At AUN PHI 300 (Ethics &amp; Leadership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677D8D-68B2-4F0E-898A-CE4585AA4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984" y="310897"/>
            <a:ext cx="5029200" cy="38039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392FD6-0D11-493D-AB0E-A0B09A74B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984" y="4114800"/>
            <a:ext cx="5169407" cy="241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CA1C10-8023-49FB-BCA5-FF89E376D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2377440"/>
            <a:ext cx="7515439" cy="4251388"/>
          </a:xfr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sz="6000" b="1" i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Google Sans"/>
              </a:rPr>
              <a:t>, is defined as the ability of an individual, group, or organization to "lead", influence, or guide other individuals, teams, or organizations.</a:t>
            </a:r>
            <a:endParaRPr lang="en-NG" sz="6000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212BC8-DAF3-411D-85FB-FAB5597D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7515439" cy="1928812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Definitions And Perspectives of the Notions of Leadership</a:t>
            </a:r>
            <a:endParaRPr lang="en-NG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1BB002-9889-4356-B78C-766AD6967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176" y="292608"/>
            <a:ext cx="3708463" cy="21227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66C5ABD-05A5-439F-B2E5-2F6EEEAE28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175" y="2415350"/>
            <a:ext cx="3708463" cy="1813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E39A0B-D65D-44FA-8B2B-02C3F851E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6176" y="4301300"/>
            <a:ext cx="3925824" cy="232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2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23" y="140487"/>
            <a:ext cx="9759921" cy="570713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SOME DEFINITIONS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22" y="897467"/>
            <a:ext cx="11991277" cy="596053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1</a:t>
            </a:r>
            <a:r>
              <a:rPr lang="en-US" sz="3000" b="1" dirty="0">
                <a:solidFill>
                  <a:srgbClr val="FF0000"/>
                </a:solidFill>
              </a:rPr>
              <a:t>. </a:t>
            </a:r>
            <a:r>
              <a:rPr lang="en-US" sz="3000" b="1" dirty="0">
                <a:solidFill>
                  <a:srgbClr val="FFFF00"/>
                </a:solidFill>
              </a:rPr>
              <a:t>Some define leadership as “An integral part of the group process” </a:t>
            </a:r>
            <a:r>
              <a:rPr lang="en-US" sz="3000" b="1" dirty="0">
                <a:solidFill>
                  <a:srgbClr val="FF0000"/>
                </a:solidFill>
              </a:rPr>
              <a:t>(</a:t>
            </a:r>
            <a:r>
              <a:rPr lang="en-US" sz="3000" b="1" dirty="0" err="1">
                <a:solidFill>
                  <a:schemeClr val="bg1"/>
                </a:solidFill>
              </a:rPr>
              <a:t>Kretch</a:t>
            </a:r>
            <a:r>
              <a:rPr lang="en-US" sz="3000" b="1" dirty="0">
                <a:solidFill>
                  <a:schemeClr val="bg1"/>
                </a:solidFill>
              </a:rPr>
              <a:t> and Crutchfield, 1948</a:t>
            </a:r>
            <a:r>
              <a:rPr lang="en-US" sz="3000" b="1" dirty="0">
                <a:solidFill>
                  <a:srgbClr val="FF0000"/>
                </a:solidFill>
              </a:rPr>
              <a:t>). 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ii. Others define it primarily as “An influence process (</a:t>
            </a:r>
            <a:r>
              <a:rPr lang="en-US" sz="3000" b="1" dirty="0">
                <a:solidFill>
                  <a:srgbClr val="FFFF00"/>
                </a:solidFill>
              </a:rPr>
              <a:t>Bass, 1960:8</a:t>
            </a:r>
            <a:r>
              <a:rPr lang="en-US" sz="3000" b="1" dirty="0">
                <a:solidFill>
                  <a:schemeClr val="bg1"/>
                </a:solidFill>
              </a:rPr>
              <a:t>). 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iii</a:t>
            </a:r>
            <a:r>
              <a:rPr lang="en-US" sz="3000" b="1" dirty="0">
                <a:solidFill>
                  <a:srgbClr val="FF0000"/>
                </a:solidFill>
              </a:rPr>
              <a:t>. </a:t>
            </a:r>
            <a:r>
              <a:rPr lang="en-US" sz="3000" b="1" dirty="0">
                <a:solidFill>
                  <a:srgbClr val="FFFF00"/>
                </a:solidFill>
              </a:rPr>
              <a:t>Still others see leadership as “The initiation of structure and the instrument of goal achievement” </a:t>
            </a:r>
            <a:r>
              <a:rPr lang="en-US" sz="3000" b="1" dirty="0">
                <a:solidFill>
                  <a:srgbClr val="FF0000"/>
                </a:solidFill>
              </a:rPr>
              <a:t>(</a:t>
            </a:r>
            <a:r>
              <a:rPr lang="en-US" sz="3000" b="1" dirty="0" err="1">
                <a:solidFill>
                  <a:schemeClr val="bg1"/>
                </a:solidFill>
              </a:rPr>
              <a:t>Homans</a:t>
            </a:r>
            <a:r>
              <a:rPr lang="en-US" sz="3000" b="1" dirty="0">
                <a:solidFill>
                  <a:schemeClr val="bg1"/>
                </a:solidFill>
              </a:rPr>
              <a:t>, 1950:217</a:t>
            </a:r>
            <a:r>
              <a:rPr lang="en-US" sz="3000" b="1" dirty="0">
                <a:solidFill>
                  <a:srgbClr val="FF0000"/>
                </a:solidFill>
              </a:rPr>
              <a:t>). 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iv. Several others consider leaders to be “Servants of their followers” (</a:t>
            </a:r>
            <a:r>
              <a:rPr lang="en-US" sz="3000" b="1" dirty="0">
                <a:solidFill>
                  <a:srgbClr val="FFFF00"/>
                </a:solidFill>
              </a:rPr>
              <a:t>Green, 1998:227</a:t>
            </a:r>
            <a:r>
              <a:rPr lang="en-US" sz="3000" b="1" dirty="0">
                <a:solidFill>
                  <a:schemeClr val="bg1"/>
                </a:solidFill>
              </a:rPr>
              <a:t>). </a:t>
            </a:r>
          </a:p>
          <a:p>
            <a:r>
              <a:rPr lang="en-US" sz="3000" b="1" dirty="0">
                <a:solidFill>
                  <a:srgbClr val="FFFF00"/>
                </a:solidFill>
              </a:rPr>
              <a:t>v. For Hemphill &amp; Coons, “Leadership is the behaviour of an individual... directing the activities of a group towards a shared goal” </a:t>
            </a:r>
            <a:r>
              <a:rPr lang="en-US" sz="3000" b="1" dirty="0">
                <a:solidFill>
                  <a:srgbClr val="FF0000"/>
                </a:solidFill>
              </a:rPr>
              <a:t>(</a:t>
            </a:r>
            <a:r>
              <a:rPr lang="en-US" sz="3000" b="1" dirty="0">
                <a:solidFill>
                  <a:schemeClr val="bg1"/>
                </a:solidFill>
              </a:rPr>
              <a:t>Hemphill and Coon, 1957</a:t>
            </a:r>
            <a:r>
              <a:rPr lang="en-US" sz="3000" b="1" dirty="0">
                <a:solidFill>
                  <a:srgbClr val="FF0000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5859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63" y="128922"/>
            <a:ext cx="9404723" cy="599211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Other Definitions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5" y="812798"/>
            <a:ext cx="11927226" cy="603033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V. For Hemphill &amp; Coons, “Leadership is the behaviour of an individual... directing the activities of a group towards a shared goal” (</a:t>
            </a:r>
            <a:r>
              <a:rPr lang="en-US" sz="2400" b="1" dirty="0">
                <a:solidFill>
                  <a:srgbClr val="FFFF00"/>
                </a:solidFill>
              </a:rPr>
              <a:t>Hemphill and Coon, 1957</a:t>
            </a:r>
            <a:r>
              <a:rPr lang="en-US" sz="2400" b="1" dirty="0">
                <a:solidFill>
                  <a:schemeClr val="bg1"/>
                </a:solidFill>
              </a:rPr>
              <a:t>).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Vi</a:t>
            </a:r>
            <a:r>
              <a:rPr lang="en-US" sz="2400" b="1" dirty="0">
                <a:solidFill>
                  <a:srgbClr val="FFFF00"/>
                </a:solidFill>
              </a:rPr>
              <a:t>. Leadership is perceived to be “the influential increment over and above mechanical compliance with the routine directives of the organization” (Katz and Kahn, 1978:650).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vii. For Burns, “Leadership is exercised when persons... mobilize... institutional, political, psychological and other resources so as to arouse, engage, and satisfy the motives of followers” (</a:t>
            </a:r>
            <a:r>
              <a:rPr lang="en-US" sz="2400" b="1" dirty="0">
                <a:solidFill>
                  <a:srgbClr val="FFFF00"/>
                </a:solidFill>
              </a:rPr>
              <a:t>Burns, 1978:18</a:t>
            </a:r>
            <a:r>
              <a:rPr lang="en-US" sz="2400" b="1" dirty="0">
                <a:solidFill>
                  <a:schemeClr val="bg1"/>
                </a:solidFill>
              </a:rPr>
              <a:t>).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viii. </a:t>
            </a:r>
            <a:r>
              <a:rPr lang="en-US" sz="2400" b="1" dirty="0">
                <a:solidFill>
                  <a:srgbClr val="FFFF00"/>
                </a:solidFill>
              </a:rPr>
              <a:t>Leadership is realized in the process whereby “one or more individuals succeed in attempting to frame and define the reality of others”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chemeClr val="bg1"/>
                </a:solidFill>
              </a:rPr>
              <a:t>Morgan and </a:t>
            </a:r>
            <a:r>
              <a:rPr lang="en-US" sz="2400" b="1" dirty="0" err="1">
                <a:solidFill>
                  <a:schemeClr val="bg1"/>
                </a:solidFill>
              </a:rPr>
              <a:t>Smircich</a:t>
            </a:r>
            <a:r>
              <a:rPr lang="en-US" sz="2400" b="1" dirty="0">
                <a:solidFill>
                  <a:schemeClr val="bg1"/>
                </a:solidFill>
              </a:rPr>
              <a:t>, 1992: 46</a:t>
            </a:r>
            <a:r>
              <a:rPr lang="en-US" sz="2400" b="1" dirty="0">
                <a:solidFill>
                  <a:srgbClr val="FF0000"/>
                </a:solidFill>
              </a:rPr>
              <a:t>).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ix. Another definition of leadership presented by </a:t>
            </a:r>
            <a:r>
              <a:rPr lang="en-US" sz="2400" b="1" dirty="0">
                <a:solidFill>
                  <a:srgbClr val="FFFF00"/>
                </a:solidFill>
              </a:rPr>
              <a:t>Rauch &amp; </a:t>
            </a:r>
            <a:r>
              <a:rPr lang="en-US" sz="2400" b="1" dirty="0" err="1">
                <a:solidFill>
                  <a:srgbClr val="FFFF00"/>
                </a:solidFill>
              </a:rPr>
              <a:t>Behrling</a:t>
            </a:r>
            <a:r>
              <a:rPr lang="en-US" sz="2400" b="1" dirty="0">
                <a:solidFill>
                  <a:schemeClr val="bg1"/>
                </a:solidFill>
              </a:rPr>
              <a:t>, presents its as “the process of influencing the activity of an organized group towards goal achievement” (</a:t>
            </a:r>
            <a:r>
              <a:rPr lang="en-US" sz="2400" b="1" dirty="0">
                <a:solidFill>
                  <a:srgbClr val="FFFF00"/>
                </a:solidFill>
              </a:rPr>
              <a:t>Rauch, and </a:t>
            </a:r>
            <a:r>
              <a:rPr lang="en-US" sz="2400" b="1" dirty="0" err="1">
                <a:solidFill>
                  <a:srgbClr val="FFFF00"/>
                </a:solidFill>
              </a:rPr>
              <a:t>Behling</a:t>
            </a:r>
            <a:r>
              <a:rPr lang="en-US" sz="2400" b="1" dirty="0">
                <a:solidFill>
                  <a:srgbClr val="FFFF00"/>
                </a:solidFill>
              </a:rPr>
              <a:t>, 1984:45-62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5588394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f16411177_win32_fixed.potx" id="{2BE36628-40A7-4124-9B03-283680FDB08B}" vid="{1F788C18-5B90-4886-BC26-C8416480C9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{3F18D968-5F22-47C0-BF40-D1436CBA7E66}tf16411177_win32</Template>
  <TotalTime>43</TotalTime>
  <Words>363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Google Sans</vt:lpstr>
      <vt:lpstr>Segoe UI</vt:lpstr>
      <vt:lpstr>Segoe UI Light</vt:lpstr>
      <vt:lpstr>Times New Roman</vt:lpstr>
      <vt:lpstr>Get Started with 3D</vt:lpstr>
      <vt:lpstr>The Meaning of Leadership  </vt:lpstr>
      <vt:lpstr>Various Definitions And Perspectives of the Notions of Leadership</vt:lpstr>
      <vt:lpstr>SOME DEFINITIONS OF LEADERSHIP</vt:lpstr>
      <vt:lpstr>Other Definitions of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Leadership</dc:title>
  <dc:creator>Dr. Wogu Power</dc:creator>
  <cp:lastModifiedBy>Dr. Wogu Power</cp:lastModifiedBy>
  <cp:revision>7</cp:revision>
  <dcterms:created xsi:type="dcterms:W3CDTF">2025-02-17T05:28:37Z</dcterms:created>
  <dcterms:modified xsi:type="dcterms:W3CDTF">2025-02-17T18:08:42Z</dcterms:modified>
</cp:coreProperties>
</file>