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90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327" y="149290"/>
            <a:ext cx="4362028" cy="6494104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6000" b="1" dirty="0" smtClean="0">
                <a:solidFill>
                  <a:srgbClr val="FFFF00"/>
                </a:solidFill>
              </a:rPr>
              <a:t>Kinds </a:t>
            </a:r>
            <a:r>
              <a:rPr lang="en-US" sz="6000" b="1" smtClean="0">
                <a:solidFill>
                  <a:srgbClr val="FFFF00"/>
                </a:solidFill>
              </a:rPr>
              <a:t/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Of </a:t>
            </a:r>
            <a:r>
              <a:rPr lang="en-US" sz="6000" b="1" dirty="0" smtClean="0">
                <a:solidFill>
                  <a:srgbClr val="FFFF00"/>
                </a:solidFill>
              </a:rPr>
              <a:t>Leadership</a:t>
            </a:r>
            <a:br>
              <a:rPr lang="en-US" sz="6000" b="1" dirty="0" smtClean="0">
                <a:solidFill>
                  <a:srgbClr val="FFFF00"/>
                </a:solidFill>
              </a:rPr>
            </a:br>
            <a:r>
              <a:rPr lang="en-US" sz="6000" b="1" dirty="0">
                <a:solidFill>
                  <a:srgbClr val="FFFF00"/>
                </a:solidFill>
              </a:rPr>
              <a:t/>
            </a:r>
            <a:br>
              <a:rPr lang="en-US" sz="6000" b="1" dirty="0">
                <a:solidFill>
                  <a:srgbClr val="FFFF00"/>
                </a:solidFill>
              </a:rPr>
            </a:br>
            <a:endParaRPr lang="en-US" sz="6000" b="1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985" y="149290"/>
            <a:ext cx="7427166" cy="649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641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17" y="93308"/>
            <a:ext cx="5232175" cy="634482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I</a:t>
            </a:r>
            <a:r>
              <a:rPr lang="en-US" b="1" dirty="0" smtClean="0">
                <a:solidFill>
                  <a:schemeClr val="bg1"/>
                </a:solidFill>
              </a:rPr>
              <a:t>ntroduction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969" y="877078"/>
            <a:ext cx="5187823" cy="5980921"/>
          </a:xfrm>
          <a:solidFill>
            <a:schemeClr val="accent2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sz="3200" dirty="0"/>
              <a:t>At some point in your career, you may take on a leadership role. Whether you’re leading a meeting, project, team or an entire department, </a:t>
            </a:r>
            <a:endParaRPr lang="en-US" sz="3200" dirty="0" smtClean="0"/>
          </a:p>
          <a:p>
            <a:r>
              <a:rPr lang="en-US" sz="3200" dirty="0" smtClean="0"/>
              <a:t>Hence, you </a:t>
            </a:r>
            <a:r>
              <a:rPr lang="en-US" sz="3200" dirty="0"/>
              <a:t>might consider identifying with or adopting a defined leadership style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67739" y="130630"/>
            <a:ext cx="6587412" cy="65874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sz="3400" b="1" dirty="0" smtClean="0">
                <a:solidFill>
                  <a:schemeClr val="bg1"/>
                </a:solidFill>
              </a:rPr>
              <a:t>Most professionals develop their own style of leadership based on factors like </a:t>
            </a:r>
            <a:r>
              <a:rPr lang="en-US" sz="3400" b="1" dirty="0" smtClean="0">
                <a:solidFill>
                  <a:srgbClr val="FFFF00"/>
                </a:solidFill>
              </a:rPr>
              <a:t>experience</a:t>
            </a:r>
            <a:r>
              <a:rPr lang="en-US" sz="3400" b="1" dirty="0" smtClean="0">
                <a:solidFill>
                  <a:schemeClr val="bg1"/>
                </a:solidFill>
              </a:rPr>
              <a:t> and </a:t>
            </a:r>
            <a:r>
              <a:rPr lang="en-US" sz="3400" b="1" dirty="0" smtClean="0"/>
              <a:t>personality, </a:t>
            </a:r>
            <a:r>
              <a:rPr lang="en-US" sz="3400" b="1" dirty="0" smtClean="0">
                <a:solidFill>
                  <a:schemeClr val="bg1"/>
                </a:solidFill>
              </a:rPr>
              <a:t>as well as the specific needs of a company and its organizational culture.</a:t>
            </a:r>
          </a:p>
          <a:p>
            <a:r>
              <a:rPr lang="en-US" sz="3400" b="1" dirty="0" smtClean="0">
                <a:solidFill>
                  <a:schemeClr val="bg1"/>
                </a:solidFill>
              </a:rPr>
              <a:t> Every leader is different, but there are </a:t>
            </a:r>
            <a:r>
              <a:rPr lang="en-US" sz="3400" b="1" dirty="0" smtClean="0">
                <a:solidFill>
                  <a:srgbClr val="FFFF00"/>
                </a:solidFill>
              </a:rPr>
              <a:t>eight leadership styles </a:t>
            </a:r>
            <a:r>
              <a:rPr lang="en-US" sz="3400" b="1" dirty="0" smtClean="0">
                <a:solidFill>
                  <a:schemeClr val="bg1"/>
                </a:solidFill>
              </a:rPr>
              <a:t>commonly used in the workplace.</a:t>
            </a:r>
            <a:endParaRPr lang="en-US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562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43" y="74644"/>
            <a:ext cx="5717360" cy="709127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Kinds of Leadership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937" y="74644"/>
            <a:ext cx="6064893" cy="6624736"/>
          </a:xfrm>
          <a:solidFill>
            <a:srgbClr val="0070C0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FFFF00"/>
                </a:solidFill>
              </a:rPr>
              <a:t>TYPES OF LEADERSHIP SYLES…</a:t>
            </a:r>
          </a:p>
          <a:p>
            <a:pPr marL="0" indent="0">
              <a:buNone/>
            </a:pPr>
            <a:r>
              <a:rPr lang="en-US" sz="3200" b="1" dirty="0"/>
              <a:t>1. Autocratic leadership </a:t>
            </a:r>
            <a:r>
              <a:rPr lang="en-US" sz="3200" b="1" dirty="0" smtClean="0"/>
              <a:t>style,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FFFF00"/>
                </a:solidFill>
              </a:rPr>
              <a:t>2. Bureaucratic leadership </a:t>
            </a:r>
            <a:r>
              <a:rPr lang="en-US" sz="3200" b="1" dirty="0" smtClean="0">
                <a:solidFill>
                  <a:srgbClr val="FFFF00"/>
                </a:solidFill>
              </a:rPr>
              <a:t>style,</a:t>
            </a:r>
          </a:p>
          <a:p>
            <a:pPr marL="0" indent="0">
              <a:buNone/>
            </a:pPr>
            <a:r>
              <a:rPr lang="en-US" sz="3200" b="1" dirty="0"/>
              <a:t>3. Coaching leadership </a:t>
            </a:r>
            <a:r>
              <a:rPr lang="en-US" sz="3200" b="1" dirty="0" smtClean="0"/>
              <a:t>style,</a:t>
            </a:r>
          </a:p>
          <a:p>
            <a:pPr marL="0" indent="0">
              <a:buNone/>
            </a:pPr>
            <a:r>
              <a:rPr lang="en-US" sz="3200" b="1" dirty="0" smtClean="0"/>
              <a:t>4. </a:t>
            </a:r>
            <a:r>
              <a:rPr lang="en-US" sz="3200" b="1" dirty="0" smtClean="0">
                <a:solidFill>
                  <a:srgbClr val="FFFF00"/>
                </a:solidFill>
              </a:rPr>
              <a:t>Democratic </a:t>
            </a:r>
            <a:r>
              <a:rPr lang="en-US" sz="3200" b="1" dirty="0">
                <a:solidFill>
                  <a:srgbClr val="FFFF00"/>
                </a:solidFill>
              </a:rPr>
              <a:t>leadership </a:t>
            </a:r>
            <a:r>
              <a:rPr lang="en-US" sz="3200" b="1" dirty="0" smtClean="0">
                <a:solidFill>
                  <a:srgbClr val="FFFF00"/>
                </a:solidFill>
              </a:rPr>
              <a:t>style,</a:t>
            </a:r>
          </a:p>
          <a:p>
            <a:pPr marL="0" indent="0">
              <a:buNone/>
            </a:pPr>
            <a:r>
              <a:rPr lang="en-US" sz="3200" b="1" dirty="0" smtClean="0"/>
              <a:t>5. </a:t>
            </a:r>
            <a:r>
              <a:rPr lang="en-US" sz="3200" b="1" dirty="0"/>
              <a:t>Laissez-faire leadership </a:t>
            </a:r>
            <a:r>
              <a:rPr lang="en-US" sz="3200" b="1" dirty="0" smtClean="0"/>
              <a:t>style,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FF00"/>
                </a:solidFill>
              </a:rPr>
              <a:t>6. Pacesetter leadership style,</a:t>
            </a:r>
          </a:p>
          <a:p>
            <a:pPr marL="0" indent="0">
              <a:buNone/>
            </a:pPr>
            <a:r>
              <a:rPr lang="en-US" sz="3200" b="1" dirty="0"/>
              <a:t>7. Servant leadership </a:t>
            </a:r>
            <a:r>
              <a:rPr lang="en-US" sz="3200" b="1" dirty="0"/>
              <a:t>S</a:t>
            </a:r>
            <a:r>
              <a:rPr lang="en-US" sz="3200" b="1" dirty="0" smtClean="0"/>
              <a:t>tyle,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FF00"/>
                </a:solidFill>
              </a:rPr>
              <a:t>8. Visionary </a:t>
            </a:r>
            <a:r>
              <a:rPr lang="en-US" sz="3200" b="1" dirty="0">
                <a:solidFill>
                  <a:srgbClr val="FFFF00"/>
                </a:solidFill>
              </a:rPr>
              <a:t>leadership style</a:t>
            </a:r>
            <a:endParaRPr lang="en-US" sz="32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sz="3200" b="1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277" y="877079"/>
            <a:ext cx="5736025" cy="5822301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</a:rPr>
              <a:t>SOME OF THE MOST COMMON LEADERSHIP STYLES!</a:t>
            </a:r>
            <a:r>
              <a:rPr lang="en-US" sz="2800" b="1" dirty="0" smtClean="0">
                <a:solidFill>
                  <a:srgbClr val="FF0000"/>
                </a:solidFill>
              </a:rPr>
              <a:t> 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Following </a:t>
            </a:r>
            <a:r>
              <a:rPr lang="en-US" sz="2800" b="1" dirty="0">
                <a:solidFill>
                  <a:schemeClr val="bg1"/>
                </a:solidFill>
              </a:rPr>
              <a:t>are the five sorts of leadership according to the Personnel Research Board at Ohio University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en-US" sz="2800" b="1" dirty="0">
                <a:solidFill>
                  <a:srgbClr val="FF0000"/>
                </a:solidFill>
              </a:rPr>
              <a:t>The Bureaucrat</a:t>
            </a:r>
            <a:r>
              <a:rPr lang="en-US" sz="2800" b="1" dirty="0">
                <a:solidFill>
                  <a:schemeClr val="bg1"/>
                </a:solidFill>
              </a:rPr>
              <a:t> </a:t>
            </a:r>
          </a:p>
          <a:p>
            <a:pPr lvl="0"/>
            <a:r>
              <a:rPr lang="en-US" sz="2800" b="1" dirty="0">
                <a:solidFill>
                  <a:schemeClr val="bg1"/>
                </a:solidFill>
              </a:rPr>
              <a:t>The Autocrat</a:t>
            </a:r>
          </a:p>
          <a:p>
            <a:pPr lvl="0"/>
            <a:r>
              <a:rPr lang="en-US" sz="2800" b="1" dirty="0">
                <a:solidFill>
                  <a:srgbClr val="FF0000"/>
                </a:solidFill>
              </a:rPr>
              <a:t>The Diplomat </a:t>
            </a:r>
          </a:p>
          <a:p>
            <a:pPr lvl="0"/>
            <a:r>
              <a:rPr lang="en-US" sz="2800" b="1" dirty="0">
                <a:solidFill>
                  <a:schemeClr val="bg1"/>
                </a:solidFill>
              </a:rPr>
              <a:t>The Expert </a:t>
            </a:r>
          </a:p>
          <a:p>
            <a:pPr lvl="0"/>
            <a:r>
              <a:rPr lang="en-US" sz="2800" b="1" dirty="0">
                <a:solidFill>
                  <a:srgbClr val="FF0000"/>
                </a:solidFill>
              </a:rPr>
              <a:t>The Quarterback 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989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280" y="116819"/>
            <a:ext cx="5665725" cy="61097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sz="3300" b="1" dirty="0"/>
              <a:t>Autocratic leadership </a:t>
            </a:r>
            <a:r>
              <a:rPr lang="en-US" sz="3300" b="1" dirty="0" smtClean="0"/>
              <a:t>Style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279" y="821094"/>
            <a:ext cx="5494411" cy="595293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Also called the </a:t>
            </a:r>
            <a:r>
              <a:rPr lang="en-US" sz="3200" b="1" dirty="0" smtClean="0">
                <a:solidFill>
                  <a:schemeClr val="bg1"/>
                </a:solidFill>
              </a:rPr>
              <a:t>“</a:t>
            </a:r>
            <a:r>
              <a:rPr lang="en-US" sz="3200" b="1" dirty="0" smtClean="0">
                <a:solidFill>
                  <a:srgbClr val="FFFF00"/>
                </a:solidFill>
              </a:rPr>
              <a:t>Authoritarian </a:t>
            </a:r>
            <a:r>
              <a:rPr lang="en-US" sz="3200" b="1" dirty="0">
                <a:solidFill>
                  <a:srgbClr val="FFFF00"/>
                </a:solidFill>
              </a:rPr>
              <a:t>style of leadership</a:t>
            </a:r>
            <a:r>
              <a:rPr lang="en-US" sz="3200" b="1" dirty="0">
                <a:solidFill>
                  <a:schemeClr val="bg1"/>
                </a:solidFill>
              </a:rPr>
              <a:t>,” this type of leader is someone who's focused primarily on results and team efficiency.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Autocratic </a:t>
            </a:r>
            <a:r>
              <a:rPr lang="en-US" sz="3200" b="1" dirty="0">
                <a:solidFill>
                  <a:schemeClr val="bg1"/>
                </a:solidFill>
              </a:rPr>
              <a:t>leaders often make decisions alone or with a small and trusted group and expect employees to do exactly what they’re asked.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881649" y="116818"/>
            <a:ext cx="6127101" cy="6657205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en-US" sz="3400" b="1" dirty="0">
                <a:solidFill>
                  <a:srgbClr val="FFFF00"/>
                </a:solidFill>
              </a:rPr>
              <a:t>Autocratic leaders typically have self-confidence and are self-motivated. </a:t>
            </a:r>
            <a:endParaRPr lang="en-US" sz="34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3400" b="1" dirty="0" smtClean="0"/>
              <a:t>They </a:t>
            </a:r>
            <a:r>
              <a:rPr lang="en-US" sz="3400" b="1" dirty="0"/>
              <a:t>communicate clearly and consistently, are dependable and follow the rules. </a:t>
            </a:r>
            <a:endParaRPr lang="en-US" sz="3400" b="1" dirty="0" smtClean="0"/>
          </a:p>
          <a:p>
            <a:pPr marL="0" indent="0">
              <a:buNone/>
            </a:pPr>
            <a:r>
              <a:rPr lang="en-US" sz="3400" b="1" dirty="0" smtClean="0">
                <a:solidFill>
                  <a:srgbClr val="FFFF00"/>
                </a:solidFill>
              </a:rPr>
              <a:t>They </a:t>
            </a:r>
            <a:r>
              <a:rPr lang="en-US" sz="3400" b="1" dirty="0">
                <a:solidFill>
                  <a:srgbClr val="FFFF00"/>
                </a:solidFill>
              </a:rPr>
              <a:t>value highly structured environments and are proponents of supervised work environments</a:t>
            </a:r>
            <a:r>
              <a:rPr lang="en-US" sz="3400" b="1" dirty="0"/>
              <a:t>.</a:t>
            </a:r>
          </a:p>
          <a:p>
            <a:pPr marL="0" indent="0"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060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2" y="130629"/>
            <a:ext cx="11849877" cy="597158"/>
          </a:xfrm>
          <a:solidFill>
            <a:schemeClr val="tx1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Benefits &amp; Demerits of Autocratic Styles…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952" y="877079"/>
            <a:ext cx="5318448" cy="578497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BENEFITS:</a:t>
            </a:r>
            <a:r>
              <a:rPr lang="en-US" sz="3600" dirty="0" smtClean="0">
                <a:solidFill>
                  <a:schemeClr val="bg1"/>
                </a:solidFill>
              </a:rPr>
              <a:t> Autocratic leaders can promote productivity through delegation, provide clear and direct communication and reduce employee stress by making decisions quickly on their own.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17030" y="877079"/>
            <a:ext cx="6400800" cy="5784978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sz="4000" b="1" dirty="0" smtClean="0">
                <a:solidFill>
                  <a:schemeClr val="bg1"/>
                </a:solidFill>
              </a:rPr>
              <a:t>DEMERITS: </a:t>
            </a:r>
            <a:r>
              <a:rPr lang="en-US" sz="4000" dirty="0" smtClean="0">
                <a:solidFill>
                  <a:schemeClr val="bg1"/>
                </a:solidFill>
              </a:rPr>
              <a:t>Autocratic </a:t>
            </a:r>
            <a:r>
              <a:rPr lang="en-US" sz="4000" dirty="0">
                <a:solidFill>
                  <a:schemeClr val="bg1"/>
                </a:solidFill>
              </a:rPr>
              <a:t>leaders are often prone to high levels of stress because they feel responsible for everything, plus their lack of flexibility can lead to team resentment</a:t>
            </a:r>
            <a:r>
              <a:rPr lang="en-US" sz="4000" dirty="0" smtClean="0">
                <a:solidFill>
                  <a:schemeClr val="bg1"/>
                </a:solidFill>
              </a:rPr>
              <a:t>.</a:t>
            </a:r>
            <a:endParaRPr lang="en-US" sz="4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894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05" y="79494"/>
            <a:ext cx="5374435" cy="834906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Servant </a:t>
            </a:r>
            <a:r>
              <a:rPr lang="en-US" sz="2800" b="1" dirty="0" smtClean="0">
                <a:solidFill>
                  <a:schemeClr val="bg1"/>
                </a:solidFill>
              </a:rPr>
              <a:t>Leadership </a:t>
            </a:r>
            <a:r>
              <a:rPr lang="en-US" sz="2800" b="1" dirty="0">
                <a:solidFill>
                  <a:schemeClr val="bg1"/>
                </a:solidFill>
              </a:rPr>
              <a:t>Style</a:t>
            </a:r>
            <a:r>
              <a:rPr lang="en-US" sz="2800" b="1" dirty="0"/>
              <a:t>,</a:t>
            </a:r>
            <a:br>
              <a:rPr lang="en-US" sz="2800" b="1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06" y="1082351"/>
            <a:ext cx="5374434" cy="5617029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Servant leaders live by a people-first mindset and believe that when team members feel personally and professionally fulfilled, they’re more effective and more likely to regularly produce great work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Because of their emphasis on employee satisfaction and collaboration, they tend to achieve higher levels of respect.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91673" y="79494"/>
            <a:ext cx="6326155" cy="661988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sz="3400" b="1" dirty="0"/>
              <a:t>Servant leaders motivate their teams and have excellent </a:t>
            </a:r>
            <a:r>
              <a:rPr lang="en-US" sz="3400" b="1" u="sng" dirty="0"/>
              <a:t>communication skills</a:t>
            </a:r>
            <a:r>
              <a:rPr lang="en-US" sz="3400" b="1" dirty="0"/>
              <a:t>. </a:t>
            </a:r>
            <a:endParaRPr lang="en-US" sz="3400" b="1" dirty="0" smtClean="0"/>
          </a:p>
          <a:p>
            <a:r>
              <a:rPr lang="en-US" sz="3400" b="1" dirty="0" smtClean="0">
                <a:solidFill>
                  <a:srgbClr val="FFFF00"/>
                </a:solidFill>
              </a:rPr>
              <a:t>You </a:t>
            </a:r>
            <a:r>
              <a:rPr lang="en-US" sz="3400" b="1" dirty="0">
                <a:solidFill>
                  <a:srgbClr val="FFFF00"/>
                </a:solidFill>
              </a:rPr>
              <a:t>may find this leadership style a match for your own style if you tend to encourage collaboration and </a:t>
            </a:r>
            <a:r>
              <a:rPr lang="en-US" sz="3400" b="1" dirty="0"/>
              <a:t>engagement among team members and if </a:t>
            </a:r>
            <a:r>
              <a:rPr lang="en-US" sz="3400" b="1" dirty="0" smtClean="0"/>
              <a:t>you are  committed </a:t>
            </a:r>
            <a:r>
              <a:rPr lang="en-US" sz="3400" b="1" dirty="0"/>
              <a:t>to growing your team </a:t>
            </a:r>
            <a:r>
              <a:rPr lang="en-US" sz="3400" b="1" dirty="0" smtClean="0"/>
              <a:t>professionally, etc</a:t>
            </a:r>
            <a:r>
              <a:rPr lang="en-US" sz="3400" b="1" dirty="0" smtClean="0">
                <a:solidFill>
                  <a:schemeClr val="bg1"/>
                </a:solidFill>
              </a:rPr>
              <a:t>.</a:t>
            </a:r>
            <a:endParaRPr lang="en-US" sz="34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972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9" y="135477"/>
            <a:ext cx="11793893" cy="853568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Benefits &amp; Demerits of Autocratic Styles…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138336"/>
            <a:ext cx="4963886" cy="5542382"/>
          </a:xfrm>
          <a:solidFill>
            <a:srgbClr val="FF0000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400" b="1" dirty="0" smtClean="0">
                <a:solidFill>
                  <a:schemeClr val="bg1"/>
                </a:solidFill>
              </a:rPr>
              <a:t>BENEFITS</a:t>
            </a:r>
            <a:r>
              <a:rPr lang="en-US" sz="3400" b="1" dirty="0" smtClean="0"/>
              <a:t>:</a:t>
            </a:r>
            <a:r>
              <a:rPr lang="en-US" sz="3400" dirty="0"/>
              <a:t> </a:t>
            </a:r>
            <a:r>
              <a:rPr lang="en-US" sz="3400" b="1" dirty="0"/>
              <a:t>Servant leaders have the capacity to boost employee loyalty and productivity, improve employee development and decision-making, cultivate trust and create future leaders</a:t>
            </a:r>
            <a:endParaRPr lang="en-US" sz="34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281127" y="1138336"/>
            <a:ext cx="6643395" cy="554238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CHALLENGES</a:t>
            </a:r>
            <a:r>
              <a:rPr lang="en-US" sz="4000" b="1" dirty="0" smtClean="0"/>
              <a:t>:</a:t>
            </a:r>
            <a:r>
              <a:rPr lang="en-US" sz="4000" dirty="0"/>
              <a:t> </a:t>
            </a:r>
            <a:r>
              <a:rPr lang="en-US" sz="4000" b="1" dirty="0"/>
              <a:t>Servant leaders can become burnt out as they often put the needs of their team above their </a:t>
            </a:r>
            <a:r>
              <a:rPr lang="en-US" sz="4000" b="1" dirty="0" smtClean="0"/>
              <a:t>own.</a:t>
            </a:r>
          </a:p>
          <a:p>
            <a:r>
              <a:rPr lang="en-US" sz="4000" b="1" dirty="0" smtClean="0">
                <a:solidFill>
                  <a:srgbClr val="FFFF00"/>
                </a:solidFill>
              </a:rPr>
              <a:t> </a:t>
            </a:r>
            <a:r>
              <a:rPr lang="en-US" sz="4000" b="1" dirty="0">
                <a:solidFill>
                  <a:srgbClr val="FFFF00"/>
                </a:solidFill>
              </a:rPr>
              <a:t>They may have a hard time being authoritative when they need to be</a:t>
            </a:r>
            <a:r>
              <a:rPr lang="en-US" sz="4000" dirty="0"/>
              <a:t>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569573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4138"/>
            <a:ext cx="6307494" cy="797584"/>
          </a:xfrm>
          <a:solidFill>
            <a:srgbClr val="FF0000"/>
          </a:solidFill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</a:rPr>
              <a:t>Democratic </a:t>
            </a:r>
            <a:r>
              <a:rPr lang="en-US" sz="3200" b="1" dirty="0">
                <a:solidFill>
                  <a:schemeClr val="bg1"/>
                </a:solidFill>
              </a:rPr>
              <a:t>L</a:t>
            </a:r>
            <a:r>
              <a:rPr lang="en-US" sz="3200" b="1" dirty="0" smtClean="0">
                <a:solidFill>
                  <a:schemeClr val="bg1"/>
                </a:solidFill>
              </a:rPr>
              <a:t>eadership Style…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251" y="1138518"/>
            <a:ext cx="6043937" cy="5542200"/>
          </a:xfrm>
          <a:solidFill>
            <a:schemeClr val="accent1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The democratic style (aka the "participative style") is a combination of the autocratic and laissez-faire types of leaders. 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r>
              <a:rPr lang="en-US" sz="2800" b="1" dirty="0" smtClean="0"/>
              <a:t>A </a:t>
            </a:r>
            <a:r>
              <a:rPr lang="en-US" sz="2800" b="1" dirty="0"/>
              <a:t>democratic leader asks their team members for input and considers feedback from the team before they make a decision. </a:t>
            </a:r>
            <a:endParaRPr lang="en-US" sz="2800" b="1" dirty="0" smtClean="0"/>
          </a:p>
          <a:p>
            <a:r>
              <a:rPr lang="en-US" sz="2800" b="1" dirty="0" smtClean="0">
                <a:solidFill>
                  <a:srgbClr val="FFFF00"/>
                </a:solidFill>
              </a:rPr>
              <a:t>Because </a:t>
            </a:r>
            <a:r>
              <a:rPr lang="en-US" sz="2800" b="1" dirty="0">
                <a:solidFill>
                  <a:srgbClr val="FFFF00"/>
                </a:solidFill>
              </a:rPr>
              <a:t>team members feel their contributions matter, a democratic leadership style is often credited with fostering higher levels of employee engagement and workplace satisfaction.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00800" y="154138"/>
            <a:ext cx="5791200" cy="652658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sz="3500" b="1" dirty="0">
                <a:solidFill>
                  <a:schemeClr val="bg1"/>
                </a:solidFill>
              </a:rPr>
              <a:t>Democratic leaders value group discussions and provide all information to the team when making decisions. </a:t>
            </a:r>
            <a:endParaRPr lang="en-US" sz="3500" b="1" dirty="0" smtClean="0">
              <a:solidFill>
                <a:schemeClr val="bg1"/>
              </a:solidFill>
            </a:endParaRPr>
          </a:p>
          <a:p>
            <a:r>
              <a:rPr lang="en-US" sz="3500" b="1" dirty="0" smtClean="0">
                <a:solidFill>
                  <a:srgbClr val="FF0000"/>
                </a:solidFill>
              </a:rPr>
              <a:t>They </a:t>
            </a:r>
            <a:r>
              <a:rPr lang="en-US" sz="3500" b="1" dirty="0">
                <a:solidFill>
                  <a:srgbClr val="FF0000"/>
                </a:solidFill>
              </a:rPr>
              <a:t>promote a </a:t>
            </a:r>
            <a:r>
              <a:rPr lang="en-US" sz="3500" b="1" u="sng" dirty="0">
                <a:solidFill>
                  <a:srgbClr val="FF0000"/>
                </a:solidFill>
              </a:rPr>
              <a:t>work environment</a:t>
            </a:r>
            <a:r>
              <a:rPr lang="en-US" sz="3500" b="1" dirty="0">
                <a:solidFill>
                  <a:srgbClr val="FF0000"/>
                </a:solidFill>
              </a:rPr>
              <a:t> where everyone shares their ideas and are characteristically rational and flexible.</a:t>
            </a:r>
          </a:p>
          <a:p>
            <a:endParaRPr lang="en-US" sz="3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292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877078"/>
            <a:ext cx="5449078" cy="5906278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2900" b="1" dirty="0" smtClean="0">
                <a:solidFill>
                  <a:srgbClr val="FF0000"/>
                </a:solidFill>
              </a:rPr>
              <a:t>BENEFITS: </a:t>
            </a:r>
            <a:r>
              <a:rPr lang="en-US" sz="2900" b="1" dirty="0" smtClean="0">
                <a:solidFill>
                  <a:schemeClr val="bg1"/>
                </a:solidFill>
              </a:rPr>
              <a:t>Working </a:t>
            </a:r>
            <a:r>
              <a:rPr lang="en-US" sz="2900" b="1" dirty="0">
                <a:solidFill>
                  <a:schemeClr val="bg1"/>
                </a:solidFill>
              </a:rPr>
              <a:t>under the democratic leadership style, employees can feel empowered, valued and unified. It has the power to boost retention and morale. 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en-US" sz="2900" b="1" dirty="0" smtClean="0">
                <a:solidFill>
                  <a:srgbClr val="FF0000"/>
                </a:solidFill>
              </a:rPr>
              <a:t>It </a:t>
            </a:r>
            <a:r>
              <a:rPr lang="en-US" sz="2900" b="1" dirty="0">
                <a:solidFill>
                  <a:srgbClr val="FF0000"/>
                </a:solidFill>
              </a:rPr>
              <a:t>also requires less managerial oversight, as employees are typically part of decision-making processes and know what they need to do.</a:t>
            </a:r>
            <a:endParaRPr lang="en-US" sz="2900" b="1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0629" y="135477"/>
            <a:ext cx="11887199" cy="666955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Benefits &amp; Demerits of </a:t>
            </a:r>
            <a:r>
              <a:rPr lang="en-US" sz="3600" b="1" dirty="0" smtClean="0">
                <a:solidFill>
                  <a:schemeClr val="bg1"/>
                </a:solidFill>
              </a:rPr>
              <a:t>Democratic  </a:t>
            </a:r>
            <a:r>
              <a:rPr lang="en-US" sz="3600" b="1" dirty="0">
                <a:solidFill>
                  <a:schemeClr val="bg1"/>
                </a:solidFill>
              </a:rPr>
              <a:t>Styles…</a:t>
            </a:r>
            <a:endParaRPr lang="en-US" sz="3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66318" y="858417"/>
            <a:ext cx="6251510" cy="588761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sz="3000" b="1" dirty="0" smtClean="0">
                <a:solidFill>
                  <a:srgbClr val="FF0000"/>
                </a:solidFill>
              </a:rPr>
              <a:t>CHALLENGES</a:t>
            </a:r>
            <a:r>
              <a:rPr lang="en-US" sz="3000" b="1" dirty="0" smtClean="0">
                <a:solidFill>
                  <a:schemeClr val="bg1"/>
                </a:solidFill>
              </a:rPr>
              <a:t>:</a:t>
            </a:r>
            <a:r>
              <a:rPr lang="en-US" sz="3000" dirty="0">
                <a:solidFill>
                  <a:schemeClr val="bg1"/>
                </a:solidFill>
              </a:rPr>
              <a:t> </a:t>
            </a:r>
            <a:r>
              <a:rPr lang="en-US" sz="3000" b="1" dirty="0">
                <a:solidFill>
                  <a:schemeClr val="bg1"/>
                </a:solidFill>
              </a:rPr>
              <a:t>This leadership style has the potential to be inefficient and costly as it takes time to organize group discussions, obtain ideas/feedback, discuss possible outcomes and communicate decisions. </a:t>
            </a:r>
            <a:endParaRPr lang="en-US" sz="3000" b="1" dirty="0" smtClean="0">
              <a:solidFill>
                <a:schemeClr val="bg1"/>
              </a:solidFill>
            </a:endParaRPr>
          </a:p>
          <a:p>
            <a:r>
              <a:rPr lang="en-US" sz="3000" b="1" dirty="0" smtClean="0">
                <a:solidFill>
                  <a:srgbClr val="FFFF00"/>
                </a:solidFill>
              </a:rPr>
              <a:t>It </a:t>
            </a:r>
            <a:r>
              <a:rPr lang="en-US" sz="3000" b="1" dirty="0">
                <a:solidFill>
                  <a:srgbClr val="FFFF00"/>
                </a:solidFill>
              </a:rPr>
              <a:t>also can add social pressure to members of the team who don’t like sharing ideas in group settings.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093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125</TotalTime>
  <Words>532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Kinds  Of Leadership  </vt:lpstr>
      <vt:lpstr>Introduction</vt:lpstr>
      <vt:lpstr>Kinds of Leadership</vt:lpstr>
      <vt:lpstr>Autocratic leadership Style</vt:lpstr>
      <vt:lpstr>Benefits &amp; Demerits of Autocratic Styles…</vt:lpstr>
      <vt:lpstr>Servant Leadership Style, </vt:lpstr>
      <vt:lpstr>Benefits &amp; Demerits of Autocratic Styles…</vt:lpstr>
      <vt:lpstr>Democratic Leadership Style…</vt:lpstr>
      <vt:lpstr>Benefits &amp; Demerits of Democratic  Styles…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Kinds of Leadership</dc:title>
  <dc:creator>DELL</dc:creator>
  <cp:lastModifiedBy>DELL</cp:lastModifiedBy>
  <cp:revision>11</cp:revision>
  <dcterms:created xsi:type="dcterms:W3CDTF">2024-07-21T19:54:47Z</dcterms:created>
  <dcterms:modified xsi:type="dcterms:W3CDTF">2024-07-22T11:17:47Z</dcterms:modified>
</cp:coreProperties>
</file>