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br/scielo.php?script=sci_arttext&amp;pid=S1414-49802017000300322#B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825191"/>
            <a:ext cx="8825658" cy="3509742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980" y="4549698"/>
            <a:ext cx="10348331" cy="160205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PHI 300 at the American university of Nigeria, </a:t>
            </a:r>
            <a:r>
              <a:rPr lang="en-US" sz="3200" b="1" dirty="0" err="1" smtClean="0">
                <a:solidFill>
                  <a:schemeClr val="bg1"/>
                </a:solidFill>
              </a:rPr>
              <a:t>Yola</a:t>
            </a:r>
            <a:r>
              <a:rPr lang="en-US" sz="3200" b="1" dirty="0" smtClean="0">
                <a:solidFill>
                  <a:schemeClr val="bg1"/>
                </a:solidFill>
              </a:rPr>
              <a:t>, Adamawa State, Nigeria.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37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300" y="3334"/>
            <a:ext cx="10125638" cy="617799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More on </a:t>
            </a:r>
            <a:r>
              <a:rPr lang="en-US" b="1" dirty="0">
                <a:solidFill>
                  <a:srgbClr val="FFFF00"/>
                </a:solidFill>
              </a:rPr>
              <a:t>Political Ethics of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20" y="869795"/>
            <a:ext cx="9863047" cy="5832088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Although similar problems arise in professional and corporate roles (see e.g</a:t>
            </a:r>
            <a:r>
              <a:rPr lang="en-US" sz="2800" b="1" dirty="0" smtClean="0">
                <a:solidFill>
                  <a:schemeClr val="bg1"/>
                </a:solidFill>
              </a:rPr>
              <a:t>. PROFESSIONAL </a:t>
            </a:r>
            <a:r>
              <a:rPr lang="en-US" sz="2800" b="1" dirty="0">
                <a:solidFill>
                  <a:schemeClr val="bg1"/>
                </a:solidFill>
              </a:rPr>
              <a:t>ETHICS), they are likely to be more extreme or more frequent </a:t>
            </a:r>
            <a:r>
              <a:rPr lang="en-US" sz="2800" b="1" dirty="0" smtClean="0">
                <a:solidFill>
                  <a:schemeClr val="bg1"/>
                </a:solidFill>
              </a:rPr>
              <a:t>in political </a:t>
            </a:r>
            <a:r>
              <a:rPr lang="en-US" sz="2800" b="1" dirty="0">
                <a:solidFill>
                  <a:schemeClr val="bg1"/>
                </a:solidFill>
              </a:rPr>
              <a:t>life.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The ethical problems that public officials confront arise from two </a:t>
            </a:r>
            <a:r>
              <a:rPr lang="en-US" sz="2800" b="1" dirty="0" smtClean="0">
                <a:solidFill>
                  <a:srgbClr val="FF0000"/>
                </a:solidFill>
              </a:rPr>
              <a:t>general features </a:t>
            </a:r>
            <a:r>
              <a:rPr lang="en-US" sz="2800" b="1" dirty="0">
                <a:solidFill>
                  <a:srgbClr val="FF0000"/>
                </a:solidFill>
              </a:rPr>
              <a:t>of public office—its </a:t>
            </a:r>
            <a:r>
              <a:rPr lang="en-US" sz="2800" b="1" i="1" dirty="0">
                <a:solidFill>
                  <a:schemeClr val="bg1"/>
                </a:solidFill>
              </a:rPr>
              <a:t>representational</a:t>
            </a:r>
            <a:r>
              <a:rPr lang="en-US" sz="2800" b="1" dirty="0">
                <a:solidFill>
                  <a:srgbClr val="FF0000"/>
                </a:solidFill>
              </a:rPr>
              <a:t> and its </a:t>
            </a:r>
            <a:r>
              <a:rPr lang="en-US" sz="2800" b="1" i="1" dirty="0">
                <a:solidFill>
                  <a:schemeClr val="bg1"/>
                </a:solidFill>
              </a:rPr>
              <a:t>organizational</a:t>
            </a:r>
            <a:r>
              <a:rPr lang="en-US" sz="2800" b="1" dirty="0">
                <a:solidFill>
                  <a:srgbClr val="FF0000"/>
                </a:solidFill>
              </a:rPr>
              <a:t> character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Officials act for us, and they act with others. Because officials act for us, they </a:t>
            </a:r>
            <a:r>
              <a:rPr lang="en-US" sz="2800" b="1" dirty="0" smtClean="0">
                <a:solidFill>
                  <a:schemeClr val="bg1"/>
                </a:solidFill>
              </a:rPr>
              <a:t>assume rights </a:t>
            </a:r>
            <a:r>
              <a:rPr lang="en-US" sz="2800" b="1" dirty="0">
                <a:solidFill>
                  <a:schemeClr val="bg1"/>
                </a:solidFill>
              </a:rPr>
              <a:t>and obligations that ordinary citizens do not have, or do not have to the </a:t>
            </a:r>
            <a:r>
              <a:rPr lang="en-US" sz="2800" b="1" dirty="0" smtClean="0">
                <a:solidFill>
                  <a:schemeClr val="bg1"/>
                </a:solidFill>
              </a:rPr>
              <a:t>same degree</a:t>
            </a:r>
            <a:r>
              <a:rPr lang="en-US" sz="2800" b="1" dirty="0">
                <a:solidFill>
                  <a:schemeClr val="bg1"/>
                </a:solidFill>
              </a:rPr>
              <a:t>. For the sake of those for whom officials act, the duties of office may </a:t>
            </a:r>
            <a:r>
              <a:rPr lang="en-US" sz="2800" b="1" dirty="0" smtClean="0">
                <a:solidFill>
                  <a:schemeClr val="bg1"/>
                </a:solidFill>
              </a:rPr>
              <a:t>permit and </a:t>
            </a:r>
            <a:r>
              <a:rPr lang="en-US" sz="2800" b="1" dirty="0">
                <a:solidFill>
                  <a:schemeClr val="bg1"/>
                </a:solidFill>
              </a:rPr>
              <a:t>even require officials to use force, lie, keep secrets, and break promises in </a:t>
            </a:r>
            <a:r>
              <a:rPr lang="en-US" sz="2800" b="1" dirty="0" smtClean="0">
                <a:solidFill>
                  <a:schemeClr val="bg1"/>
                </a:solidFill>
              </a:rPr>
              <a:t>ways that </a:t>
            </a:r>
            <a:r>
              <a:rPr lang="en-US" sz="2800" b="1" dirty="0">
                <a:solidFill>
                  <a:schemeClr val="bg1"/>
                </a:solidFill>
              </a:rPr>
              <a:t>would be wrong in private life.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In </a:t>
            </a:r>
            <a:r>
              <a:rPr lang="en-US" sz="2800" b="1" dirty="0" err="1">
                <a:solidFill>
                  <a:srgbClr val="FF0000"/>
                </a:solidFill>
              </a:rPr>
              <a:t>Walzer’s</a:t>
            </a:r>
            <a:r>
              <a:rPr lang="en-US" sz="2800" b="1" dirty="0">
                <a:solidFill>
                  <a:srgbClr val="FF0000"/>
                </a:solidFill>
              </a:rPr>
              <a:t> view, the problem creates </a:t>
            </a:r>
            <a:r>
              <a:rPr lang="en-US" sz="2800" b="1" dirty="0" smtClean="0">
                <a:solidFill>
                  <a:srgbClr val="FF0000"/>
                </a:solidFill>
              </a:rPr>
              <a:t>a paradox</a:t>
            </a:r>
            <a:r>
              <a:rPr lang="en-US" sz="2800" b="1" dirty="0">
                <a:solidFill>
                  <a:srgbClr val="FF0000"/>
                </a:solidFill>
              </a:rPr>
              <a:t>: the </a:t>
            </a:r>
            <a:r>
              <a:rPr lang="en-US" sz="2800" b="1" dirty="0" smtClean="0">
                <a:solidFill>
                  <a:srgbClr val="FF0000"/>
                </a:solidFill>
              </a:rPr>
              <a:t>leaders / politician </a:t>
            </a:r>
            <a:r>
              <a:rPr lang="en-US" sz="2800" b="1" dirty="0">
                <a:solidFill>
                  <a:srgbClr val="FF0000"/>
                </a:solidFill>
              </a:rPr>
              <a:t>must do “wrong to do right”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87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22" y="162789"/>
            <a:ext cx="9626928" cy="729311"/>
          </a:xfrm>
          <a:solidFill>
            <a:schemeClr val="tx1"/>
          </a:solidFill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More on </a:t>
            </a:r>
            <a:r>
              <a:rPr lang="en-US" b="1" dirty="0">
                <a:solidFill>
                  <a:schemeClr val="bg1"/>
                </a:solidFill>
              </a:rPr>
              <a:t>Political Ethics of Process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22" y="1182029"/>
            <a:ext cx="9789945" cy="5464097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 complete </a:t>
            </a:r>
            <a:r>
              <a:rPr lang="en-US" sz="2800" b="1" dirty="0" smtClean="0">
                <a:solidFill>
                  <a:schemeClr val="bg1"/>
                </a:solidFill>
              </a:rPr>
              <a:t>moral judgment </a:t>
            </a:r>
            <a:r>
              <a:rPr lang="en-US" sz="2800" b="1" dirty="0">
                <a:solidFill>
                  <a:schemeClr val="bg1"/>
                </a:solidFill>
              </a:rPr>
              <a:t>we make of the </a:t>
            </a:r>
            <a:r>
              <a:rPr lang="en-US" sz="2800" b="1" dirty="0" smtClean="0">
                <a:solidFill>
                  <a:schemeClr val="bg1"/>
                </a:solidFill>
              </a:rPr>
              <a:t>politician/ Leader </a:t>
            </a:r>
            <a:r>
              <a:rPr lang="en-US" sz="2800" b="1" dirty="0">
                <a:solidFill>
                  <a:schemeClr val="bg1"/>
                </a:solidFill>
              </a:rPr>
              <a:t>combines at the same </a:t>
            </a:r>
            <a:r>
              <a:rPr lang="en-US" sz="2800" b="1" dirty="0" smtClean="0">
                <a:solidFill>
                  <a:schemeClr val="bg1"/>
                </a:solidFill>
              </a:rPr>
              <a:t>time, the </a:t>
            </a:r>
            <a:r>
              <a:rPr lang="en-US" sz="2800" b="1" dirty="0">
                <a:solidFill>
                  <a:schemeClr val="bg1"/>
                </a:solidFill>
              </a:rPr>
              <a:t>elements </a:t>
            </a:r>
            <a:r>
              <a:rPr lang="en-US" sz="2800" b="1" dirty="0" smtClean="0">
                <a:solidFill>
                  <a:schemeClr val="bg1"/>
                </a:solidFill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Theories</a:t>
            </a:r>
            <a:r>
              <a:rPr lang="en-US" sz="2800" b="1" dirty="0" smtClean="0">
                <a:solidFill>
                  <a:schemeClr val="bg1"/>
                </a:solidFill>
              </a:rPr>
              <a:t>) of </a:t>
            </a:r>
            <a:r>
              <a:rPr lang="en-US" sz="2800" b="1" dirty="0" smtClean="0">
                <a:solidFill>
                  <a:schemeClr val="bg1"/>
                </a:solidFill>
              </a:rPr>
              <a:t>CONSEQUENTIALISM </a:t>
            </a:r>
            <a:r>
              <a:rPr lang="en-US" sz="2800" b="1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the end justifying the means applied</a:t>
            </a:r>
            <a:r>
              <a:rPr lang="en-US" sz="2800" b="1" dirty="0" smtClean="0">
                <a:solidFill>
                  <a:schemeClr val="bg1"/>
                </a:solidFill>
              </a:rPr>
              <a:t>) </a:t>
            </a:r>
            <a:r>
              <a:rPr lang="en-US" sz="2800" b="1" dirty="0" smtClean="0">
                <a:solidFill>
                  <a:schemeClr val="bg1"/>
                </a:solidFill>
              </a:rPr>
              <a:t>and DEONTOLOGY Emanating from (</a:t>
            </a:r>
            <a:r>
              <a:rPr lang="en-US" b="1" dirty="0" smtClean="0">
                <a:solidFill>
                  <a:srgbClr val="FF0000"/>
                </a:solidFill>
              </a:rPr>
              <a:t>Natural Laws like don’t lie or steal</a:t>
            </a:r>
            <a:r>
              <a:rPr lang="en-US" sz="2800" b="1" dirty="0" smtClean="0">
                <a:solidFill>
                  <a:schemeClr val="bg1"/>
                </a:solidFill>
              </a:rPr>
              <a:t>).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It </a:t>
            </a:r>
            <a:r>
              <a:rPr lang="en-US" sz="2800" b="1" dirty="0">
                <a:solidFill>
                  <a:srgbClr val="FF0000"/>
                </a:solidFill>
              </a:rPr>
              <a:t>should not be surprising that </a:t>
            </a:r>
            <a:r>
              <a:rPr lang="en-US" sz="2800" b="1" dirty="0" smtClean="0">
                <a:solidFill>
                  <a:srgbClr val="FF0000"/>
                </a:solidFill>
              </a:rPr>
              <a:t>this unstable </a:t>
            </a:r>
            <a:r>
              <a:rPr lang="en-US" sz="2800" b="1" dirty="0">
                <a:solidFill>
                  <a:srgbClr val="FF0000"/>
                </a:solidFill>
              </a:rPr>
              <a:t>mixture has been criticized from both sides (</a:t>
            </a:r>
            <a:r>
              <a:rPr lang="en-US" sz="2800" b="1" dirty="0" err="1">
                <a:solidFill>
                  <a:schemeClr val="bg1"/>
                </a:solidFill>
              </a:rPr>
              <a:t>Rynard</a:t>
            </a:r>
            <a:r>
              <a:rPr lang="en-US" sz="2800" b="1" dirty="0">
                <a:solidFill>
                  <a:schemeClr val="bg1"/>
                </a:solidFill>
              </a:rPr>
              <a:t> and </a:t>
            </a:r>
            <a:r>
              <a:rPr lang="en-US" sz="2800" b="1" dirty="0" err="1">
                <a:solidFill>
                  <a:schemeClr val="bg1"/>
                </a:solidFill>
              </a:rPr>
              <a:t>Shugarman</a:t>
            </a:r>
            <a:r>
              <a:rPr lang="en-US" sz="2800" b="1" dirty="0">
                <a:solidFill>
                  <a:schemeClr val="bg1"/>
                </a:solidFill>
              </a:rPr>
              <a:t> 2000</a:t>
            </a:r>
            <a:r>
              <a:rPr lang="en-US" sz="2800" b="1" dirty="0" smtClean="0">
                <a:solidFill>
                  <a:srgbClr val="FF0000"/>
                </a:solidFill>
              </a:rPr>
              <a:t>). Consequentialists </a:t>
            </a:r>
            <a:r>
              <a:rPr lang="en-US" sz="2800" b="1" dirty="0">
                <a:solidFill>
                  <a:srgbClr val="FF0000"/>
                </a:solidFill>
              </a:rPr>
              <a:t>object that if the action is justified, then the politician is not </a:t>
            </a:r>
            <a:r>
              <a:rPr lang="en-US" sz="2800" b="1" dirty="0" smtClean="0">
                <a:solidFill>
                  <a:srgbClr val="FF0000"/>
                </a:solidFill>
              </a:rPr>
              <a:t>guilty of </a:t>
            </a:r>
            <a:r>
              <a:rPr lang="en-US" sz="2800" b="1" dirty="0">
                <a:solidFill>
                  <a:srgbClr val="FF0000"/>
                </a:solidFill>
              </a:rPr>
              <a:t>anything (</a:t>
            </a:r>
            <a:r>
              <a:rPr lang="en-US" sz="2800" b="1" dirty="0">
                <a:solidFill>
                  <a:schemeClr val="bg1"/>
                </a:solidFill>
              </a:rPr>
              <a:t>though it might be useful for him to feel guilty</a:t>
            </a:r>
            <a:r>
              <a:rPr lang="en-US" sz="2800" b="1" dirty="0">
                <a:solidFill>
                  <a:srgbClr val="FF0000"/>
                </a:solidFill>
              </a:rPr>
              <a:t>).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Deontologists object that </a:t>
            </a:r>
            <a:r>
              <a:rPr lang="en-US" sz="2800" b="1" dirty="0">
                <a:solidFill>
                  <a:schemeClr val="bg1"/>
                </a:solidFill>
              </a:rPr>
              <a:t>if the action is truly wrong, the </a:t>
            </a:r>
            <a:r>
              <a:rPr lang="en-US" sz="2800" b="1" dirty="0">
                <a:solidFill>
                  <a:schemeClr val="bg1"/>
                </a:solidFill>
              </a:rPr>
              <a:t>P</a:t>
            </a:r>
            <a:r>
              <a:rPr lang="en-US" sz="2800" b="1" dirty="0" smtClean="0">
                <a:solidFill>
                  <a:schemeClr val="bg1"/>
                </a:solidFill>
              </a:rPr>
              <a:t>olitician/Leader </a:t>
            </a:r>
            <a:r>
              <a:rPr lang="en-US" sz="2800" b="1" dirty="0">
                <a:solidFill>
                  <a:schemeClr val="bg1"/>
                </a:solidFill>
              </a:rPr>
              <a:t>should simply not do it.</a:t>
            </a:r>
          </a:p>
        </p:txBody>
      </p:sp>
    </p:spTree>
    <p:extLst>
      <p:ext uri="{BB962C8B-B14F-4D97-AF65-F5344CB8AC3E}">
        <p14:creationId xmlns:p14="http://schemas.microsoft.com/office/powerpoint/2010/main" val="17664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373" y="118188"/>
            <a:ext cx="6401451" cy="840823"/>
          </a:xfrm>
          <a:solidFill>
            <a:schemeClr val="tx1"/>
          </a:solidFill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Political Ethics of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5912"/>
            <a:ext cx="11686478" cy="5620215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Political Ethics of Policy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/>
              <a:t>Nearly </a:t>
            </a:r>
            <a:r>
              <a:rPr lang="en-US" sz="2800" b="1" dirty="0"/>
              <a:t>all of the topics discussed in practical or </a:t>
            </a:r>
            <a:r>
              <a:rPr lang="en-US" sz="2800" b="1" i="1" dirty="0">
                <a:solidFill>
                  <a:schemeClr val="bg1"/>
                </a:solidFill>
              </a:rPr>
              <a:t>APPLIED ETHICS </a:t>
            </a:r>
            <a:r>
              <a:rPr lang="en-US" sz="2800" b="1" dirty="0"/>
              <a:t>turn up here but with a distinctive </a:t>
            </a:r>
            <a:r>
              <a:rPr lang="en-US" sz="2800" b="1" dirty="0" smtClean="0"/>
              <a:t>twist. </a:t>
            </a:r>
            <a:r>
              <a:rPr lang="en-US" sz="2800" b="1" dirty="0"/>
              <a:t>Instead of asking only </a:t>
            </a:r>
            <a:r>
              <a:rPr lang="en-US" sz="2800" b="1" dirty="0">
                <a:solidFill>
                  <a:schemeClr val="bg1"/>
                </a:solidFill>
              </a:rPr>
              <a:t>what conclusion is morally justifiable </a:t>
            </a:r>
            <a:r>
              <a:rPr lang="en-US" sz="2800" b="1" dirty="0"/>
              <a:t>(as a philosopher or citizen should initially), </a:t>
            </a:r>
            <a:endParaRPr lang="en-US" sz="2800" b="1" dirty="0" smtClean="0"/>
          </a:p>
          <a:p>
            <a:r>
              <a:rPr lang="en-US" sz="2800" b="1" dirty="0" smtClean="0">
                <a:solidFill>
                  <a:srgbClr val="FFFF00"/>
                </a:solidFill>
              </a:rPr>
              <a:t>Political </a:t>
            </a:r>
            <a:r>
              <a:rPr lang="en-US" sz="2800" b="1" dirty="0">
                <a:solidFill>
                  <a:srgbClr val="FFFF00"/>
                </a:solidFill>
              </a:rPr>
              <a:t>ethics further asks </a:t>
            </a:r>
            <a:r>
              <a:rPr lang="en-US" sz="2800" b="1" dirty="0">
                <a:solidFill>
                  <a:schemeClr val="bg1"/>
                </a:solidFill>
              </a:rPr>
              <a:t>what conclusion should be adopted as policy and coercively enforced as law </a:t>
            </a:r>
            <a:r>
              <a:rPr lang="en-US" sz="2800" b="1" dirty="0">
                <a:solidFill>
                  <a:srgbClr val="FFFF00"/>
                </a:solidFill>
              </a:rPr>
              <a:t>when citizens reasonably disagree about the values at stake, or when they belong to different communities and nations.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r>
              <a:rPr lang="en-US" sz="2800" b="1" dirty="0" smtClean="0"/>
              <a:t>In </a:t>
            </a:r>
            <a:r>
              <a:rPr lang="en-US" sz="2800" b="1" dirty="0"/>
              <a:t>addition, some work in political ethics criticizes the methods of policy making such as </a:t>
            </a:r>
            <a:r>
              <a:rPr lang="en-US" sz="2800" b="1" dirty="0" smtClean="0">
                <a:solidFill>
                  <a:schemeClr val="bg1"/>
                </a:solidFill>
              </a:rPr>
              <a:t>COST </a:t>
            </a:r>
            <a:r>
              <a:rPr lang="en-US" sz="2800" b="1" dirty="0">
                <a:solidFill>
                  <a:schemeClr val="bg1"/>
                </a:solidFill>
              </a:rPr>
              <a:t>BENEFIT ANALYSIS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81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026" y="312235"/>
            <a:ext cx="9857678" cy="6311589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The key problems in policy ethics are not conflicts between ends and means, or between the process and outcomes, but rather between the values of the ends or outcomes themselves.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Many </a:t>
            </a:r>
            <a:r>
              <a:rPr lang="en-US" sz="3200" b="1" dirty="0">
                <a:solidFill>
                  <a:srgbClr val="0070C0"/>
                </a:solidFill>
              </a:rPr>
              <a:t>of the salient issues in policy ethics are driven by the general tension between </a:t>
            </a:r>
            <a:r>
              <a:rPr lang="en-US" sz="3200" b="1" dirty="0">
                <a:solidFill>
                  <a:srgbClr val="FF0000"/>
                </a:solidFill>
              </a:rPr>
              <a:t>partial</a:t>
            </a:r>
            <a:r>
              <a:rPr lang="en-US" sz="3200" b="1" dirty="0">
                <a:solidFill>
                  <a:srgbClr val="0070C0"/>
                </a:solidFill>
              </a:rPr>
              <a:t> and </a:t>
            </a:r>
            <a:r>
              <a:rPr lang="en-US" sz="3200" b="1" dirty="0">
                <a:solidFill>
                  <a:srgbClr val="FF0000"/>
                </a:solidFill>
              </a:rPr>
              <a:t>impartial</a:t>
            </a:r>
            <a:r>
              <a:rPr lang="en-US" sz="3200" b="1" dirty="0">
                <a:solidFill>
                  <a:srgbClr val="0070C0"/>
                </a:solidFill>
              </a:rPr>
              <a:t> claims or obligations. (See IMPARTIALITY.)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This </a:t>
            </a:r>
            <a:r>
              <a:rPr lang="en-US" sz="3200" b="1" dirty="0">
                <a:solidFill>
                  <a:schemeClr val="bg1"/>
                </a:solidFill>
              </a:rPr>
              <a:t>can be seen clearly in the work on what has become one of the most active areas, </a:t>
            </a:r>
            <a:r>
              <a:rPr lang="en-US" sz="3200" b="1" dirty="0">
                <a:solidFill>
                  <a:srgbClr val="FF0000"/>
                </a:solidFill>
              </a:rPr>
              <a:t>GLOBAL DISTRIBUTIVE JUSTICE</a:t>
            </a:r>
            <a:r>
              <a:rPr lang="en-US" sz="32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43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23" y="140487"/>
            <a:ext cx="9759921" cy="570713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Some Definitions of Leadership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23" y="897467"/>
            <a:ext cx="9759922" cy="596053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1. Some </a:t>
            </a:r>
            <a:r>
              <a:rPr lang="en-US" sz="2800" b="1" dirty="0">
                <a:solidFill>
                  <a:srgbClr val="FF0000"/>
                </a:solidFill>
              </a:rPr>
              <a:t>define leadership as “An integral part of the group process” (</a:t>
            </a:r>
            <a:r>
              <a:rPr lang="en-US" b="1" dirty="0" err="1">
                <a:solidFill>
                  <a:schemeClr val="bg1"/>
                </a:solidFill>
              </a:rPr>
              <a:t>Kretch</a:t>
            </a:r>
            <a:r>
              <a:rPr lang="en-US" b="1" dirty="0">
                <a:solidFill>
                  <a:schemeClr val="bg1"/>
                </a:solidFill>
              </a:rPr>
              <a:t> and Crutchfield, 1948</a:t>
            </a:r>
            <a:r>
              <a:rPr lang="en-US" sz="2800" b="1" dirty="0">
                <a:solidFill>
                  <a:srgbClr val="FF0000"/>
                </a:solidFill>
              </a:rPr>
              <a:t>).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ii</a:t>
            </a:r>
            <a:r>
              <a:rPr lang="en-US" sz="2800" b="1" dirty="0">
                <a:solidFill>
                  <a:schemeClr val="bg1"/>
                </a:solidFill>
              </a:rPr>
              <a:t>. Others define it primarily as “An influence process (</a:t>
            </a:r>
            <a:r>
              <a:rPr lang="en-US" sz="2100" b="1" dirty="0">
                <a:solidFill>
                  <a:srgbClr val="FF0000"/>
                </a:solidFill>
              </a:rPr>
              <a:t>Bass, 1960:8</a:t>
            </a:r>
            <a:r>
              <a:rPr lang="en-US" sz="2800" b="1" dirty="0">
                <a:solidFill>
                  <a:schemeClr val="bg1"/>
                </a:solidFill>
              </a:rPr>
              <a:t>).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iii</a:t>
            </a:r>
            <a:r>
              <a:rPr lang="en-US" sz="2800" b="1" dirty="0">
                <a:solidFill>
                  <a:srgbClr val="FF0000"/>
                </a:solidFill>
              </a:rPr>
              <a:t>. Still others see leadership as “The initiation of structure and the instrument of goal achievement” (</a:t>
            </a:r>
            <a:r>
              <a:rPr lang="en-US" sz="2100" b="1" dirty="0" err="1">
                <a:solidFill>
                  <a:schemeClr val="bg1"/>
                </a:solidFill>
              </a:rPr>
              <a:t>Homans</a:t>
            </a:r>
            <a:r>
              <a:rPr lang="en-US" sz="2100" b="1" dirty="0">
                <a:solidFill>
                  <a:schemeClr val="bg1"/>
                </a:solidFill>
              </a:rPr>
              <a:t>, 1950:217</a:t>
            </a:r>
            <a:r>
              <a:rPr lang="en-US" sz="2800" b="1" dirty="0">
                <a:solidFill>
                  <a:srgbClr val="FF0000"/>
                </a:solidFill>
              </a:rPr>
              <a:t>).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iv</a:t>
            </a:r>
            <a:r>
              <a:rPr lang="en-US" sz="2800" b="1" dirty="0">
                <a:solidFill>
                  <a:schemeClr val="bg1"/>
                </a:solidFill>
              </a:rPr>
              <a:t>. Several others consider leaders to be “Servants of their followers” (</a:t>
            </a:r>
            <a:r>
              <a:rPr lang="en-US" sz="2100" b="1" dirty="0">
                <a:solidFill>
                  <a:srgbClr val="FF0000"/>
                </a:solidFill>
              </a:rPr>
              <a:t>Green, 1998:227</a:t>
            </a:r>
            <a:r>
              <a:rPr lang="en-US" sz="2800" b="1" dirty="0">
                <a:solidFill>
                  <a:schemeClr val="bg1"/>
                </a:solidFill>
              </a:rPr>
              <a:t>).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r>
              <a:rPr lang="en-US" sz="2800" b="1" dirty="0">
                <a:solidFill>
                  <a:srgbClr val="FF0000"/>
                </a:solidFill>
              </a:rPr>
              <a:t>. For Hemphill &amp; Coons, “Leadership is the behaviour of an individual... directing the activities of a group towards a shared goal” (</a:t>
            </a:r>
            <a:r>
              <a:rPr lang="en-US" sz="2100" b="1" dirty="0">
                <a:solidFill>
                  <a:schemeClr val="bg1"/>
                </a:solidFill>
              </a:rPr>
              <a:t>Hemphill and Coon, 1957</a:t>
            </a:r>
            <a:r>
              <a:rPr lang="en-US" sz="2800" b="1" dirty="0">
                <a:solidFill>
                  <a:srgbClr val="FF0000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58592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63" y="128922"/>
            <a:ext cx="9404723" cy="599211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Other Definitions of Leadership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5" y="812798"/>
            <a:ext cx="9604786" cy="6030331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V. For </a:t>
            </a:r>
            <a:r>
              <a:rPr lang="en-US" b="1" dirty="0">
                <a:solidFill>
                  <a:schemeClr val="bg1"/>
                </a:solidFill>
              </a:rPr>
              <a:t>Hemphill &amp; Coons, “Leadership is the behaviour of an individual... directing the activities of a group towards a shared goal” (</a:t>
            </a:r>
            <a:r>
              <a:rPr lang="en-US" b="1" dirty="0">
                <a:solidFill>
                  <a:srgbClr val="FF0000"/>
                </a:solidFill>
              </a:rPr>
              <a:t>Hemphill and Coon, 1957</a:t>
            </a:r>
            <a:r>
              <a:rPr lang="en-US" b="1" dirty="0">
                <a:solidFill>
                  <a:schemeClr val="bg1"/>
                </a:solidFill>
              </a:rPr>
              <a:t>).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Vi. Leadership </a:t>
            </a:r>
            <a:r>
              <a:rPr lang="en-US" b="1" dirty="0">
                <a:solidFill>
                  <a:srgbClr val="FF0000"/>
                </a:solidFill>
              </a:rPr>
              <a:t>is perceived to be “the influential increment over and above mechanical compliance with the routine directives of the organization” (Katz and Kahn, 1978:650).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vii</a:t>
            </a:r>
            <a:r>
              <a:rPr lang="en-US" b="1" dirty="0">
                <a:solidFill>
                  <a:schemeClr val="bg1"/>
                </a:solidFill>
              </a:rPr>
              <a:t>. For Burns, “Leadership is exercised when persons... mobilize... institutional, political, psychological and other resources so as to arouse, engage, and satisfy the motives of followers” (</a:t>
            </a:r>
            <a:r>
              <a:rPr lang="en-US" b="1" dirty="0">
                <a:solidFill>
                  <a:srgbClr val="FF0000"/>
                </a:solidFill>
              </a:rPr>
              <a:t>Burns, 1978:18</a:t>
            </a:r>
            <a:r>
              <a:rPr lang="en-US" b="1" dirty="0" smtClean="0">
                <a:solidFill>
                  <a:schemeClr val="bg1"/>
                </a:solidFill>
              </a:rPr>
              <a:t>).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viii. Leadership is realized in the process whereby “one or more individuals succeed in attempting to frame and define the reality of others” (</a:t>
            </a:r>
            <a:r>
              <a:rPr lang="en-US" b="1" dirty="0">
                <a:solidFill>
                  <a:schemeClr val="bg1"/>
                </a:solidFill>
              </a:rPr>
              <a:t>Morgan and </a:t>
            </a:r>
            <a:r>
              <a:rPr lang="en-US" b="1" dirty="0" err="1">
                <a:solidFill>
                  <a:schemeClr val="bg1"/>
                </a:solidFill>
              </a:rPr>
              <a:t>Smircich</a:t>
            </a:r>
            <a:r>
              <a:rPr lang="en-US" b="1" dirty="0">
                <a:solidFill>
                  <a:schemeClr val="bg1"/>
                </a:solidFill>
              </a:rPr>
              <a:t>, 1992: 46</a:t>
            </a:r>
            <a:r>
              <a:rPr lang="en-US" b="1" dirty="0" smtClean="0">
                <a:solidFill>
                  <a:srgbClr val="FF0000"/>
                </a:solidFill>
              </a:rPr>
              <a:t>).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ix. Another definition of leadership presented by </a:t>
            </a:r>
            <a:r>
              <a:rPr lang="en-US" b="1" dirty="0">
                <a:solidFill>
                  <a:srgbClr val="FF0000"/>
                </a:solidFill>
              </a:rPr>
              <a:t>Rauch</a:t>
            </a:r>
            <a:r>
              <a:rPr lang="en-US" b="1" dirty="0">
                <a:solidFill>
                  <a:schemeClr val="bg1"/>
                </a:solidFill>
              </a:rPr>
              <a:t> &amp; </a:t>
            </a:r>
            <a:r>
              <a:rPr lang="en-US" b="1" dirty="0" err="1">
                <a:solidFill>
                  <a:srgbClr val="FF0000"/>
                </a:solidFill>
              </a:rPr>
              <a:t>Behrling</a:t>
            </a:r>
            <a:r>
              <a:rPr lang="en-US" b="1" dirty="0">
                <a:solidFill>
                  <a:schemeClr val="bg1"/>
                </a:solidFill>
              </a:rPr>
              <a:t>, presents its as “the process of influencing the activity of an organized group towards goal achievement” (</a:t>
            </a:r>
            <a:r>
              <a:rPr lang="en-US" b="1" dirty="0">
                <a:solidFill>
                  <a:srgbClr val="FF0000"/>
                </a:solidFill>
              </a:rPr>
              <a:t>Rauch, and </a:t>
            </a:r>
            <a:r>
              <a:rPr lang="en-US" b="1" dirty="0" err="1">
                <a:solidFill>
                  <a:srgbClr val="FF0000"/>
                </a:solidFill>
              </a:rPr>
              <a:t>Behling</a:t>
            </a:r>
            <a:r>
              <a:rPr lang="en-US" b="1" dirty="0">
                <a:solidFill>
                  <a:srgbClr val="FF0000"/>
                </a:solidFill>
              </a:rPr>
              <a:t>, 1984:45-62</a:t>
            </a:r>
            <a:r>
              <a:rPr lang="en-US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5588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62" y="185089"/>
            <a:ext cx="9870791" cy="729311"/>
          </a:xfrm>
          <a:solidFill>
            <a:srgbClr val="C00000"/>
          </a:solidFill>
        </p:spPr>
        <p:txBody>
          <a:bodyPr/>
          <a:lstStyle/>
          <a:p>
            <a:r>
              <a:rPr lang="en-US" sz="3000" b="1" dirty="0" smtClean="0"/>
              <a:t>Founder mental Questions in Ethics and Leadership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62" y="1028062"/>
            <a:ext cx="9870791" cy="5673824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What is the Ethics of </a:t>
            </a:r>
            <a:r>
              <a:rPr lang="en-US" sz="4000" b="1" dirty="0" smtClean="0">
                <a:solidFill>
                  <a:srgbClr val="FF0000"/>
                </a:solidFill>
              </a:rPr>
              <a:t>Leadership?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Does Ethics Exist in </a:t>
            </a:r>
            <a:r>
              <a:rPr lang="en-US" sz="4000" b="1" dirty="0" smtClean="0">
                <a:solidFill>
                  <a:schemeClr val="bg1"/>
                </a:solidFill>
              </a:rPr>
              <a:t>Leadership/Politics?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Does Ethics Play an Important Role in Politics</a:t>
            </a:r>
            <a:r>
              <a:rPr lang="en-US" sz="40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sz="4000" b="1" dirty="0">
                <a:solidFill>
                  <a:srgbClr val="002060"/>
                </a:solidFill>
              </a:rPr>
              <a:t>Can </a:t>
            </a:r>
            <a:r>
              <a:rPr lang="en-US" sz="4000" b="1" dirty="0" smtClean="0">
                <a:solidFill>
                  <a:srgbClr val="002060"/>
                </a:solidFill>
              </a:rPr>
              <a:t>or Should Ethics </a:t>
            </a:r>
            <a:r>
              <a:rPr lang="en-US" sz="4000" b="1" dirty="0">
                <a:solidFill>
                  <a:srgbClr val="002060"/>
                </a:solidFill>
              </a:rPr>
              <a:t>and </a:t>
            </a:r>
            <a:r>
              <a:rPr lang="en-US" sz="4000" b="1" dirty="0" smtClean="0">
                <a:solidFill>
                  <a:srgbClr val="002060"/>
                </a:solidFill>
              </a:rPr>
              <a:t>Leadership/ Politics </a:t>
            </a:r>
            <a:r>
              <a:rPr lang="en-US" sz="4000" b="1" dirty="0">
                <a:solidFill>
                  <a:srgbClr val="002060"/>
                </a:solidFill>
              </a:rPr>
              <a:t>Go Together or Should They be S</a:t>
            </a:r>
            <a:r>
              <a:rPr lang="en-US" sz="4000" b="1" dirty="0" smtClean="0">
                <a:solidFill>
                  <a:srgbClr val="002060"/>
                </a:solidFill>
              </a:rPr>
              <a:t>eparated / Differentiated?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1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3024"/>
            <a:ext cx="11497733" cy="751614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Introduction to PHI 300 (Ethics &amp; Leadership)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68" y="1272331"/>
            <a:ext cx="9358476" cy="4883141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Ethical leadership means that individuals behave according to </a:t>
            </a:r>
            <a:r>
              <a:rPr lang="en-US" sz="3200" b="1" dirty="0">
                <a:solidFill>
                  <a:schemeClr val="bg1"/>
                </a:solidFill>
              </a:rPr>
              <a:t>a set of principles and values </a:t>
            </a:r>
            <a:r>
              <a:rPr lang="en-US" sz="3200" b="1" dirty="0">
                <a:solidFill>
                  <a:srgbClr val="FF0000"/>
                </a:solidFill>
              </a:rPr>
              <a:t>that are recognized by the majority as a sound basis for the common good.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These </a:t>
            </a:r>
            <a:r>
              <a:rPr lang="en-US" sz="3200" b="1" dirty="0">
                <a:solidFill>
                  <a:srgbClr val="FF0000"/>
                </a:solidFill>
              </a:rPr>
              <a:t>include integrity, respect, trust, fairness, transparency, and honesty. Ethical leadership must be a conscious </a:t>
            </a:r>
            <a:r>
              <a:rPr lang="en-US" sz="3200" b="1" dirty="0" smtClean="0">
                <a:solidFill>
                  <a:srgbClr val="FF0000"/>
                </a:solidFill>
              </a:rPr>
              <a:t>decision.</a:t>
            </a:r>
          </a:p>
          <a:p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21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0049853" cy="1405055"/>
          </a:xfrm>
          <a:solidFill>
            <a:srgbClr val="0070C0"/>
          </a:solidFill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Thoughts about the Notions of Ethics and 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Leadership/Politics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20" y="1583474"/>
            <a:ext cx="9871433" cy="5274526"/>
          </a:xfrm>
          <a:solidFill>
            <a:schemeClr val="accent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200" b="1" dirty="0"/>
              <a:t>Ethics and politics are complex concepts, and there is a close relationship between them, 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Ethics is a dimension that is inseparable from the daily life of men and women. This is clear if we examine its very etymology. </a:t>
            </a:r>
          </a:p>
          <a:p>
            <a:r>
              <a:rPr lang="en-US" sz="3200" b="1" dirty="0"/>
              <a:t>Both the Greek term </a:t>
            </a:r>
            <a:r>
              <a:rPr lang="en-US" sz="3200" b="1" i="1" dirty="0"/>
              <a:t>ethos</a:t>
            </a:r>
            <a:r>
              <a:rPr lang="en-US" sz="3200" b="1" dirty="0"/>
              <a:t>, from which </a:t>
            </a:r>
            <a:r>
              <a:rPr lang="en-US" sz="3200" b="1" i="1" dirty="0"/>
              <a:t>ethics</a:t>
            </a:r>
            <a:r>
              <a:rPr lang="en-US" sz="3200" b="1" dirty="0"/>
              <a:t> is derived, as well as the Latin term </a:t>
            </a:r>
            <a:r>
              <a:rPr lang="en-US" sz="3200" b="1" i="1" dirty="0" err="1"/>
              <a:t>mos</a:t>
            </a:r>
            <a:r>
              <a:rPr lang="en-US" sz="3200" b="1" dirty="0"/>
              <a:t>, the source of the word </a:t>
            </a:r>
            <a:r>
              <a:rPr lang="en-US" sz="3200" b="1" i="1" dirty="0"/>
              <a:t>moral</a:t>
            </a:r>
            <a:r>
              <a:rPr lang="en-US" sz="3200" b="1" dirty="0"/>
              <a:t>, refer to the same reality: the </a:t>
            </a:r>
            <a:r>
              <a:rPr lang="en-US" sz="3200" b="1" i="1" dirty="0"/>
              <a:t>customs</a:t>
            </a:r>
            <a:r>
              <a:rPr lang="en-US" sz="3200" b="1" dirty="0"/>
              <a:t> that are established in daily relations between the people of a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0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34" y="981306"/>
            <a:ext cx="11508059" cy="5709425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It is important to note that the moral or ethical dimension always pervades all human actions. This surprising phenomenon cannot be avoided. </a:t>
            </a:r>
          </a:p>
          <a:p>
            <a:r>
              <a:rPr lang="en-US" sz="3600" b="1" dirty="0"/>
              <a:t>All types of action and conviviality intrinsically carry with them a </a:t>
            </a:r>
            <a:r>
              <a:rPr lang="en-US" sz="3600" b="1" dirty="0" err="1"/>
              <a:t>valuative</a:t>
            </a:r>
            <a:r>
              <a:rPr lang="en-US" sz="3600" b="1" dirty="0"/>
              <a:t> connotation, the presence of values. </a:t>
            </a:r>
          </a:p>
          <a:p>
            <a:r>
              <a:rPr lang="en-US" sz="3600" b="1" dirty="0">
                <a:solidFill>
                  <a:srgbClr val="FFFF00"/>
                </a:solidFill>
              </a:rPr>
              <a:t>Values interpenetrate and possess us, it is values that always stimulate us to act. They are part of the very constitution of the human being.</a:t>
            </a:r>
          </a:p>
          <a:p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468352" y="178416"/>
            <a:ext cx="101253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Deconstructing the Meaning of Ethics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389" y="207391"/>
            <a:ext cx="9404723" cy="974638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Opening Thoughts for this class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389" y="1471961"/>
            <a:ext cx="9404723" cy="506265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it is impossible to think of or do something without being touched and incorporated by this ethical dimension: “we are ethical beings, ethics pervades our entire existence”.(Paulo, </a:t>
            </a:r>
            <a:r>
              <a:rPr lang="en-US" sz="4400" b="1" u="sng" baseline="30000" dirty="0" err="1">
                <a:solidFill>
                  <a:schemeClr val="bg1"/>
                </a:solidFill>
                <a:hlinkClick r:id="rId2"/>
              </a:rPr>
              <a:t>Freire</a:t>
            </a:r>
            <a:r>
              <a:rPr lang="en-US" sz="4400" b="1" u="sng" baseline="30000" dirty="0">
                <a:solidFill>
                  <a:schemeClr val="bg1"/>
                </a:solidFill>
                <a:hlinkClick r:id="rId2"/>
              </a:rPr>
              <a:t> (1997</a:t>
            </a:r>
            <a:r>
              <a:rPr lang="en-US" sz="4400" b="1" u="sng" baseline="30000" dirty="0">
                <a:solidFill>
                  <a:schemeClr val="bg1"/>
                </a:solidFill>
              </a:rPr>
              <a:t>)</a:t>
            </a:r>
            <a:endParaRPr lang="en-US" sz="4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2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667" y="207391"/>
            <a:ext cx="9404723" cy="729311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idea of what's Good &amp; What's Bad!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68" y="1159727"/>
            <a:ext cx="9805186" cy="5508701"/>
          </a:xfrm>
          <a:solidFill>
            <a:schemeClr val="accent1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In everyday parlance it is commonly said - and this is not incorrect - that both ethics and morals are related to qualifications of good or bad. 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This question, however, becomes intriguing, and much more complex, when we come to ask about the </a:t>
            </a:r>
            <a:r>
              <a:rPr lang="en-US" sz="2800" b="1" i="1" dirty="0">
                <a:solidFill>
                  <a:srgbClr val="FFFF00"/>
                </a:solidFill>
              </a:rPr>
              <a:t>fundamentals</a:t>
            </a:r>
            <a:r>
              <a:rPr lang="en-US" sz="2800" b="1" dirty="0">
                <a:solidFill>
                  <a:srgbClr val="FFFF00"/>
                </a:solidFill>
              </a:rPr>
              <a:t> of this “good/bad”. </a:t>
            </a:r>
          </a:p>
          <a:p>
            <a:r>
              <a:rPr lang="en-US" sz="2800" b="1" dirty="0"/>
              <a:t>It is at this point that some begin to distinguish between ethics and morals: Morals would be the customs and norms that are implicitly and tacitly established between peoples and groups, without questioning. 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While ethics would be a critical philosophical reflection about this crucial question: based on which we can affirm that something is </a:t>
            </a:r>
            <a:r>
              <a:rPr lang="en-US" sz="2800" b="1" i="1" dirty="0">
                <a:solidFill>
                  <a:srgbClr val="FFFF00"/>
                </a:solidFill>
              </a:rPr>
              <a:t>good or bad</a:t>
            </a:r>
            <a:r>
              <a:rPr lang="en-US" sz="2800" b="1" dirty="0">
                <a:solidFill>
                  <a:srgbClr val="FFFF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55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812" y="162787"/>
            <a:ext cx="8898676" cy="773916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Some basic Theories in Ethics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12" y="1159727"/>
            <a:ext cx="9456237" cy="5698273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en-US" sz="2800" b="1" dirty="0"/>
              <a:t>Various theories (paradigms, explanations, justifications) have been constructed to respond to this question. There are two principal ones. 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 first is called </a:t>
            </a:r>
            <a:r>
              <a:rPr lang="en-US" sz="2800" b="1" i="1" dirty="0">
                <a:solidFill>
                  <a:srgbClr val="FF0000"/>
                </a:solidFill>
              </a:rPr>
              <a:t>N</a:t>
            </a:r>
            <a:r>
              <a:rPr lang="en-US" sz="2800" b="1" i="1" dirty="0" smtClean="0">
                <a:solidFill>
                  <a:srgbClr val="FF0000"/>
                </a:solidFill>
              </a:rPr>
              <a:t>aturalism</a:t>
            </a:r>
            <a:r>
              <a:rPr lang="en-US" sz="2800" b="1" dirty="0">
                <a:solidFill>
                  <a:srgbClr val="FFFF00"/>
                </a:solidFill>
              </a:rPr>
              <a:t>: something is good or bad if it is adequate and responds to the laws of nature. </a:t>
            </a:r>
            <a:r>
              <a:rPr lang="en-US" sz="2800" b="1" i="1" dirty="0">
                <a:solidFill>
                  <a:srgbClr val="FFFF00"/>
                </a:solidFill>
              </a:rPr>
              <a:t>Natural</a:t>
            </a:r>
            <a:r>
              <a:rPr lang="en-US" sz="2800" b="1" dirty="0">
                <a:solidFill>
                  <a:srgbClr val="FFFF00"/>
                </a:solidFill>
              </a:rPr>
              <a:t> law is the great ethical law. </a:t>
            </a:r>
          </a:p>
          <a:p>
            <a:r>
              <a:rPr lang="en-US" sz="2800" b="1" dirty="0"/>
              <a:t>While a second, </a:t>
            </a:r>
            <a:r>
              <a:rPr lang="en-US" sz="2800" b="1" i="1" dirty="0" err="1"/>
              <a:t>contractualism</a:t>
            </a:r>
            <a:r>
              <a:rPr lang="en-US" sz="2800" b="1" dirty="0"/>
              <a:t>, argues that what guarantees whether something is good or bad is </a:t>
            </a:r>
            <a:r>
              <a:rPr lang="en-US" sz="2800" b="1" i="1" dirty="0"/>
              <a:t>positive law</a:t>
            </a:r>
            <a:r>
              <a:rPr lang="en-US" sz="2800" b="1" dirty="0"/>
              <a:t>, which is created by humans: if there is law, it is presumed that it is good and must be followed. 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This is the dominant paradigm today. Everyone strives for a </a:t>
            </a:r>
            <a:r>
              <a:rPr lang="en-US" sz="2800" b="1" i="1" dirty="0">
                <a:solidFill>
                  <a:srgbClr val="FFFF00"/>
                </a:solidFill>
              </a:rPr>
              <a:t>law </a:t>
            </a:r>
            <a:r>
              <a:rPr lang="en-US" sz="2800" b="1" dirty="0">
                <a:solidFill>
                  <a:srgbClr val="FFFF00"/>
                </a:solidFill>
              </a:rPr>
              <a:t>and when they find it, they try to impose it on the others.</a:t>
            </a:r>
          </a:p>
        </p:txBody>
      </p:sp>
    </p:spTree>
    <p:extLst>
      <p:ext uri="{BB962C8B-B14F-4D97-AF65-F5344CB8AC3E}">
        <p14:creationId xmlns:p14="http://schemas.microsoft.com/office/powerpoint/2010/main" val="1816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18" y="185088"/>
            <a:ext cx="10303726" cy="684707"/>
          </a:xfrm>
          <a:solidFill>
            <a:schemeClr val="tx1"/>
          </a:solidFill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Introductions to 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Ethics of Politics / Leaderships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18" y="1070517"/>
            <a:ext cx="11842594" cy="5787483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/>
              <a:t>Political ethics (sometimes called political morality or public ethics) is the practice of making moral judgments about political action, and the study of that practice.</a:t>
            </a:r>
          </a:p>
          <a:p>
            <a:r>
              <a:rPr lang="en-US" sz="2800" b="1" dirty="0"/>
              <a:t> </a:t>
            </a:r>
            <a:r>
              <a:rPr lang="en-US" sz="2800" b="1" dirty="0">
                <a:solidFill>
                  <a:srgbClr val="FFFF00"/>
                </a:solidFill>
              </a:rPr>
              <a:t>As a field of study, </a:t>
            </a:r>
            <a:r>
              <a:rPr lang="en-US" sz="2800" b="1" dirty="0">
                <a:solidFill>
                  <a:schemeClr val="bg1"/>
                </a:solidFill>
              </a:rPr>
              <a:t>it is divided into two branches</a:t>
            </a:r>
            <a:r>
              <a:rPr lang="en-US" sz="2800" b="1" dirty="0">
                <a:solidFill>
                  <a:srgbClr val="FFFF00"/>
                </a:solidFill>
              </a:rPr>
              <a:t>, each with distinctive problems and with different though overlapping literatures. One branch, </a:t>
            </a:r>
            <a:r>
              <a:rPr lang="en-US" sz="2800" b="1" dirty="0">
                <a:solidFill>
                  <a:schemeClr val="bg1"/>
                </a:solidFill>
              </a:rPr>
              <a:t>the ethics of process </a:t>
            </a:r>
            <a:r>
              <a:rPr lang="en-US" sz="2800" b="1" dirty="0">
                <a:solidFill>
                  <a:srgbClr val="FFFF00"/>
                </a:solidFill>
              </a:rPr>
              <a:t>(or the ethics of office), focuses on public officials and the methods they use. </a:t>
            </a:r>
          </a:p>
          <a:p>
            <a:r>
              <a:rPr lang="en-US" sz="2800" b="1" dirty="0"/>
              <a:t>The other branch, </a:t>
            </a:r>
            <a:r>
              <a:rPr lang="en-US" sz="2800" b="1" dirty="0">
                <a:solidFill>
                  <a:schemeClr val="bg1"/>
                </a:solidFill>
              </a:rPr>
              <a:t>the ethics of policy </a:t>
            </a:r>
            <a:r>
              <a:rPr lang="en-US" sz="2800" b="1" dirty="0"/>
              <a:t>(or ethics and public policy) concentrates on judgments about policies and laws. 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Both draw on </a:t>
            </a:r>
            <a:r>
              <a:rPr lang="en-US" sz="2800" b="1" dirty="0" smtClean="0">
                <a:solidFill>
                  <a:schemeClr val="bg1"/>
                </a:solidFill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</a:rPr>
              <a:t>orals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and </a:t>
            </a:r>
            <a:r>
              <a:rPr lang="en-US" sz="2800" b="1" dirty="0">
                <a:solidFill>
                  <a:schemeClr val="bg1"/>
                </a:solidFill>
              </a:rPr>
              <a:t>P</a:t>
            </a:r>
            <a:r>
              <a:rPr lang="en-US" sz="2800" b="1" dirty="0" smtClean="0">
                <a:solidFill>
                  <a:schemeClr val="bg1"/>
                </a:solidFill>
              </a:rPr>
              <a:t>olitical </a:t>
            </a:r>
            <a:r>
              <a:rPr lang="en-US" sz="2800" b="1" dirty="0">
                <a:solidFill>
                  <a:schemeClr val="bg1"/>
                </a:solidFill>
              </a:rPr>
              <a:t>philosophy</a:t>
            </a:r>
            <a:r>
              <a:rPr lang="en-US" sz="2800" b="1" dirty="0">
                <a:solidFill>
                  <a:srgbClr val="FFFF00"/>
                </a:solidFill>
              </a:rPr>
              <a:t>, </a:t>
            </a:r>
            <a:r>
              <a:rPr lang="en-US" sz="2800" b="1" dirty="0">
                <a:solidFill>
                  <a:schemeClr val="bg1"/>
                </a:solidFill>
              </a:rPr>
              <a:t>democratic theory </a:t>
            </a:r>
            <a:r>
              <a:rPr lang="en-US" sz="2800" b="1" dirty="0">
                <a:solidFill>
                  <a:srgbClr val="FFFF00"/>
                </a:solidFill>
              </a:rPr>
              <a:t>and </a:t>
            </a:r>
            <a:r>
              <a:rPr lang="en-US" sz="2800" b="1" dirty="0">
                <a:solidFill>
                  <a:schemeClr val="bg1"/>
                </a:solidFill>
              </a:rPr>
              <a:t>P</a:t>
            </a:r>
            <a:r>
              <a:rPr lang="en-US" sz="2800" b="1" dirty="0" smtClean="0">
                <a:solidFill>
                  <a:schemeClr val="bg1"/>
                </a:solidFill>
              </a:rPr>
              <a:t>olitical </a:t>
            </a:r>
            <a:r>
              <a:rPr lang="en-US" sz="2800" b="1" dirty="0">
                <a:solidFill>
                  <a:schemeClr val="bg1"/>
                </a:solidFill>
              </a:rPr>
              <a:t>S</a:t>
            </a:r>
            <a:r>
              <a:rPr lang="en-US" sz="2800" b="1" dirty="0" smtClean="0">
                <a:solidFill>
                  <a:schemeClr val="bg1"/>
                </a:solidFill>
              </a:rPr>
              <a:t>cience</a:t>
            </a:r>
            <a:r>
              <a:rPr lang="en-US" sz="2800" b="1" dirty="0">
                <a:solidFill>
                  <a:srgbClr val="FFFF00"/>
                </a:solidFill>
              </a:rPr>
              <a:t>. But political ethics constitutes a free standing subject in its own right.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25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88" y="72853"/>
            <a:ext cx="10269631" cy="638348"/>
          </a:xfrm>
          <a:solidFill>
            <a:srgbClr val="FFFF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Political/Leadership  </a:t>
            </a:r>
            <a:r>
              <a:rPr lang="en-US" b="1" dirty="0">
                <a:solidFill>
                  <a:schemeClr val="bg1"/>
                </a:solidFill>
              </a:rPr>
              <a:t>Ethics of Process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08" y="711201"/>
            <a:ext cx="10443092" cy="6146799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POLITICAL/LEADERSHIP ETHICS OF PROCESS</a:t>
            </a:r>
            <a:r>
              <a:rPr lang="en-US" sz="2600" b="1" dirty="0" smtClean="0">
                <a:solidFill>
                  <a:srgbClr val="FFFF00"/>
                </a:solidFill>
              </a:rPr>
              <a:t>: (Ethics of Office)</a:t>
            </a:r>
          </a:p>
          <a:p>
            <a:r>
              <a:rPr lang="en-US" sz="2600" b="1" dirty="0" smtClean="0"/>
              <a:t>The </a:t>
            </a:r>
            <a:r>
              <a:rPr lang="en-US" sz="2600" b="1" dirty="0"/>
              <a:t>central question </a:t>
            </a:r>
            <a:r>
              <a:rPr lang="en-US" sz="2600" b="1" dirty="0" smtClean="0"/>
              <a:t>here is </a:t>
            </a:r>
            <a:r>
              <a:rPr lang="en-US" sz="2600" b="1" dirty="0"/>
              <a:t>the extent to which the ethical principles that govern </a:t>
            </a:r>
            <a:r>
              <a:rPr lang="en-US" sz="2600" b="1" dirty="0">
                <a:solidFill>
                  <a:srgbClr val="FFFF00"/>
                </a:solidFill>
              </a:rPr>
              <a:t>P</a:t>
            </a:r>
            <a:r>
              <a:rPr lang="en-US" sz="2600" b="1" dirty="0" smtClean="0">
                <a:solidFill>
                  <a:srgbClr val="FFFF00"/>
                </a:solidFill>
              </a:rPr>
              <a:t>olitical </a:t>
            </a:r>
            <a:r>
              <a:rPr lang="en-US" sz="2600" b="1" dirty="0">
                <a:solidFill>
                  <a:srgbClr val="FFFF00"/>
                </a:solidFill>
              </a:rPr>
              <a:t>office </a:t>
            </a:r>
            <a:r>
              <a:rPr lang="en-US" sz="2600" b="1" dirty="0" smtClean="0">
                <a:solidFill>
                  <a:srgbClr val="FFFF00"/>
                </a:solidFill>
              </a:rPr>
              <a:t>holders </a:t>
            </a:r>
            <a:r>
              <a:rPr lang="en-US" sz="2600" b="1" dirty="0" smtClean="0"/>
              <a:t>differ </a:t>
            </a:r>
            <a:r>
              <a:rPr lang="en-US" sz="2600" b="1" dirty="0"/>
              <a:t>from those that govern moral life more generally (Hampshire 1978; Thompson 1987). </a:t>
            </a:r>
          </a:p>
          <a:p>
            <a:r>
              <a:rPr lang="en-US" sz="2600" b="1" dirty="0">
                <a:solidFill>
                  <a:srgbClr val="FFFF00"/>
                </a:solidFill>
              </a:rPr>
              <a:t>To what extent are politicians permitted to take actions that would otherwise be wrong? </a:t>
            </a:r>
          </a:p>
          <a:p>
            <a:r>
              <a:rPr lang="en-US" sz="2600" b="1" dirty="0"/>
              <a:t>Ethics requires political leaders to avoid harming the innocent, but it may also obligate them to sacrifice innocent lives for the good of the nation. </a:t>
            </a:r>
          </a:p>
          <a:p>
            <a:r>
              <a:rPr lang="en-US" sz="2600" b="1" dirty="0">
                <a:solidFill>
                  <a:srgbClr val="FFFF00"/>
                </a:solidFill>
              </a:rPr>
              <a:t>A President may be morally obligated to order military action even while foreseeing that civilians will be killed. (The question of immoral means arises even if the war itself is just: </a:t>
            </a:r>
            <a:r>
              <a:rPr lang="en-US" sz="2600" b="1" dirty="0">
                <a:solidFill>
                  <a:srgbClr val="FF0000"/>
                </a:solidFill>
              </a:rPr>
              <a:t>See JUST WAR THEORY)</a:t>
            </a:r>
            <a:r>
              <a:rPr lang="en-US" sz="2600" b="1" dirty="0">
                <a:solidFill>
                  <a:srgbClr val="FFFF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0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2177</TotalTime>
  <Words>1341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Ion</vt:lpstr>
      <vt:lpstr>ETHICS  &amp;  LEADERSHIP</vt:lpstr>
      <vt:lpstr>Introduction to PHI 300 (Ethics &amp; Leadership)</vt:lpstr>
      <vt:lpstr>Background Thoughts about the Notions of Ethics and Leadership/Politics</vt:lpstr>
      <vt:lpstr>PowerPoint Presentation</vt:lpstr>
      <vt:lpstr>Opening Thoughts for this class</vt:lpstr>
      <vt:lpstr>The idea of what's Good &amp; What's Bad!</vt:lpstr>
      <vt:lpstr>Some basic Theories in Ethics</vt:lpstr>
      <vt:lpstr>Basic Introductions to the Ethics of Politics / Leaderships</vt:lpstr>
      <vt:lpstr>Political/Leadership  Ethics of Process</vt:lpstr>
      <vt:lpstr>More on Political Ethics of Process</vt:lpstr>
      <vt:lpstr>More on Political Ethics of Process</vt:lpstr>
      <vt:lpstr>Political Ethics of Policy</vt:lpstr>
      <vt:lpstr>PowerPoint Presentation</vt:lpstr>
      <vt:lpstr>Some Definitions of Leadership</vt:lpstr>
      <vt:lpstr>Other Definitions of Leadership</vt:lpstr>
      <vt:lpstr>Founder mental Questions in Ethics and Leadership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Leadership</dc:title>
  <dc:creator>DELL</dc:creator>
  <cp:lastModifiedBy>DELL</cp:lastModifiedBy>
  <cp:revision>25</cp:revision>
  <dcterms:created xsi:type="dcterms:W3CDTF">2023-08-29T10:37:56Z</dcterms:created>
  <dcterms:modified xsi:type="dcterms:W3CDTF">2023-09-07T11:42:07Z</dcterms:modified>
</cp:coreProperties>
</file>