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6" r:id="rId9"/>
    <p:sldId id="299" r:id="rId10"/>
    <p:sldId id="264" r:id="rId11"/>
    <p:sldId id="267" r:id="rId12"/>
    <p:sldId id="268" r:id="rId13"/>
    <p:sldId id="269" r:id="rId14"/>
    <p:sldId id="270" r:id="rId15"/>
    <p:sldId id="263" r:id="rId16"/>
    <p:sldId id="265" r:id="rId17"/>
    <p:sldId id="271" r:id="rId18"/>
    <p:sldId id="272" r:id="rId19"/>
    <p:sldId id="273" r:id="rId20"/>
    <p:sldId id="274" r:id="rId21"/>
    <p:sldId id="275" r:id="rId22"/>
    <p:sldId id="276" r:id="rId23"/>
    <p:sldId id="277" r:id="rId24"/>
    <p:sldId id="280" r:id="rId25"/>
    <p:sldId id="281" r:id="rId26"/>
    <p:sldId id="282" r:id="rId27"/>
    <p:sldId id="283" r:id="rId28"/>
    <p:sldId id="278" r:id="rId29"/>
    <p:sldId id="279"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1" d="100"/>
          <a:sy n="51" d="100"/>
        </p:scale>
        <p:origin x="6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52" y="332231"/>
            <a:ext cx="8845420" cy="6273841"/>
          </a:xfrm>
          <a:solidFill>
            <a:schemeClr val="tx1"/>
          </a:solidFill>
        </p:spPr>
        <p:txBody>
          <a:bodyPr/>
          <a:lstStyle/>
          <a:p>
            <a:r>
              <a:rPr lang="en-US" sz="6600" b="1" dirty="0" smtClean="0">
                <a:solidFill>
                  <a:schemeClr val="bg1"/>
                </a:solidFill>
              </a:rPr>
              <a:t>General Introductions to AUN 300 (Critical Thinking and </a:t>
            </a:r>
            <a:r>
              <a:rPr lang="en-US" sz="6600" b="1" dirty="0" smtClean="0">
                <a:solidFill>
                  <a:srgbClr val="FF0000"/>
                </a:solidFill>
              </a:rPr>
              <a:t>Problem Solving Skills</a:t>
            </a:r>
            <a:r>
              <a:rPr lang="en-US" sz="6600" b="1" dirty="0" smtClean="0">
                <a:solidFill>
                  <a:schemeClr val="bg1"/>
                </a:solidFill>
              </a:rPr>
              <a:t>) @ AUN, </a:t>
            </a:r>
            <a:r>
              <a:rPr lang="en-US" sz="6600" b="1" dirty="0" smtClean="0">
                <a:solidFill>
                  <a:schemeClr val="bg1"/>
                </a:solidFill>
              </a:rPr>
              <a:t>September,</a:t>
            </a:r>
            <a:r>
              <a:rPr lang="en-US" sz="6600" b="1" dirty="0" smtClean="0">
                <a:solidFill>
                  <a:schemeClr val="bg1"/>
                </a:solidFill>
              </a:rPr>
              <a:t> </a:t>
            </a:r>
            <a:r>
              <a:rPr lang="en-US" sz="6600" b="1" dirty="0" smtClean="0">
                <a:solidFill>
                  <a:schemeClr val="bg1"/>
                </a:solidFill>
              </a:rPr>
              <a:t>2024</a:t>
            </a:r>
            <a:endParaRPr lang="en-US" sz="6600" b="1" dirty="0">
              <a:solidFill>
                <a:schemeClr val="bg1"/>
              </a:solidFill>
            </a:endParaRPr>
          </a:p>
        </p:txBody>
      </p:sp>
      <p:sp>
        <p:nvSpPr>
          <p:cNvPr id="3" name="Subtitle 2"/>
          <p:cNvSpPr>
            <a:spLocks noGrp="1"/>
          </p:cNvSpPr>
          <p:nvPr>
            <p:ph type="subTitle" idx="1"/>
          </p:nvPr>
        </p:nvSpPr>
        <p:spPr>
          <a:xfrm>
            <a:off x="9162660" y="167951"/>
            <a:ext cx="3029339" cy="6690049"/>
          </a:xfrm>
          <a:solidFill>
            <a:schemeClr val="accent5">
              <a:lumMod val="75000"/>
            </a:schemeClr>
          </a:solidFill>
        </p:spPr>
        <p:txBody>
          <a:bodyPr>
            <a:noAutofit/>
          </a:bodyPr>
          <a:lstStyle/>
          <a:p>
            <a:r>
              <a:rPr lang="en-US" sz="2800" b="1" dirty="0" smtClean="0">
                <a:solidFill>
                  <a:srgbClr val="FFFF00"/>
                </a:solidFill>
              </a:rPr>
              <a:t>Course Lecturer:  WOGU, I. A. Power (PhD)</a:t>
            </a:r>
          </a:p>
          <a:p>
            <a:r>
              <a:rPr lang="en-US" sz="2800" b="1" dirty="0" smtClean="0">
                <a:solidFill>
                  <a:srgbClr val="FFFF00"/>
                </a:solidFill>
              </a:rPr>
              <a:t>Department: General Studies Program</a:t>
            </a:r>
          </a:p>
          <a:p>
            <a:r>
              <a:rPr lang="en-US" sz="2800" b="1" dirty="0" smtClean="0">
                <a:solidFill>
                  <a:srgbClr val="FFFF00"/>
                </a:solidFill>
              </a:rPr>
              <a:t>School of Arts &amp; Sciences,</a:t>
            </a:r>
          </a:p>
          <a:p>
            <a:r>
              <a:rPr lang="en-US" sz="2800" b="1" dirty="0" smtClean="0">
                <a:solidFill>
                  <a:srgbClr val="FFFF00"/>
                </a:solidFill>
              </a:rPr>
              <a:t>American University of Nigeria</a:t>
            </a:r>
            <a:endParaRPr lang="en-US" sz="2800" b="1" dirty="0">
              <a:solidFill>
                <a:srgbClr val="FFFF00"/>
              </a:solidFill>
            </a:endParaRPr>
          </a:p>
        </p:txBody>
      </p:sp>
    </p:spTree>
    <p:extLst>
      <p:ext uri="{BB962C8B-B14F-4D97-AF65-F5344CB8AC3E}">
        <p14:creationId xmlns:p14="http://schemas.microsoft.com/office/powerpoint/2010/main" val="164702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4592"/>
            <a:ext cx="2103120" cy="6565392"/>
          </a:xfrm>
          <a:solidFill>
            <a:schemeClr val="accent1">
              <a:lumMod val="75000"/>
            </a:schemeClr>
          </a:solidFill>
        </p:spPr>
        <p:txBody>
          <a:bodyPr>
            <a:normAutofit/>
          </a:bodyPr>
          <a:lstStyle/>
          <a:p>
            <a:pPr lvl="0" algn="ctr"/>
            <a:r>
              <a:rPr lang="en-US" sz="3300" dirty="0" smtClean="0"/>
              <a:t/>
            </a:r>
            <a:br>
              <a:rPr lang="en-US" sz="3300" dirty="0" smtClean="0"/>
            </a:br>
            <a:r>
              <a:rPr lang="en-US" sz="3300" b="1" dirty="0" smtClean="0"/>
              <a:t>What </a:t>
            </a:r>
            <a:br>
              <a:rPr lang="en-US" sz="3300" b="1" dirty="0" smtClean="0"/>
            </a:br>
            <a:r>
              <a:rPr lang="en-US" sz="3300" b="1" dirty="0" smtClean="0"/>
              <a:t>It </a:t>
            </a:r>
            <a:br>
              <a:rPr lang="en-US" sz="3300" b="1" dirty="0" smtClean="0"/>
            </a:br>
            <a:r>
              <a:rPr lang="en-US" sz="3300" b="1" dirty="0" smtClean="0"/>
              <a:t>Means </a:t>
            </a:r>
            <a:br>
              <a:rPr lang="en-US" sz="3300" b="1" dirty="0" smtClean="0"/>
            </a:br>
            <a:r>
              <a:rPr lang="en-US" sz="3300" b="1" dirty="0" smtClean="0"/>
              <a:t>To </a:t>
            </a:r>
            <a:br>
              <a:rPr lang="en-US" sz="3300" b="1" dirty="0" smtClean="0"/>
            </a:br>
            <a:r>
              <a:rPr lang="en-US" sz="3300" b="1" dirty="0" smtClean="0"/>
              <a:t>Think </a:t>
            </a:r>
            <a:r>
              <a:rPr lang="en-US" sz="3300" b="1" dirty="0" smtClean="0"/>
              <a:t>Critically</a:t>
            </a:r>
            <a:br>
              <a:rPr lang="en-US" sz="3300" b="1" dirty="0" smtClean="0"/>
            </a:br>
            <a:r>
              <a:rPr lang="en-US" sz="3300" b="1" dirty="0" smtClean="0"/>
              <a:t/>
            </a:r>
            <a:br>
              <a:rPr lang="en-US" sz="3300" b="1" dirty="0" smtClean="0"/>
            </a:br>
            <a:r>
              <a:rPr lang="en-US" sz="3300"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2103121" y="164592"/>
            <a:ext cx="9835895" cy="6565392"/>
          </a:xfrm>
          <a:solidFill>
            <a:srgbClr val="002060"/>
          </a:solidFill>
        </p:spPr>
        <p:txBody>
          <a:bodyPr>
            <a:normAutofit fontScale="92500" lnSpcReduction="20000"/>
          </a:bodyPr>
          <a:lstStyle/>
          <a:p>
            <a:r>
              <a:rPr lang="en-US" sz="3200" b="1" dirty="0" smtClean="0">
                <a:solidFill>
                  <a:srgbClr val="FFFF00"/>
                </a:solidFill>
              </a:rPr>
              <a:t>To think ‘</a:t>
            </a:r>
            <a:r>
              <a:rPr lang="en-US" sz="3200" b="1" i="1" dirty="0" smtClean="0">
                <a:solidFill>
                  <a:srgbClr val="FFFF00"/>
                </a:solidFill>
              </a:rPr>
              <a:t>Critically’ </a:t>
            </a:r>
            <a:r>
              <a:rPr lang="en-US" sz="3200" b="1" dirty="0" smtClean="0">
                <a:solidFill>
                  <a:srgbClr val="FFFF00"/>
                </a:solidFill>
              </a:rPr>
              <a:t>however involves a kind of attitude which occasionally requires one to have a disposition to finding fault with somebody’s idea, action speech or any other state of affair or things in general. </a:t>
            </a:r>
          </a:p>
          <a:p>
            <a:r>
              <a:rPr lang="en-US" sz="3200" b="1" dirty="0" smtClean="0"/>
              <a:t>A scenario where an individual is capable of using the mind to </a:t>
            </a:r>
            <a:r>
              <a:rPr lang="en-US" sz="3200" b="1" i="1" dirty="0" smtClean="0">
                <a:solidFill>
                  <a:srgbClr val="FFFF00"/>
                </a:solidFill>
              </a:rPr>
              <a:t>reason or reflect</a:t>
            </a:r>
            <a:r>
              <a:rPr lang="en-US" sz="3200" b="1" dirty="0" smtClean="0">
                <a:solidFill>
                  <a:srgbClr val="FFFF00"/>
                </a:solidFill>
              </a:rPr>
              <a:t> </a:t>
            </a:r>
            <a:r>
              <a:rPr lang="en-US" sz="3200" b="1" dirty="0" smtClean="0"/>
              <a:t>on a matter at hand.</a:t>
            </a:r>
          </a:p>
          <a:p>
            <a:r>
              <a:rPr lang="en-US" sz="3200" b="1" dirty="0" smtClean="0"/>
              <a:t>From another perspective, being able to ‘think critically’ entails the ability for an individual to use his mind to </a:t>
            </a:r>
            <a:r>
              <a:rPr lang="en-US" sz="3200" b="1" i="1" dirty="0" smtClean="0">
                <a:solidFill>
                  <a:srgbClr val="FFFF00"/>
                </a:solidFill>
              </a:rPr>
              <a:t>form thoughts</a:t>
            </a:r>
            <a:r>
              <a:rPr lang="en-US" sz="3200" b="1" dirty="0" smtClean="0">
                <a:solidFill>
                  <a:srgbClr val="FFFF00"/>
                </a:solidFill>
              </a:rPr>
              <a:t> </a:t>
            </a:r>
            <a:r>
              <a:rPr lang="en-US" sz="3200" b="1" dirty="0" smtClean="0"/>
              <a:t>on his own about a state of affairs.</a:t>
            </a:r>
          </a:p>
          <a:p>
            <a:r>
              <a:rPr lang="en-US" sz="3200" b="1" dirty="0" smtClean="0"/>
              <a:t> </a:t>
            </a:r>
            <a:r>
              <a:rPr lang="en-US" sz="3200" b="1" dirty="0" smtClean="0">
                <a:solidFill>
                  <a:srgbClr val="FFFF00"/>
                </a:solidFill>
              </a:rPr>
              <a:t>Thinking critically is not about attacking people’s thoughts, ideas or comments as some of my students where found doing the moment they first learnt they could be critical about almost anything</a:t>
            </a:r>
            <a:r>
              <a:rPr lang="en-US" b="1" dirty="0" smtClean="0">
                <a:solidFill>
                  <a:srgbClr val="FFFF00"/>
                </a:solidFill>
              </a:rPr>
              <a:t>. </a:t>
            </a:r>
            <a:endParaRPr lang="en-US" b="1" dirty="0">
              <a:solidFill>
                <a:srgbClr val="FFFF00"/>
              </a:solidFill>
            </a:endParaRPr>
          </a:p>
        </p:txBody>
      </p:sp>
      <p:sp>
        <p:nvSpPr>
          <p:cNvPr id="4" name="Date Placeholder 3"/>
          <p:cNvSpPr>
            <a:spLocks noGrp="1"/>
          </p:cNvSpPr>
          <p:nvPr>
            <p:ph type="dt" sz="half" idx="10"/>
          </p:nvPr>
        </p:nvSpPr>
        <p:spPr/>
        <p:txBody>
          <a:bodyPr/>
          <a:lstStyle/>
          <a:p>
            <a:fld id="{7434832C-4ED5-4CA3-BB0E-6614F1E1D89F}" type="datetime1">
              <a:rPr lang="en-US" smtClean="0"/>
              <a:pPr/>
              <a:t>9/4/2024</a:t>
            </a:fld>
            <a:endParaRPr lang="en-US" dirty="0"/>
          </a:p>
        </p:txBody>
      </p:sp>
      <p:sp>
        <p:nvSpPr>
          <p:cNvPr id="5" name="Footer Placeholder 4"/>
          <p:cNvSpPr>
            <a:spLocks noGrp="1"/>
          </p:cNvSpPr>
          <p:nvPr>
            <p:ph type="ftr" sz="quarter" idx="11"/>
          </p:nvPr>
        </p:nvSpPr>
        <p:spPr/>
        <p:txBody>
          <a:bodyPr/>
          <a:lstStyle/>
          <a:p>
            <a:r>
              <a:rPr lang="en-US" smtClean="0"/>
              <a:t>LOGIC, THE SCIENCE OF REASONING</a:t>
            </a:r>
            <a:endParaRPr lang="en-US" dirty="0"/>
          </a:p>
        </p:txBody>
      </p:sp>
      <p:sp>
        <p:nvSpPr>
          <p:cNvPr id="6" name="Slide Number Placeholder 5"/>
          <p:cNvSpPr>
            <a:spLocks noGrp="1"/>
          </p:cNvSpPr>
          <p:nvPr>
            <p:ph type="sldNum" sz="quarter" idx="12"/>
          </p:nvPr>
        </p:nvSpPr>
        <p:spPr/>
        <p:txBody>
          <a:bodyPr/>
          <a:lstStyle/>
          <a:p>
            <a:fld id="{74EBE43D-6639-40E5-BADC-5A7C94E1E7B5}" type="slidenum">
              <a:rPr lang="en-US" smtClean="0"/>
              <a:pPr/>
              <a:t>10</a:t>
            </a:fld>
            <a:endParaRPr lang="en-US" dirty="0"/>
          </a:p>
        </p:txBody>
      </p:sp>
    </p:spTree>
    <p:extLst>
      <p:ext uri="{BB962C8B-B14F-4D97-AF65-F5344CB8AC3E}">
        <p14:creationId xmlns:p14="http://schemas.microsoft.com/office/powerpoint/2010/main" val="363677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 y="107487"/>
            <a:ext cx="2517713" cy="6643026"/>
          </a:xfrm>
          <a:solidFill>
            <a:schemeClr val="tx1"/>
          </a:solidFill>
        </p:spPr>
        <p:txBody>
          <a:bodyPr/>
          <a:lstStyle/>
          <a:p>
            <a:pPr algn="ctr"/>
            <a:r>
              <a:rPr lang="en-US" sz="3800" b="1" dirty="0" smtClean="0">
                <a:solidFill>
                  <a:srgbClr val="FF0000"/>
                </a:solidFill>
              </a:rPr>
              <a:t/>
            </a:r>
            <a:br>
              <a:rPr lang="en-US" sz="3800" b="1" dirty="0" smtClean="0">
                <a:solidFill>
                  <a:srgbClr val="FF0000"/>
                </a:solidFill>
              </a:rPr>
            </a:br>
            <a:r>
              <a:rPr lang="en-US" sz="3800" b="1" dirty="0">
                <a:solidFill>
                  <a:srgbClr val="FF0000"/>
                </a:solidFill>
              </a:rPr>
              <a:t/>
            </a:r>
            <a:br>
              <a:rPr lang="en-US" sz="3800" b="1" dirty="0">
                <a:solidFill>
                  <a:srgbClr val="FF0000"/>
                </a:solidFill>
              </a:rPr>
            </a:br>
            <a:r>
              <a:rPr lang="en-US" sz="3800" b="1" dirty="0" smtClean="0">
                <a:solidFill>
                  <a:srgbClr val="FF0000"/>
                </a:solidFill>
              </a:rPr>
              <a:t>Attempts at Defining the </a:t>
            </a:r>
            <a:br>
              <a:rPr lang="en-US" sz="3800" b="1" dirty="0" smtClean="0">
                <a:solidFill>
                  <a:srgbClr val="FF0000"/>
                </a:solidFill>
              </a:rPr>
            </a:br>
            <a:r>
              <a:rPr lang="en-US" sz="3800" b="1" dirty="0" smtClean="0">
                <a:solidFill>
                  <a:srgbClr val="FF0000"/>
                </a:solidFill>
              </a:rPr>
              <a:t>act</a:t>
            </a:r>
            <a:br>
              <a:rPr lang="en-US" sz="3800" b="1" dirty="0" smtClean="0">
                <a:solidFill>
                  <a:srgbClr val="FF0000"/>
                </a:solidFill>
              </a:rPr>
            </a:br>
            <a:r>
              <a:rPr lang="en-US" sz="3800" b="1" dirty="0" smtClean="0">
                <a:solidFill>
                  <a:srgbClr val="FF0000"/>
                </a:solidFill>
              </a:rPr>
              <a:t> of Critical Thinking</a:t>
            </a:r>
            <a:endParaRPr lang="en-US" sz="38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048" y="0"/>
            <a:ext cx="9364241" cy="6750513"/>
          </a:xfrm>
        </p:spPr>
      </p:pic>
    </p:spTree>
    <p:extLst>
      <p:ext uri="{BB962C8B-B14F-4D97-AF65-F5344CB8AC3E}">
        <p14:creationId xmlns:p14="http://schemas.microsoft.com/office/powerpoint/2010/main" val="3731935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4864"/>
            <a:ext cx="12192000" cy="6693408"/>
          </a:xfrm>
        </p:spPr>
      </p:pic>
    </p:spTree>
    <p:extLst>
      <p:ext uri="{BB962C8B-B14F-4D97-AF65-F5344CB8AC3E}">
        <p14:creationId xmlns:p14="http://schemas.microsoft.com/office/powerpoint/2010/main" val="254761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 y="147050"/>
            <a:ext cx="12009120" cy="6583680"/>
          </a:xfrm>
        </p:spPr>
      </p:pic>
    </p:spTree>
    <p:extLst>
      <p:ext uri="{BB962C8B-B14F-4D97-AF65-F5344CB8AC3E}">
        <p14:creationId xmlns:p14="http://schemas.microsoft.com/office/powerpoint/2010/main" val="143449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 y="91440"/>
            <a:ext cx="12027408" cy="6729984"/>
          </a:xfrm>
        </p:spPr>
      </p:pic>
    </p:spTree>
    <p:extLst>
      <p:ext uri="{BB962C8B-B14F-4D97-AF65-F5344CB8AC3E}">
        <p14:creationId xmlns:p14="http://schemas.microsoft.com/office/powerpoint/2010/main" val="2156099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848" y="109728"/>
            <a:ext cx="9838943" cy="6740307"/>
          </a:xfrm>
        </p:spPr>
      </p:pic>
      <p:sp>
        <p:nvSpPr>
          <p:cNvPr id="5" name="TextBox 4"/>
          <p:cNvSpPr txBox="1"/>
          <p:nvPr/>
        </p:nvSpPr>
        <p:spPr>
          <a:xfrm>
            <a:off x="109728" y="109728"/>
            <a:ext cx="2103120" cy="6740307"/>
          </a:xfrm>
          <a:prstGeom prst="rect">
            <a:avLst/>
          </a:prstGeom>
          <a:solidFill>
            <a:srgbClr val="002060"/>
          </a:solidFill>
        </p:spPr>
        <p:txBody>
          <a:bodyPr wrap="square" rtlCol="0">
            <a:spAutoFit/>
          </a:bodyPr>
          <a:lstStyle/>
          <a:p>
            <a:endParaRPr lang="en-US" sz="3600" dirty="0" smtClean="0"/>
          </a:p>
          <a:p>
            <a:r>
              <a:rPr lang="en-US" sz="3600" dirty="0" smtClean="0"/>
              <a:t>Some basic facts about critical thinking and Problem Solving Skills…</a:t>
            </a:r>
          </a:p>
          <a:p>
            <a:endParaRPr lang="en-US" sz="3600" dirty="0"/>
          </a:p>
        </p:txBody>
      </p:sp>
    </p:spTree>
    <p:extLst>
      <p:ext uri="{BB962C8B-B14F-4D97-AF65-F5344CB8AC3E}">
        <p14:creationId xmlns:p14="http://schemas.microsoft.com/office/powerpoint/2010/main" val="1087861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34920"/>
            <a:ext cx="2497890" cy="6492240"/>
          </a:xfrm>
          <a:solidFill>
            <a:srgbClr val="FFFF00"/>
          </a:solidFill>
        </p:spPr>
        <p:txBody>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More Facts about Critical Thinking and Problem Solving Skills</a:t>
            </a:r>
            <a:endParaRPr lang="en-US"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352" y="134919"/>
            <a:ext cx="9226699" cy="6492240"/>
          </a:xfrm>
        </p:spPr>
      </p:pic>
    </p:spTree>
    <p:extLst>
      <p:ext uri="{BB962C8B-B14F-4D97-AF65-F5344CB8AC3E}">
        <p14:creationId xmlns:p14="http://schemas.microsoft.com/office/powerpoint/2010/main" val="447324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 y="182880"/>
            <a:ext cx="12045695" cy="6675120"/>
          </a:xfrm>
        </p:spPr>
      </p:pic>
    </p:spTree>
    <p:extLst>
      <p:ext uri="{BB962C8B-B14F-4D97-AF65-F5344CB8AC3E}">
        <p14:creationId xmlns:p14="http://schemas.microsoft.com/office/powerpoint/2010/main" val="2260477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6304"/>
            <a:ext cx="12051792" cy="6547103"/>
          </a:xfrm>
        </p:spPr>
      </p:pic>
    </p:spTree>
    <p:extLst>
      <p:ext uri="{BB962C8B-B14F-4D97-AF65-F5344CB8AC3E}">
        <p14:creationId xmlns:p14="http://schemas.microsoft.com/office/powerpoint/2010/main" val="1824300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 y="146304"/>
            <a:ext cx="12063984" cy="6711696"/>
          </a:xfrm>
        </p:spPr>
      </p:pic>
    </p:spTree>
    <p:extLst>
      <p:ext uri="{BB962C8B-B14F-4D97-AF65-F5344CB8AC3E}">
        <p14:creationId xmlns:p14="http://schemas.microsoft.com/office/powerpoint/2010/main" val="261583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 y="0"/>
            <a:ext cx="12027407" cy="6656832"/>
          </a:xfrm>
        </p:spPr>
      </p:pic>
    </p:spTree>
    <p:extLst>
      <p:ext uri="{BB962C8B-B14F-4D97-AF65-F5344CB8AC3E}">
        <p14:creationId xmlns:p14="http://schemas.microsoft.com/office/powerpoint/2010/main" val="1789027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 y="128016"/>
            <a:ext cx="11779338" cy="6590025"/>
          </a:xfrm>
        </p:spPr>
      </p:pic>
    </p:spTree>
    <p:extLst>
      <p:ext uri="{BB962C8B-B14F-4D97-AF65-F5344CB8AC3E}">
        <p14:creationId xmlns:p14="http://schemas.microsoft.com/office/powerpoint/2010/main" val="274172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 y="146304"/>
            <a:ext cx="12027408" cy="6565392"/>
          </a:xfrm>
        </p:spPr>
      </p:pic>
    </p:spTree>
    <p:extLst>
      <p:ext uri="{BB962C8B-B14F-4D97-AF65-F5344CB8AC3E}">
        <p14:creationId xmlns:p14="http://schemas.microsoft.com/office/powerpoint/2010/main" val="405705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 y="91440"/>
            <a:ext cx="12063983" cy="6711696"/>
          </a:xfrm>
        </p:spPr>
      </p:pic>
    </p:spTree>
    <p:extLst>
      <p:ext uri="{BB962C8B-B14F-4D97-AF65-F5344CB8AC3E}">
        <p14:creationId xmlns:p14="http://schemas.microsoft.com/office/powerpoint/2010/main" val="80408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91" y="128016"/>
            <a:ext cx="11887200" cy="6571364"/>
          </a:xfrm>
        </p:spPr>
      </p:pic>
    </p:spTree>
    <p:extLst>
      <p:ext uri="{BB962C8B-B14F-4D97-AF65-F5344CB8AC3E}">
        <p14:creationId xmlns:p14="http://schemas.microsoft.com/office/powerpoint/2010/main" val="90145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5" y="73152"/>
            <a:ext cx="2395727" cy="6601968"/>
          </a:xfrm>
          <a:solidFill>
            <a:schemeClr val="tx1"/>
          </a:solidFill>
        </p:spPr>
        <p:txBody>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Basic Critical Thinking Skills…</a:t>
            </a:r>
            <a:r>
              <a:rPr lang="en-US" dirty="0" smtClean="0"/>
              <a:t/>
            </a:r>
            <a:br>
              <a:rPr lang="en-US" dirty="0" smtClean="0"/>
            </a:br>
            <a:endParaRPr lang="en-US" dirty="0"/>
          </a:p>
        </p:txBody>
      </p:sp>
      <p:sp>
        <p:nvSpPr>
          <p:cNvPr id="3" name="Content Placeholder 2"/>
          <p:cNvSpPr>
            <a:spLocks noGrp="1"/>
          </p:cNvSpPr>
          <p:nvPr>
            <p:ph idx="1"/>
          </p:nvPr>
        </p:nvSpPr>
        <p:spPr>
          <a:xfrm>
            <a:off x="2505456" y="128016"/>
            <a:ext cx="9564624" cy="6547103"/>
          </a:xfrm>
          <a:solidFill>
            <a:srgbClr val="FFFF00"/>
          </a:solidFill>
        </p:spPr>
        <p:txBody>
          <a:bodyPr/>
          <a:lstStyle/>
          <a:p>
            <a:pPr lvl="0"/>
            <a:r>
              <a:rPr lang="en-US" sz="2800" b="1" dirty="0">
                <a:solidFill>
                  <a:schemeClr val="bg1"/>
                </a:solidFill>
              </a:rPr>
              <a:t>When someone including ourselves is taking a position on an issue, what that issue is, and what the person is claiming relative to that issue- that is what the person’s position is.</a:t>
            </a:r>
          </a:p>
          <a:p>
            <a:pPr lvl="0"/>
            <a:r>
              <a:rPr lang="en-US" sz="2800" b="1" dirty="0">
                <a:solidFill>
                  <a:schemeClr val="bg1"/>
                </a:solidFill>
              </a:rPr>
              <a:t>What considerations are relevant to that issue?</a:t>
            </a:r>
          </a:p>
          <a:p>
            <a:pPr lvl="0"/>
            <a:r>
              <a:rPr lang="en-US" sz="2800" b="1" dirty="0">
                <a:solidFill>
                  <a:schemeClr val="bg1"/>
                </a:solidFill>
              </a:rPr>
              <a:t>Whether the reasoning underlying the person’s claims is good reasoning or not.</a:t>
            </a:r>
          </a:p>
          <a:p>
            <a:pPr lvl="0"/>
            <a:r>
              <a:rPr lang="en-US" sz="2800" b="1" dirty="0">
                <a:solidFill>
                  <a:schemeClr val="bg1"/>
                </a:solidFill>
              </a:rPr>
              <a:t>And whether, everything considered, we should accept, reject or suspend judgments on what the person claimed. Finally,</a:t>
            </a:r>
          </a:p>
          <a:p>
            <a:pPr lvl="0"/>
            <a:r>
              <a:rPr lang="en-US" sz="2800" b="1" dirty="0">
                <a:solidFill>
                  <a:schemeClr val="bg1"/>
                </a:solidFill>
              </a:rPr>
              <a:t>Doing all these requires us to be level headed and objective and not influenced by extraneous </a:t>
            </a:r>
            <a:r>
              <a:rPr lang="en-US" sz="2800" b="1" dirty="0" smtClean="0">
                <a:solidFill>
                  <a:schemeClr val="bg1"/>
                </a:solidFill>
              </a:rPr>
              <a:t>factors</a:t>
            </a:r>
            <a:r>
              <a:rPr lang="en-US" sz="2800" b="1"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14819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5" y="128016"/>
            <a:ext cx="2414015" cy="6547104"/>
          </a:xfrm>
          <a:solidFill>
            <a:schemeClr val="accent6">
              <a:lumMod val="60000"/>
              <a:lumOff val="40000"/>
            </a:schemeClr>
          </a:solidFill>
        </p:spPr>
        <p:txBody>
          <a:bodyPr/>
          <a:lstStyle/>
          <a:p>
            <a:r>
              <a:rPr lang="en-US" sz="3200" dirty="0" smtClean="0"/>
              <a:t/>
            </a:r>
            <a:br>
              <a:rPr lang="en-US" sz="3200" dirty="0" smtClean="0"/>
            </a:br>
            <a:r>
              <a:rPr lang="en-US" sz="3200" b="1" dirty="0" smtClean="0">
                <a:solidFill>
                  <a:schemeClr val="bg1"/>
                </a:solidFill>
              </a:rPr>
              <a:t>Other Basic Steps To Take: Understanding Factual Issues Versus None Factual Issues</a:t>
            </a:r>
            <a:r>
              <a:rPr lang="en-US" b="1" dirty="0" smtClean="0">
                <a:solidFill>
                  <a:schemeClr val="bg1"/>
                </a:solidFill>
              </a:rPr>
              <a:t>,</a:t>
            </a:r>
            <a:r>
              <a:rPr lang="en-US" b="1" dirty="0">
                <a:solidFill>
                  <a:schemeClr val="bg1"/>
                </a:solidFill>
              </a:rPr>
              <a:t/>
            </a:r>
            <a:br>
              <a:rPr lang="en-US"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2706624" y="128016"/>
            <a:ext cx="9208605" cy="6547104"/>
          </a:xfrm>
          <a:solidFill>
            <a:schemeClr val="bg1">
              <a:lumMod val="85000"/>
              <a:lumOff val="15000"/>
            </a:schemeClr>
          </a:solidFill>
        </p:spPr>
        <p:txBody>
          <a:bodyPr/>
          <a:lstStyle/>
          <a:p>
            <a:pPr lvl="0"/>
            <a:r>
              <a:rPr lang="en-US" sz="4400" b="1" dirty="0"/>
              <a:t>What Are issues?</a:t>
            </a:r>
          </a:p>
          <a:p>
            <a:pPr lvl="0">
              <a:buNone/>
            </a:pPr>
            <a:endParaRPr lang="en-US" sz="4400" dirty="0"/>
          </a:p>
          <a:p>
            <a:pPr lvl="0"/>
            <a:r>
              <a:rPr lang="en-US" sz="4400" b="1" dirty="0">
                <a:solidFill>
                  <a:srgbClr val="FFFF00"/>
                </a:solidFill>
              </a:rPr>
              <a:t>Identifying Issues</a:t>
            </a:r>
            <a:r>
              <a:rPr lang="en-US" sz="4400" b="1" dirty="0"/>
              <a:t>.</a:t>
            </a:r>
          </a:p>
          <a:p>
            <a:pPr lvl="0">
              <a:buNone/>
            </a:pPr>
            <a:endParaRPr lang="en-US" sz="4400" b="1" dirty="0"/>
          </a:p>
          <a:p>
            <a:pPr>
              <a:buNone/>
            </a:pPr>
            <a:r>
              <a:rPr lang="en-US" sz="4400" b="1" dirty="0"/>
              <a:t>   Factual Issues Versus None Factual Issues</a:t>
            </a:r>
          </a:p>
          <a:p>
            <a:pPr>
              <a:buNone/>
            </a:pPr>
            <a:endParaRPr lang="en-US" sz="4400" b="1" dirty="0"/>
          </a:p>
          <a:p>
            <a:pPr lvl="0">
              <a:buNone/>
            </a:pPr>
            <a:r>
              <a:rPr lang="en-US" sz="4400" b="1" dirty="0"/>
              <a:t>    </a:t>
            </a:r>
            <a:r>
              <a:rPr lang="en-US" sz="4400" b="1" dirty="0">
                <a:solidFill>
                  <a:srgbClr val="FFFF00"/>
                </a:solidFill>
              </a:rPr>
              <a:t>Keeping a Clear Head </a:t>
            </a:r>
            <a:endParaRPr lang="en-US" sz="4400" dirty="0">
              <a:solidFill>
                <a:srgbClr val="FFFF00"/>
              </a:solidFill>
            </a:endParaRPr>
          </a:p>
          <a:p>
            <a:endParaRPr lang="en-US" dirty="0"/>
          </a:p>
        </p:txBody>
      </p:sp>
    </p:spTree>
    <p:extLst>
      <p:ext uri="{BB962C8B-B14F-4D97-AF65-F5344CB8AC3E}">
        <p14:creationId xmlns:p14="http://schemas.microsoft.com/office/powerpoint/2010/main" val="4290718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23" y="182880"/>
            <a:ext cx="2590865" cy="6528815"/>
          </a:xfrm>
          <a:solidFill>
            <a:srgbClr val="FF0000"/>
          </a:solidFill>
        </p:spPr>
        <p:txBody>
          <a:bodyPr/>
          <a:lstStyle/>
          <a:p>
            <a:r>
              <a:rPr lang="en-US" dirty="0" smtClean="0"/>
              <a:t/>
            </a:r>
            <a:br>
              <a:rPr lang="en-US" dirty="0" smtClean="0"/>
            </a:br>
            <a:r>
              <a:rPr lang="en-US" b="1" dirty="0" smtClean="0">
                <a:solidFill>
                  <a:schemeClr val="bg1">
                    <a:lumMod val="95000"/>
                    <a:lumOff val="5000"/>
                  </a:schemeClr>
                </a:solidFill>
              </a:rPr>
              <a:t>LET’S </a:t>
            </a:r>
            <a:r>
              <a:rPr lang="en-US" b="1" dirty="0">
                <a:solidFill>
                  <a:schemeClr val="bg1">
                    <a:lumMod val="95000"/>
                    <a:lumOff val="5000"/>
                  </a:schemeClr>
                </a:solidFill>
              </a:rPr>
              <a:t>SEE HOW MUCH THINKING YOU CAN NOW MUSTER!</a:t>
            </a:r>
          </a:p>
        </p:txBody>
      </p:sp>
      <p:sp>
        <p:nvSpPr>
          <p:cNvPr id="3" name="Content Placeholder 2"/>
          <p:cNvSpPr>
            <a:spLocks noGrp="1"/>
          </p:cNvSpPr>
          <p:nvPr>
            <p:ph idx="1"/>
          </p:nvPr>
        </p:nvSpPr>
        <p:spPr>
          <a:xfrm>
            <a:off x="2926080" y="182880"/>
            <a:ext cx="9089136" cy="6528815"/>
          </a:xfrm>
          <a:solidFill>
            <a:schemeClr val="tx1"/>
          </a:solidFill>
        </p:spPr>
        <p:txBody>
          <a:bodyPr>
            <a:normAutofit/>
          </a:bodyPr>
          <a:lstStyle/>
          <a:p>
            <a:pPr lvl="0"/>
            <a:r>
              <a:rPr lang="en-US" sz="3600" b="1" dirty="0">
                <a:solidFill>
                  <a:srgbClr val="FF0000"/>
                </a:solidFill>
              </a:rPr>
              <a:t>Take 1,000 add 40, add another 1,000, add 30, add 1,000 again. Plus 20. Plus 1,000 and plus 10. What is the total?</a:t>
            </a:r>
          </a:p>
          <a:p>
            <a:pPr lvl="0"/>
            <a:endParaRPr lang="en-US" sz="3600" b="1" dirty="0">
              <a:solidFill>
                <a:schemeClr val="bg1">
                  <a:lumMod val="95000"/>
                  <a:lumOff val="5000"/>
                </a:schemeClr>
              </a:solidFill>
            </a:endParaRPr>
          </a:p>
          <a:p>
            <a:pPr lvl="0"/>
            <a:r>
              <a:rPr lang="en-US" sz="3600" b="1" dirty="0">
                <a:solidFill>
                  <a:schemeClr val="bg1">
                    <a:lumMod val="95000"/>
                    <a:lumOff val="5000"/>
                  </a:schemeClr>
                </a:solidFill>
              </a:rPr>
              <a:t>Miriam’s father has five daughters:</a:t>
            </a:r>
          </a:p>
          <a:p>
            <a:pPr lvl="0">
              <a:buNone/>
            </a:pPr>
            <a:r>
              <a:rPr lang="en-US" sz="3600" b="1" dirty="0">
                <a:solidFill>
                  <a:schemeClr val="bg1">
                    <a:lumMod val="95000"/>
                    <a:lumOff val="5000"/>
                  </a:schemeClr>
                </a:solidFill>
              </a:rPr>
              <a:t> Cha </a:t>
            </a:r>
            <a:r>
              <a:rPr lang="en-US" sz="3600" b="1" dirty="0" err="1">
                <a:solidFill>
                  <a:schemeClr val="bg1">
                    <a:lumMod val="95000"/>
                    <a:lumOff val="5000"/>
                  </a:schemeClr>
                </a:solidFill>
              </a:rPr>
              <a:t>Cha</a:t>
            </a:r>
            <a:endParaRPr lang="en-US" sz="3600" b="1" dirty="0">
              <a:solidFill>
                <a:schemeClr val="bg1">
                  <a:lumMod val="95000"/>
                  <a:lumOff val="5000"/>
                </a:schemeClr>
              </a:solidFill>
            </a:endParaRPr>
          </a:p>
          <a:p>
            <a:pPr lvl="0">
              <a:buNone/>
            </a:pPr>
            <a:r>
              <a:rPr lang="en-US" sz="3600" b="1" dirty="0">
                <a:solidFill>
                  <a:schemeClr val="bg1">
                    <a:lumMod val="95000"/>
                    <a:lumOff val="5000"/>
                  </a:schemeClr>
                </a:solidFill>
              </a:rPr>
              <a:t> </a:t>
            </a:r>
            <a:r>
              <a:rPr lang="en-US" sz="3600" b="1" dirty="0" err="1">
                <a:solidFill>
                  <a:schemeClr val="bg1">
                    <a:lumMod val="95000"/>
                    <a:lumOff val="5000"/>
                  </a:schemeClr>
                </a:solidFill>
              </a:rPr>
              <a:t>Che</a:t>
            </a:r>
            <a:r>
              <a:rPr lang="en-US" sz="3600" b="1" dirty="0">
                <a:solidFill>
                  <a:schemeClr val="bg1">
                    <a:lumMod val="95000"/>
                    <a:lumOff val="5000"/>
                  </a:schemeClr>
                </a:solidFill>
              </a:rPr>
              <a:t> </a:t>
            </a:r>
            <a:r>
              <a:rPr lang="en-US" sz="3600" b="1" dirty="0" err="1">
                <a:solidFill>
                  <a:schemeClr val="bg1">
                    <a:lumMod val="95000"/>
                    <a:lumOff val="5000"/>
                  </a:schemeClr>
                </a:solidFill>
              </a:rPr>
              <a:t>Che</a:t>
            </a:r>
            <a:endParaRPr lang="en-US" sz="3600" b="1" dirty="0">
              <a:solidFill>
                <a:schemeClr val="bg1">
                  <a:lumMod val="95000"/>
                  <a:lumOff val="5000"/>
                </a:schemeClr>
              </a:solidFill>
            </a:endParaRPr>
          </a:p>
          <a:p>
            <a:pPr lvl="0">
              <a:buNone/>
            </a:pPr>
            <a:r>
              <a:rPr lang="en-US" sz="3600" b="1" dirty="0">
                <a:solidFill>
                  <a:schemeClr val="bg1">
                    <a:lumMod val="95000"/>
                    <a:lumOff val="5000"/>
                  </a:schemeClr>
                </a:solidFill>
              </a:rPr>
              <a:t> Chi </a:t>
            </a:r>
            <a:r>
              <a:rPr lang="en-US" sz="3600" b="1" dirty="0" err="1">
                <a:solidFill>
                  <a:schemeClr val="bg1">
                    <a:lumMod val="95000"/>
                    <a:lumOff val="5000"/>
                  </a:schemeClr>
                </a:solidFill>
              </a:rPr>
              <a:t>Chi</a:t>
            </a:r>
            <a:endParaRPr lang="en-US" sz="3600" b="1" dirty="0">
              <a:solidFill>
                <a:schemeClr val="bg1">
                  <a:lumMod val="95000"/>
                  <a:lumOff val="5000"/>
                </a:schemeClr>
              </a:solidFill>
            </a:endParaRPr>
          </a:p>
          <a:p>
            <a:pPr lvl="0">
              <a:buNone/>
            </a:pPr>
            <a:r>
              <a:rPr lang="en-US" sz="3600" b="1" dirty="0">
                <a:solidFill>
                  <a:schemeClr val="bg1">
                    <a:lumMod val="95000"/>
                    <a:lumOff val="5000"/>
                  </a:schemeClr>
                </a:solidFill>
              </a:rPr>
              <a:t> Cho </a:t>
            </a:r>
            <a:r>
              <a:rPr lang="en-US" sz="3600" b="1" dirty="0" err="1">
                <a:solidFill>
                  <a:schemeClr val="bg1">
                    <a:lumMod val="95000"/>
                    <a:lumOff val="5000"/>
                  </a:schemeClr>
                </a:solidFill>
              </a:rPr>
              <a:t>Cho</a:t>
            </a:r>
            <a:endParaRPr lang="en-US" sz="3600" b="1" dirty="0">
              <a:solidFill>
                <a:schemeClr val="bg1">
                  <a:lumMod val="95000"/>
                  <a:lumOff val="5000"/>
                </a:schemeClr>
              </a:solidFill>
            </a:endParaRPr>
          </a:p>
          <a:p>
            <a:pPr lvl="0">
              <a:buNone/>
            </a:pPr>
            <a:r>
              <a:rPr lang="en-US" sz="3600" b="1" dirty="0">
                <a:solidFill>
                  <a:schemeClr val="bg1">
                    <a:lumMod val="95000"/>
                    <a:lumOff val="5000"/>
                  </a:schemeClr>
                </a:solidFill>
              </a:rPr>
              <a:t> ? ? </a:t>
            </a:r>
          </a:p>
          <a:p>
            <a:endParaRPr lang="en-US" dirty="0"/>
          </a:p>
        </p:txBody>
      </p:sp>
    </p:spTree>
    <p:extLst>
      <p:ext uri="{BB962C8B-B14F-4D97-AF65-F5344CB8AC3E}">
        <p14:creationId xmlns:p14="http://schemas.microsoft.com/office/powerpoint/2010/main" val="3491208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35" y="182880"/>
            <a:ext cx="2389697" cy="6510528"/>
          </a:xfrm>
          <a:solidFill>
            <a:schemeClr val="tx1"/>
          </a:solidFill>
        </p:spPr>
        <p:txBody>
          <a:bodyPr/>
          <a:lstStyle/>
          <a:p>
            <a:r>
              <a:rPr lang="en-US" dirty="0" smtClean="0"/>
              <a:t/>
            </a:r>
            <a:br>
              <a:rPr lang="en-US" dirty="0" smtClean="0"/>
            </a:br>
            <a:r>
              <a:rPr lang="en-US" dirty="0"/>
              <a:t/>
            </a:r>
            <a:br>
              <a:rPr lang="en-US" dirty="0"/>
            </a:br>
            <a:r>
              <a:rPr lang="en-US" b="1" dirty="0" smtClean="0">
                <a:solidFill>
                  <a:srgbClr val="FF0000"/>
                </a:solidFill>
              </a:rPr>
              <a:t>Critical Thinking And Clear Writing Skills</a:t>
            </a:r>
            <a:endParaRPr lang="en-US" b="1" dirty="0">
              <a:solidFill>
                <a:srgbClr val="FF0000"/>
              </a:solidFill>
            </a:endParaRPr>
          </a:p>
        </p:txBody>
      </p:sp>
      <p:sp>
        <p:nvSpPr>
          <p:cNvPr id="3" name="Content Placeholder 2"/>
          <p:cNvSpPr>
            <a:spLocks noGrp="1"/>
          </p:cNvSpPr>
          <p:nvPr>
            <p:ph idx="1"/>
          </p:nvPr>
        </p:nvSpPr>
        <p:spPr>
          <a:xfrm>
            <a:off x="2688336" y="182880"/>
            <a:ext cx="9226893" cy="6510528"/>
          </a:xfrm>
          <a:solidFill>
            <a:schemeClr val="accent2">
              <a:lumMod val="50000"/>
            </a:schemeClr>
          </a:solidFill>
        </p:spPr>
        <p:txBody>
          <a:bodyPr>
            <a:noAutofit/>
          </a:bodyPr>
          <a:lstStyle/>
          <a:p>
            <a:r>
              <a:rPr lang="en-US" sz="4800" b="1" dirty="0">
                <a:solidFill>
                  <a:srgbClr val="FFFF00"/>
                </a:solidFill>
              </a:rPr>
              <a:t>To be able to write clearly as a student, you will need to be acquainted with two factors</a:t>
            </a:r>
            <a:r>
              <a:rPr lang="en-US" sz="4800" b="1" dirty="0" smtClean="0">
                <a:solidFill>
                  <a:srgbClr val="FFFF00"/>
                </a:solidFill>
              </a:rPr>
              <a:t>:</a:t>
            </a:r>
          </a:p>
          <a:p>
            <a:endParaRPr lang="en-US" sz="4800" dirty="0"/>
          </a:p>
          <a:p>
            <a:pPr lvl="0"/>
            <a:r>
              <a:rPr lang="en-US" sz="4800" b="1" dirty="0" smtClean="0"/>
              <a:t>ORGANIZATION </a:t>
            </a:r>
            <a:r>
              <a:rPr lang="en-US" sz="4800" b="1" dirty="0"/>
              <a:t>&amp;</a:t>
            </a:r>
          </a:p>
          <a:p>
            <a:pPr lvl="0">
              <a:buNone/>
            </a:pPr>
            <a:endParaRPr lang="en-US" sz="4800" b="1" dirty="0"/>
          </a:p>
          <a:p>
            <a:pPr lvl="0"/>
            <a:r>
              <a:rPr lang="en-US" sz="4800" b="1" dirty="0"/>
              <a:t> FOCUS</a:t>
            </a:r>
            <a:endParaRPr lang="en-US" sz="4800" dirty="0"/>
          </a:p>
          <a:p>
            <a:endParaRPr lang="en-US" sz="4800" dirty="0"/>
          </a:p>
        </p:txBody>
      </p:sp>
    </p:spTree>
    <p:extLst>
      <p:ext uri="{BB962C8B-B14F-4D97-AF65-F5344CB8AC3E}">
        <p14:creationId xmlns:p14="http://schemas.microsoft.com/office/powerpoint/2010/main" val="3408852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 y="0"/>
            <a:ext cx="11908474" cy="6699380"/>
          </a:xfrm>
        </p:spPr>
      </p:pic>
    </p:spTree>
    <p:extLst>
      <p:ext uri="{BB962C8B-B14F-4D97-AF65-F5344CB8AC3E}">
        <p14:creationId xmlns:p14="http://schemas.microsoft.com/office/powerpoint/2010/main" val="1379021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146304"/>
            <a:ext cx="11850624" cy="6515753"/>
          </a:xfrm>
        </p:spPr>
      </p:pic>
    </p:spTree>
    <p:extLst>
      <p:ext uri="{BB962C8B-B14F-4D97-AF65-F5344CB8AC3E}">
        <p14:creationId xmlns:p14="http://schemas.microsoft.com/office/powerpoint/2010/main" val="2105453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 y="182880"/>
            <a:ext cx="8849154" cy="6479177"/>
          </a:xfrm>
        </p:spPr>
      </p:pic>
    </p:spTree>
    <p:extLst>
      <p:ext uri="{BB962C8B-B14F-4D97-AF65-F5344CB8AC3E}">
        <p14:creationId xmlns:p14="http://schemas.microsoft.com/office/powerpoint/2010/main" val="3441012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 y="182880"/>
            <a:ext cx="11871525" cy="6516500"/>
          </a:xfrm>
        </p:spPr>
      </p:pic>
    </p:spTree>
    <p:extLst>
      <p:ext uri="{BB962C8B-B14F-4D97-AF65-F5344CB8AC3E}">
        <p14:creationId xmlns:p14="http://schemas.microsoft.com/office/powerpoint/2010/main" val="3717784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 y="149290"/>
            <a:ext cx="11831216" cy="6512767"/>
          </a:xfrm>
        </p:spPr>
      </p:pic>
    </p:spTree>
    <p:extLst>
      <p:ext uri="{BB962C8B-B14F-4D97-AF65-F5344CB8AC3E}">
        <p14:creationId xmlns:p14="http://schemas.microsoft.com/office/powerpoint/2010/main" val="1729313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 y="91440"/>
            <a:ext cx="11990832" cy="6551956"/>
          </a:xfrm>
        </p:spPr>
      </p:pic>
    </p:spTree>
    <p:extLst>
      <p:ext uri="{BB962C8B-B14F-4D97-AF65-F5344CB8AC3E}">
        <p14:creationId xmlns:p14="http://schemas.microsoft.com/office/powerpoint/2010/main" val="4025740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 y="73152"/>
            <a:ext cx="11849877" cy="6644889"/>
          </a:xfrm>
        </p:spPr>
      </p:pic>
    </p:spTree>
    <p:extLst>
      <p:ext uri="{BB962C8B-B14F-4D97-AF65-F5344CB8AC3E}">
        <p14:creationId xmlns:p14="http://schemas.microsoft.com/office/powerpoint/2010/main" val="3655433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8016"/>
            <a:ext cx="12192000" cy="6729984"/>
          </a:xfrm>
        </p:spPr>
      </p:pic>
    </p:spTree>
    <p:extLst>
      <p:ext uri="{BB962C8B-B14F-4D97-AF65-F5344CB8AC3E}">
        <p14:creationId xmlns:p14="http://schemas.microsoft.com/office/powerpoint/2010/main" val="931488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5331" y="181956"/>
            <a:ext cx="9741160" cy="6494085"/>
          </a:xfrm>
        </p:spPr>
      </p:pic>
      <p:sp>
        <p:nvSpPr>
          <p:cNvPr id="5" name="TextBox 4"/>
          <p:cNvSpPr txBox="1"/>
          <p:nvPr/>
        </p:nvSpPr>
        <p:spPr>
          <a:xfrm>
            <a:off x="73152" y="181957"/>
            <a:ext cx="2066544" cy="6494085"/>
          </a:xfrm>
          <a:prstGeom prst="rect">
            <a:avLst/>
          </a:prstGeom>
          <a:solidFill>
            <a:srgbClr val="FFFF00"/>
          </a:solidFill>
        </p:spPr>
        <p:txBody>
          <a:bodyPr wrap="square" rtlCol="0">
            <a:spAutoFit/>
          </a:bodyPr>
          <a:lstStyle/>
          <a:p>
            <a:endParaRPr lang="en-US" sz="3200" dirty="0" smtClean="0"/>
          </a:p>
          <a:p>
            <a:endParaRPr lang="en-US" sz="3200" dirty="0"/>
          </a:p>
          <a:p>
            <a:pPr algn="ctr"/>
            <a:r>
              <a:rPr lang="en-US" sz="3200" b="1" dirty="0" smtClean="0">
                <a:solidFill>
                  <a:srgbClr val="FF0000"/>
                </a:solidFill>
              </a:rPr>
              <a:t>What</a:t>
            </a:r>
          </a:p>
          <a:p>
            <a:pPr algn="ctr"/>
            <a:r>
              <a:rPr lang="en-US" sz="3200" b="1" dirty="0" smtClean="0">
                <a:solidFill>
                  <a:srgbClr val="FF0000"/>
                </a:solidFill>
              </a:rPr>
              <a:t> </a:t>
            </a:r>
          </a:p>
          <a:p>
            <a:pPr algn="ctr"/>
            <a:r>
              <a:rPr lang="en-US" sz="3200" b="1" dirty="0" smtClean="0">
                <a:solidFill>
                  <a:srgbClr val="FF0000"/>
                </a:solidFill>
              </a:rPr>
              <a:t>To</a:t>
            </a:r>
          </a:p>
          <a:p>
            <a:pPr algn="ctr"/>
            <a:endParaRPr lang="en-US" sz="3200" b="1" dirty="0" smtClean="0">
              <a:solidFill>
                <a:srgbClr val="FF0000"/>
              </a:solidFill>
            </a:endParaRPr>
          </a:p>
          <a:p>
            <a:pPr algn="ctr"/>
            <a:r>
              <a:rPr lang="en-US" sz="3200" b="1" dirty="0" smtClean="0">
                <a:solidFill>
                  <a:srgbClr val="FF0000"/>
                </a:solidFill>
              </a:rPr>
              <a:t> </a:t>
            </a:r>
            <a:r>
              <a:rPr lang="en-US" sz="3200" b="1" dirty="0">
                <a:solidFill>
                  <a:srgbClr val="FF0000"/>
                </a:solidFill>
              </a:rPr>
              <a:t>D</a:t>
            </a:r>
            <a:r>
              <a:rPr lang="en-US" sz="3200" b="1" dirty="0" smtClean="0">
                <a:solidFill>
                  <a:srgbClr val="FF0000"/>
                </a:solidFill>
              </a:rPr>
              <a:t>o </a:t>
            </a:r>
          </a:p>
          <a:p>
            <a:pPr algn="ctr"/>
            <a:endParaRPr lang="en-US" sz="3200" b="1" dirty="0" smtClean="0">
              <a:solidFill>
                <a:srgbClr val="FF0000"/>
              </a:solidFill>
            </a:endParaRPr>
          </a:p>
          <a:p>
            <a:pPr algn="ctr"/>
            <a:r>
              <a:rPr lang="en-US" sz="3200" b="1" dirty="0" smtClean="0">
                <a:solidFill>
                  <a:srgbClr val="FF0000"/>
                </a:solidFill>
              </a:rPr>
              <a:t>About</a:t>
            </a:r>
          </a:p>
          <a:p>
            <a:pPr algn="ctr"/>
            <a:r>
              <a:rPr lang="en-US" sz="3200" b="1" dirty="0" smtClean="0">
                <a:solidFill>
                  <a:srgbClr val="FF0000"/>
                </a:solidFill>
              </a:rPr>
              <a:t> Problems</a:t>
            </a:r>
            <a:endParaRPr lang="en-US" sz="3200" b="1" dirty="0">
              <a:solidFill>
                <a:srgbClr val="FF0000"/>
              </a:solidFill>
            </a:endParaRPr>
          </a:p>
          <a:p>
            <a:endParaRPr lang="en-US" sz="3200" b="1" dirty="0" smtClean="0">
              <a:solidFill>
                <a:srgbClr val="FF0000"/>
              </a:solidFill>
            </a:endParaRPr>
          </a:p>
          <a:p>
            <a:endParaRPr lang="en-US" sz="3200" dirty="0"/>
          </a:p>
        </p:txBody>
      </p:sp>
    </p:spTree>
    <p:extLst>
      <p:ext uri="{BB962C8B-B14F-4D97-AF65-F5344CB8AC3E}">
        <p14:creationId xmlns:p14="http://schemas.microsoft.com/office/powerpoint/2010/main" val="4166646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 y="146304"/>
            <a:ext cx="11905488" cy="6534414"/>
          </a:xfrm>
        </p:spPr>
      </p:pic>
    </p:spTree>
    <p:extLst>
      <p:ext uri="{BB962C8B-B14F-4D97-AF65-F5344CB8AC3E}">
        <p14:creationId xmlns:p14="http://schemas.microsoft.com/office/powerpoint/2010/main" val="330605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9" y="167950"/>
            <a:ext cx="11924522" cy="6531429"/>
          </a:xfrm>
        </p:spPr>
      </p:pic>
    </p:spTree>
    <p:extLst>
      <p:ext uri="{BB962C8B-B14F-4D97-AF65-F5344CB8AC3E}">
        <p14:creationId xmlns:p14="http://schemas.microsoft.com/office/powerpoint/2010/main" val="960012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 y="73152"/>
            <a:ext cx="11905861" cy="6607566"/>
          </a:xfrm>
        </p:spPr>
      </p:pic>
    </p:spTree>
    <p:extLst>
      <p:ext uri="{BB962C8B-B14F-4D97-AF65-F5344CB8AC3E}">
        <p14:creationId xmlns:p14="http://schemas.microsoft.com/office/powerpoint/2010/main" val="1774611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 y="167950"/>
            <a:ext cx="12033504" cy="6494107"/>
          </a:xfrm>
        </p:spPr>
      </p:pic>
    </p:spTree>
    <p:extLst>
      <p:ext uri="{BB962C8B-B14F-4D97-AF65-F5344CB8AC3E}">
        <p14:creationId xmlns:p14="http://schemas.microsoft.com/office/powerpoint/2010/main" val="56499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0" y="115501"/>
            <a:ext cx="3361633" cy="6626692"/>
          </a:xfrm>
          <a:solidFill>
            <a:srgbClr val="FF0000"/>
          </a:solidFill>
        </p:spPr>
        <p:txBody>
          <a:bodyPr/>
          <a:lstStyle/>
          <a:p>
            <a:r>
              <a:rPr lang="en-US" b="1" dirty="0" smtClean="0"/>
              <a:t>There is a high rate of dearth of Reasoning and critical thinking for problem solving amongst Men today</a:t>
            </a:r>
            <a:endParaRPr lang="en-US" b="1" dirty="0"/>
          </a:p>
        </p:txBody>
      </p:sp>
      <p:sp>
        <p:nvSpPr>
          <p:cNvPr id="3" name="Content Placeholder 2"/>
          <p:cNvSpPr>
            <a:spLocks noGrp="1"/>
          </p:cNvSpPr>
          <p:nvPr>
            <p:ph idx="1"/>
          </p:nvPr>
        </p:nvSpPr>
        <p:spPr>
          <a:xfrm>
            <a:off x="3694176" y="115501"/>
            <a:ext cx="8267669" cy="6626692"/>
          </a:xfrm>
          <a:solidFill>
            <a:schemeClr val="tx1">
              <a:lumMod val="95000"/>
            </a:schemeClr>
          </a:solidFill>
        </p:spPr>
        <p:txBody>
          <a:bodyPr>
            <a:normAutofit lnSpcReduction="10000"/>
          </a:bodyPr>
          <a:lstStyle/>
          <a:p>
            <a:pPr>
              <a:lnSpc>
                <a:spcPct val="120000"/>
              </a:lnSpc>
            </a:pPr>
            <a:r>
              <a:rPr lang="en-US" sz="4400" b="1" dirty="0" smtClean="0">
                <a:solidFill>
                  <a:srgbClr val="FF0000"/>
                </a:solidFill>
              </a:rPr>
              <a:t>Come now, and let us reason together, </a:t>
            </a:r>
            <a:r>
              <a:rPr lang="en-US" sz="4400" b="1" dirty="0" err="1" smtClean="0">
                <a:solidFill>
                  <a:srgbClr val="FF0000"/>
                </a:solidFill>
              </a:rPr>
              <a:t>saith</a:t>
            </a:r>
            <a:r>
              <a:rPr lang="en-US" sz="4400" b="1" dirty="0" smtClean="0">
                <a:solidFill>
                  <a:srgbClr val="FF0000"/>
                </a:solidFill>
              </a:rPr>
              <a:t> the LORD: though your sins be as scarlet, they shall be as white as snow; though they be red like crimson, they shall be as wool.</a:t>
            </a:r>
            <a:endParaRPr lang="en-US" sz="4400" b="1" dirty="0">
              <a:solidFill>
                <a:srgbClr val="FF0000"/>
              </a:solidFill>
            </a:endParaRPr>
          </a:p>
          <a:p>
            <a:endParaRPr lang="en-US" dirty="0" smtClean="0"/>
          </a:p>
          <a:p>
            <a:r>
              <a:rPr lang="en-US" sz="3200" b="1" dirty="0" smtClean="0">
                <a:solidFill>
                  <a:schemeClr val="bg1"/>
                </a:solidFill>
              </a:rPr>
              <a:t>ISAIAH 1:18</a:t>
            </a:r>
            <a:endParaRPr lang="en-US" sz="3200" b="1" dirty="0">
              <a:solidFill>
                <a:schemeClr val="bg1"/>
              </a:solidFill>
            </a:endParaRPr>
          </a:p>
        </p:txBody>
      </p:sp>
      <p:sp>
        <p:nvSpPr>
          <p:cNvPr id="4" name="Date Placeholder 3"/>
          <p:cNvSpPr>
            <a:spLocks noGrp="1"/>
          </p:cNvSpPr>
          <p:nvPr>
            <p:ph type="dt" sz="half" idx="10"/>
          </p:nvPr>
        </p:nvSpPr>
        <p:spPr/>
        <p:txBody>
          <a:bodyPr/>
          <a:lstStyle/>
          <a:p>
            <a:fld id="{7434832C-4ED5-4CA3-BB0E-6614F1E1D89F}" type="datetime1">
              <a:rPr lang="en-US" smtClean="0"/>
              <a:pPr/>
              <a:t>9/4/2024</a:t>
            </a:fld>
            <a:endParaRPr lang="en-US" dirty="0"/>
          </a:p>
        </p:txBody>
      </p:sp>
      <p:sp>
        <p:nvSpPr>
          <p:cNvPr id="5" name="Footer Placeholder 4"/>
          <p:cNvSpPr>
            <a:spLocks noGrp="1"/>
          </p:cNvSpPr>
          <p:nvPr>
            <p:ph type="ftr" sz="quarter" idx="11"/>
          </p:nvPr>
        </p:nvSpPr>
        <p:spPr/>
        <p:txBody>
          <a:bodyPr/>
          <a:lstStyle/>
          <a:p>
            <a:r>
              <a:rPr lang="en-US" smtClean="0"/>
              <a:t>LOGIC, THE SCIENCE OF REASONING</a:t>
            </a:r>
            <a:endParaRPr lang="en-US" dirty="0"/>
          </a:p>
        </p:txBody>
      </p:sp>
      <p:sp>
        <p:nvSpPr>
          <p:cNvPr id="6" name="Slide Number Placeholder 5"/>
          <p:cNvSpPr>
            <a:spLocks noGrp="1"/>
          </p:cNvSpPr>
          <p:nvPr>
            <p:ph type="sldNum" sz="quarter" idx="12"/>
          </p:nvPr>
        </p:nvSpPr>
        <p:spPr/>
        <p:txBody>
          <a:bodyPr/>
          <a:lstStyle/>
          <a:p>
            <a:fld id="{74EBE43D-6639-40E5-BADC-5A7C94E1E7B5}" type="slidenum">
              <a:rPr lang="en-US" smtClean="0"/>
              <a:pPr/>
              <a:t>4</a:t>
            </a:fld>
            <a:endParaRPr lang="en-US" dirty="0"/>
          </a:p>
        </p:txBody>
      </p:sp>
    </p:spTree>
    <p:extLst>
      <p:ext uri="{BB962C8B-B14F-4D97-AF65-F5344CB8AC3E}">
        <p14:creationId xmlns:p14="http://schemas.microsoft.com/office/powerpoint/2010/main" val="2901744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9" y="128016"/>
            <a:ext cx="11868538" cy="6601968"/>
          </a:xfrm>
        </p:spPr>
      </p:pic>
    </p:spTree>
    <p:extLst>
      <p:ext uri="{BB962C8B-B14F-4D97-AF65-F5344CB8AC3E}">
        <p14:creationId xmlns:p14="http://schemas.microsoft.com/office/powerpoint/2010/main" val="2888754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184" y="128015"/>
            <a:ext cx="9576816" cy="6667155"/>
          </a:xfrm>
        </p:spPr>
      </p:pic>
      <p:sp>
        <p:nvSpPr>
          <p:cNvPr id="5" name="TextBox 4"/>
          <p:cNvSpPr txBox="1"/>
          <p:nvPr/>
        </p:nvSpPr>
        <p:spPr>
          <a:xfrm>
            <a:off x="128016" y="54864"/>
            <a:ext cx="2340864" cy="6740307"/>
          </a:xfrm>
          <a:prstGeom prst="rect">
            <a:avLst/>
          </a:prstGeom>
          <a:solidFill>
            <a:schemeClr val="tx1"/>
          </a:solidFill>
        </p:spPr>
        <p:txBody>
          <a:bodyPr wrap="square" rtlCol="0">
            <a:spAutoFit/>
          </a:bodyPr>
          <a:lstStyle/>
          <a:p>
            <a:endParaRPr lang="en-US" sz="3600" b="1" dirty="0" smtClean="0">
              <a:solidFill>
                <a:srgbClr val="FF0000"/>
              </a:solidFill>
            </a:endParaRPr>
          </a:p>
          <a:p>
            <a:r>
              <a:rPr lang="en-US" sz="3600" b="1" dirty="0" smtClean="0">
                <a:solidFill>
                  <a:srgbClr val="FF0000"/>
                </a:solidFill>
              </a:rPr>
              <a:t>Hard Facts about most of the  Decisions we </a:t>
            </a:r>
          </a:p>
          <a:p>
            <a:r>
              <a:rPr lang="en-US" sz="3600" b="1" dirty="0" smtClean="0">
                <a:solidFill>
                  <a:srgbClr val="FF0000"/>
                </a:solidFill>
              </a:rPr>
              <a:t>Make Daily…</a:t>
            </a:r>
            <a:endParaRPr lang="en-US" sz="3600" b="1" dirty="0">
              <a:solidFill>
                <a:srgbClr val="FF0000"/>
              </a:solidFill>
            </a:endParaRPr>
          </a:p>
          <a:p>
            <a:endParaRPr lang="en-US" sz="3600" dirty="0" smtClean="0"/>
          </a:p>
          <a:p>
            <a:endParaRPr lang="en-US" sz="3600" dirty="0"/>
          </a:p>
        </p:txBody>
      </p:sp>
    </p:spTree>
    <p:extLst>
      <p:ext uri="{BB962C8B-B14F-4D97-AF65-F5344CB8AC3E}">
        <p14:creationId xmlns:p14="http://schemas.microsoft.com/office/powerpoint/2010/main" val="263428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90" y="167950"/>
            <a:ext cx="11887200" cy="6475445"/>
          </a:xfrm>
        </p:spPr>
      </p:pic>
    </p:spTree>
    <p:extLst>
      <p:ext uri="{BB962C8B-B14F-4D97-AF65-F5344CB8AC3E}">
        <p14:creationId xmlns:p14="http://schemas.microsoft.com/office/powerpoint/2010/main" val="3934659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7" y="182880"/>
            <a:ext cx="11908474" cy="6535161"/>
          </a:xfrm>
        </p:spPr>
      </p:pic>
    </p:spTree>
    <p:extLst>
      <p:ext uri="{BB962C8B-B14F-4D97-AF65-F5344CB8AC3E}">
        <p14:creationId xmlns:p14="http://schemas.microsoft.com/office/powerpoint/2010/main" val="3269527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 y="164593"/>
            <a:ext cx="11868911" cy="6534788"/>
          </a:xfrm>
        </p:spPr>
      </p:pic>
    </p:spTree>
    <p:extLst>
      <p:ext uri="{BB962C8B-B14F-4D97-AF65-F5344CB8AC3E}">
        <p14:creationId xmlns:p14="http://schemas.microsoft.com/office/powerpoint/2010/main" val="22370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5" y="0"/>
            <a:ext cx="2662324" cy="6857999"/>
          </a:xfrm>
          <a:solidFill>
            <a:srgbClr val="FFFF00"/>
          </a:solidFill>
        </p:spPr>
        <p:txBody>
          <a:bodyPr>
            <a:normAutofit fontScale="90000"/>
          </a:bodyPr>
          <a:lstStyle/>
          <a:p>
            <a:pPr algn="ctr"/>
            <a:r>
              <a:rPr lang="en-US" b="1" dirty="0" smtClean="0">
                <a:solidFill>
                  <a:schemeClr val="bg1"/>
                </a:solidFill>
              </a:rPr>
              <a:t>Why should we pay close attention to the study of Critical thinking and Problem Solving @ AUN??? </a:t>
            </a:r>
            <a:endParaRPr lang="en-US" b="1" dirty="0">
              <a:solidFill>
                <a:schemeClr val="bg1"/>
              </a:solidFill>
            </a:endParaRPr>
          </a:p>
        </p:txBody>
      </p:sp>
      <p:sp>
        <p:nvSpPr>
          <p:cNvPr id="3" name="Content Placeholder 2"/>
          <p:cNvSpPr>
            <a:spLocks noGrp="1"/>
          </p:cNvSpPr>
          <p:nvPr>
            <p:ph idx="1"/>
          </p:nvPr>
        </p:nvSpPr>
        <p:spPr>
          <a:xfrm>
            <a:off x="2829265" y="0"/>
            <a:ext cx="9151240" cy="6857999"/>
          </a:xfrm>
          <a:solidFill>
            <a:schemeClr val="accent5">
              <a:lumMod val="50000"/>
            </a:schemeClr>
          </a:solidFill>
        </p:spPr>
        <p:txBody>
          <a:bodyPr>
            <a:noAutofit/>
          </a:bodyPr>
          <a:lstStyle/>
          <a:p>
            <a:r>
              <a:rPr lang="en-US" sz="3000" b="1" dirty="0" smtClean="0"/>
              <a:t>Not more than 5% of people in the world actually make use of their brains to think critically and reason. </a:t>
            </a:r>
          </a:p>
          <a:p>
            <a:r>
              <a:rPr lang="en-US" sz="3000" b="1" dirty="0" smtClean="0">
                <a:solidFill>
                  <a:srgbClr val="FFC000"/>
                </a:solidFill>
              </a:rPr>
              <a:t>About 15% of the entire population goes around with the notions and feeling that they are actually thinking critically or reasoning while they are not. </a:t>
            </a:r>
          </a:p>
          <a:p>
            <a:r>
              <a:rPr lang="en-US" sz="3000" b="1" dirty="0" smtClean="0"/>
              <a:t>The reaming 80% percent would rather not have anything to do with the act of thinking Critically or reasoning. This greater majority believes they can do without the trouble of thinking Critically and reasoning. </a:t>
            </a:r>
          </a:p>
          <a:p>
            <a:r>
              <a:rPr lang="en-US" sz="3000" b="1" dirty="0" smtClean="0"/>
              <a:t> </a:t>
            </a:r>
            <a:r>
              <a:rPr lang="en-US" sz="3000" b="1" dirty="0" smtClean="0">
                <a:solidFill>
                  <a:srgbClr val="FFC000"/>
                </a:solidFill>
              </a:rPr>
              <a:t>Can you figure out the percentage that Nigeria and AUN Students occupies in the above dater? </a:t>
            </a:r>
            <a:endParaRPr lang="en-US" sz="3000" b="1" dirty="0">
              <a:solidFill>
                <a:srgbClr val="FFC000"/>
              </a:solidFill>
            </a:endParaRPr>
          </a:p>
        </p:txBody>
      </p:sp>
      <p:sp>
        <p:nvSpPr>
          <p:cNvPr id="4" name="Date Placeholder 3"/>
          <p:cNvSpPr>
            <a:spLocks noGrp="1"/>
          </p:cNvSpPr>
          <p:nvPr>
            <p:ph type="dt" sz="half" idx="10"/>
          </p:nvPr>
        </p:nvSpPr>
        <p:spPr/>
        <p:txBody>
          <a:bodyPr/>
          <a:lstStyle/>
          <a:p>
            <a:fld id="{7434832C-4ED5-4CA3-BB0E-6614F1E1D89F}" type="datetime1">
              <a:rPr lang="en-US" smtClean="0"/>
              <a:pPr/>
              <a:t>9/4/2024</a:t>
            </a:fld>
            <a:endParaRPr lang="en-US" dirty="0"/>
          </a:p>
        </p:txBody>
      </p:sp>
      <p:sp>
        <p:nvSpPr>
          <p:cNvPr id="5" name="Footer Placeholder 4"/>
          <p:cNvSpPr>
            <a:spLocks noGrp="1"/>
          </p:cNvSpPr>
          <p:nvPr>
            <p:ph type="ftr" sz="quarter" idx="11"/>
          </p:nvPr>
        </p:nvSpPr>
        <p:spPr/>
        <p:txBody>
          <a:bodyPr/>
          <a:lstStyle/>
          <a:p>
            <a:r>
              <a:rPr lang="en-US" dirty="0" smtClean="0"/>
              <a:t>LOGIC, THE SCIENCE OF REASONING</a:t>
            </a:r>
            <a:endParaRPr lang="en-US" dirty="0"/>
          </a:p>
        </p:txBody>
      </p:sp>
      <p:sp>
        <p:nvSpPr>
          <p:cNvPr id="6" name="Slide Number Placeholder 5"/>
          <p:cNvSpPr>
            <a:spLocks noGrp="1"/>
          </p:cNvSpPr>
          <p:nvPr>
            <p:ph type="sldNum" sz="quarter" idx="12"/>
          </p:nvPr>
        </p:nvSpPr>
        <p:spPr/>
        <p:txBody>
          <a:bodyPr/>
          <a:lstStyle/>
          <a:p>
            <a:fld id="{74EBE43D-6639-40E5-BADC-5A7C94E1E7B5}" type="slidenum">
              <a:rPr lang="en-US" smtClean="0"/>
              <a:pPr/>
              <a:t>5</a:t>
            </a:fld>
            <a:endParaRPr lang="en-US" dirty="0"/>
          </a:p>
        </p:txBody>
      </p:sp>
    </p:spTree>
    <p:extLst>
      <p:ext uri="{BB962C8B-B14F-4D97-AF65-F5344CB8AC3E}">
        <p14:creationId xmlns:p14="http://schemas.microsoft.com/office/powerpoint/2010/main" val="2581257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9" y="164592"/>
            <a:ext cx="2633471" cy="6437376"/>
          </a:xfrm>
          <a:solidFill>
            <a:schemeClr val="tx1"/>
          </a:solidFill>
        </p:spPr>
        <p:txBody>
          <a:bodyPr/>
          <a:lstStyle/>
          <a:p>
            <a:r>
              <a:rPr lang="en-US" b="1" dirty="0">
                <a:solidFill>
                  <a:schemeClr val="bg1"/>
                </a:solidFill>
              </a:rPr>
              <a:t>Aims &amp; </a:t>
            </a:r>
            <a:r>
              <a:rPr lang="en-US" b="1" dirty="0" smtClean="0">
                <a:solidFill>
                  <a:schemeClr val="bg1"/>
                </a:solidFill>
              </a:rPr>
              <a:t>Objectives </a:t>
            </a:r>
            <a:r>
              <a:rPr lang="en-US" b="1" dirty="0">
                <a:solidFill>
                  <a:schemeClr val="bg1"/>
                </a:solidFill>
              </a:rPr>
              <a:t>of </a:t>
            </a:r>
            <a:r>
              <a:rPr lang="en-US" b="1" dirty="0" smtClean="0">
                <a:solidFill>
                  <a:schemeClr val="bg1"/>
                </a:solidFill>
              </a:rPr>
              <a:t>the lecture On Critical Thinking &amp; Problem Solving</a:t>
            </a:r>
            <a:endParaRPr lang="en-US" b="1" dirty="0">
              <a:solidFill>
                <a:schemeClr val="bg1"/>
              </a:solidFill>
            </a:endParaRPr>
          </a:p>
        </p:txBody>
      </p:sp>
      <p:sp>
        <p:nvSpPr>
          <p:cNvPr id="3" name="Content Placeholder 2"/>
          <p:cNvSpPr>
            <a:spLocks noGrp="1"/>
          </p:cNvSpPr>
          <p:nvPr>
            <p:ph idx="1"/>
          </p:nvPr>
        </p:nvSpPr>
        <p:spPr>
          <a:xfrm>
            <a:off x="3019971" y="164593"/>
            <a:ext cx="9016519" cy="6437375"/>
          </a:xfrm>
          <a:solidFill>
            <a:schemeClr val="accent2">
              <a:lumMod val="50000"/>
            </a:schemeClr>
          </a:solidFill>
        </p:spPr>
        <p:txBody>
          <a:bodyPr>
            <a:noAutofit/>
          </a:bodyPr>
          <a:lstStyle/>
          <a:p>
            <a:r>
              <a:rPr lang="en-US" sz="3000" b="1" dirty="0"/>
              <a:t>The main aim and objectives of </a:t>
            </a:r>
            <a:r>
              <a:rPr lang="en-US" sz="3000" b="1" dirty="0" smtClean="0"/>
              <a:t>the lectures on Critical </a:t>
            </a:r>
            <a:r>
              <a:rPr lang="en-US" sz="3000" b="1" dirty="0"/>
              <a:t>thinking </a:t>
            </a:r>
            <a:r>
              <a:rPr lang="en-US" sz="3000" b="1" dirty="0" smtClean="0"/>
              <a:t>&amp; Problem solving, among </a:t>
            </a:r>
            <a:r>
              <a:rPr lang="en-US" sz="3000" b="1" dirty="0"/>
              <a:t>other things, is to aid the mind in arriving at the knowledge of the truth.</a:t>
            </a:r>
          </a:p>
          <a:p>
            <a:r>
              <a:rPr lang="en-US" sz="3000" b="1" dirty="0">
                <a:solidFill>
                  <a:srgbClr val="FFFF00"/>
                </a:solidFill>
              </a:rPr>
              <a:t>We need to also state here that appeal to common sense alone may not be enough. The relations must be formulated in rules by which a prudent person can regulate or order actions and things. </a:t>
            </a:r>
          </a:p>
          <a:p>
            <a:r>
              <a:rPr lang="en-US" sz="3000" b="1" dirty="0"/>
              <a:t>To put it simply, true knowledge in terms of a proper arrangement, ordering and utilizing of the materials of thought is an important aim of </a:t>
            </a:r>
            <a:r>
              <a:rPr lang="en-US" sz="3000" b="1" dirty="0" smtClean="0"/>
              <a:t>Critical thinking and </a:t>
            </a:r>
            <a:r>
              <a:rPr lang="en-US" sz="3000" b="1" dirty="0" smtClean="0"/>
              <a:t>Logic.</a:t>
            </a:r>
            <a:endParaRPr lang="en-US" sz="3000" dirty="0"/>
          </a:p>
        </p:txBody>
      </p:sp>
    </p:spTree>
    <p:extLst>
      <p:ext uri="{BB962C8B-B14F-4D97-AF65-F5344CB8AC3E}">
        <p14:creationId xmlns:p14="http://schemas.microsoft.com/office/powerpoint/2010/main" val="2721484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 y="32094"/>
            <a:ext cx="2267711" cy="6752754"/>
          </a:xfrm>
          <a:solidFill>
            <a:schemeClr val="accent5">
              <a:lumMod val="75000"/>
            </a:schemeClr>
          </a:solidFill>
        </p:spPr>
        <p:txBody>
          <a:bodyPr/>
          <a:lstStyle/>
          <a:p>
            <a:r>
              <a:rPr lang="en-US" sz="3300" b="1" dirty="0" smtClean="0">
                <a:solidFill>
                  <a:srgbClr val="FFFF00"/>
                </a:solidFill>
              </a:rPr>
              <a:t>The Relevance Of Critical Thinking And Problem Solving as a Course  To AUN Students &amp; Nation Building</a:t>
            </a:r>
            <a:r>
              <a:rPr lang="en-US" b="1" dirty="0" smtClean="0">
                <a:solidFill>
                  <a:srgbClr val="FFFF00"/>
                </a:solidFill>
              </a:rPr>
              <a:t>.</a:t>
            </a:r>
            <a:r>
              <a:rPr lang="en-US" b="1" dirty="0">
                <a:solidFill>
                  <a:srgbClr val="FFFF00"/>
                </a:solidFill>
              </a:rPr>
              <a:t/>
            </a:r>
            <a:br>
              <a:rPr lang="en-US" b="1" dirty="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2487168" y="32094"/>
            <a:ext cx="9601200" cy="6752754"/>
          </a:xfrm>
          <a:solidFill>
            <a:srgbClr val="FFFF00"/>
          </a:solidFill>
        </p:spPr>
        <p:txBody>
          <a:bodyPr>
            <a:normAutofit fontScale="92500" lnSpcReduction="10000"/>
          </a:bodyPr>
          <a:lstStyle/>
          <a:p>
            <a:r>
              <a:rPr lang="en-US" sz="2800" b="1" dirty="0" smtClean="0">
                <a:solidFill>
                  <a:schemeClr val="bg1"/>
                </a:solidFill>
              </a:rPr>
              <a:t>Critical thinking &amp; Problem Solving helps </a:t>
            </a:r>
            <a:r>
              <a:rPr lang="en-US" sz="2800" b="1" dirty="0">
                <a:solidFill>
                  <a:schemeClr val="bg1"/>
                </a:solidFill>
              </a:rPr>
              <a:t>to implant consistency both in speaking and in writing.</a:t>
            </a:r>
          </a:p>
          <a:p>
            <a:pPr lvl="0"/>
            <a:r>
              <a:rPr lang="en-US" sz="2800" b="1" dirty="0">
                <a:solidFill>
                  <a:schemeClr val="bg1"/>
                </a:solidFill>
              </a:rPr>
              <a:t>Critical thinking &amp; Problem Solving</a:t>
            </a:r>
            <a:r>
              <a:rPr lang="en-US" sz="2800" b="1" dirty="0" smtClean="0">
                <a:solidFill>
                  <a:schemeClr val="bg1"/>
                </a:solidFill>
              </a:rPr>
              <a:t> </a:t>
            </a:r>
            <a:r>
              <a:rPr lang="en-US" sz="2800" b="1" dirty="0">
                <a:solidFill>
                  <a:schemeClr val="bg1"/>
                </a:solidFill>
              </a:rPr>
              <a:t>helps not only to bring order to thought, but also to speech and writing in order to gain clarity, precession and firmness. </a:t>
            </a:r>
            <a:endParaRPr lang="en-US" sz="2800" b="1" dirty="0" smtClean="0">
              <a:solidFill>
                <a:schemeClr val="bg1"/>
              </a:solidFill>
            </a:endParaRPr>
          </a:p>
          <a:p>
            <a:pPr lvl="0"/>
            <a:r>
              <a:rPr lang="en-US" sz="2800" b="1" dirty="0" smtClean="0">
                <a:solidFill>
                  <a:schemeClr val="bg1"/>
                </a:solidFill>
              </a:rPr>
              <a:t>The </a:t>
            </a:r>
            <a:r>
              <a:rPr lang="en-US" sz="2800" b="1" dirty="0">
                <a:solidFill>
                  <a:schemeClr val="bg1"/>
                </a:solidFill>
              </a:rPr>
              <a:t>lack of Critical thinking &amp; Problem </a:t>
            </a:r>
            <a:r>
              <a:rPr lang="en-US" sz="2800" b="1" dirty="0" smtClean="0">
                <a:solidFill>
                  <a:schemeClr val="bg1"/>
                </a:solidFill>
              </a:rPr>
              <a:t>Solving skills in this time and age often </a:t>
            </a:r>
            <a:r>
              <a:rPr lang="en-US" sz="2800" b="1" dirty="0">
                <a:solidFill>
                  <a:schemeClr val="bg1"/>
                </a:solidFill>
              </a:rPr>
              <a:t>results to vagueness, feebleness, </a:t>
            </a:r>
            <a:r>
              <a:rPr lang="en-US" sz="2800" b="1" dirty="0" smtClean="0">
                <a:solidFill>
                  <a:schemeClr val="bg1"/>
                </a:solidFill>
              </a:rPr>
              <a:t>tautology, errors in reasoning </a:t>
            </a:r>
            <a:r>
              <a:rPr lang="en-US" sz="2800" b="1" dirty="0">
                <a:solidFill>
                  <a:schemeClr val="bg1"/>
                </a:solidFill>
              </a:rPr>
              <a:t>and wooliness of </a:t>
            </a:r>
            <a:r>
              <a:rPr lang="en-US" sz="2800" b="1" dirty="0" smtClean="0">
                <a:solidFill>
                  <a:schemeClr val="bg1"/>
                </a:solidFill>
              </a:rPr>
              <a:t>expression, etc.</a:t>
            </a:r>
            <a:endParaRPr lang="en-US" sz="2800" b="1" dirty="0">
              <a:solidFill>
                <a:schemeClr val="bg1"/>
              </a:solidFill>
            </a:endParaRPr>
          </a:p>
          <a:p>
            <a:r>
              <a:rPr lang="en-US" sz="2800" b="1" dirty="0">
                <a:solidFill>
                  <a:schemeClr val="bg1"/>
                </a:solidFill>
              </a:rPr>
              <a:t>Critical thinking &amp; Problem Solving</a:t>
            </a:r>
            <a:r>
              <a:rPr lang="en-US" sz="2800" b="1" dirty="0" smtClean="0">
                <a:solidFill>
                  <a:schemeClr val="bg1"/>
                </a:solidFill>
              </a:rPr>
              <a:t> </a:t>
            </a:r>
            <a:r>
              <a:rPr lang="en-US" sz="2800" b="1" dirty="0">
                <a:solidFill>
                  <a:schemeClr val="bg1"/>
                </a:solidFill>
              </a:rPr>
              <a:t>touched every other discipline, it does not only deals specifically with the special methods and rules of procedures of other sciences, but </a:t>
            </a:r>
            <a:r>
              <a:rPr lang="en-US" sz="2800" b="1" dirty="0" smtClean="0">
                <a:solidFill>
                  <a:schemeClr val="bg1"/>
                </a:solidFill>
              </a:rPr>
              <a:t>also,</a:t>
            </a:r>
          </a:p>
          <a:p>
            <a:r>
              <a:rPr lang="en-US" sz="2800" b="1" dirty="0" smtClean="0">
                <a:solidFill>
                  <a:schemeClr val="bg1"/>
                </a:solidFill>
              </a:rPr>
              <a:t>Its practice </a:t>
            </a:r>
            <a:r>
              <a:rPr lang="en-US" sz="2800" b="1" dirty="0">
                <a:solidFill>
                  <a:schemeClr val="bg1"/>
                </a:solidFill>
              </a:rPr>
              <a:t>brings to light those very general laws and canons to which reason must conform to, while laying down principles for the unification and the classification of all other </a:t>
            </a:r>
            <a:r>
              <a:rPr lang="en-US" sz="2800" b="1" dirty="0" smtClean="0">
                <a:solidFill>
                  <a:schemeClr val="bg1"/>
                </a:solidFill>
              </a:rPr>
              <a:t>sciences.</a:t>
            </a:r>
            <a:r>
              <a:rPr lang="en-US" sz="2800" dirty="0" smtClean="0"/>
              <a:t>. </a:t>
            </a:r>
            <a:endParaRPr lang="en-US" sz="2800" dirty="0"/>
          </a:p>
          <a:p>
            <a:endParaRPr lang="en-US" dirty="0"/>
          </a:p>
        </p:txBody>
      </p:sp>
    </p:spTree>
    <p:extLst>
      <p:ext uri="{BB962C8B-B14F-4D97-AF65-F5344CB8AC3E}">
        <p14:creationId xmlns:p14="http://schemas.microsoft.com/office/powerpoint/2010/main" val="4064194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19" y="146304"/>
            <a:ext cx="11663266" cy="6515753"/>
          </a:xfrm>
        </p:spPr>
      </p:pic>
    </p:spTree>
    <p:extLst>
      <p:ext uri="{BB962C8B-B14F-4D97-AF65-F5344CB8AC3E}">
        <p14:creationId xmlns:p14="http://schemas.microsoft.com/office/powerpoint/2010/main" val="470710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1" y="267629"/>
            <a:ext cx="2430966" cy="6423103"/>
          </a:xfrm>
          <a:solidFill>
            <a:schemeClr val="tx1"/>
          </a:solidFill>
        </p:spPr>
        <p:txBody>
          <a:bodyPr/>
          <a:lstStyle/>
          <a:p>
            <a:pPr algn="ct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FOUNDATION OF THINK</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ING CRITI</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CALLY</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31689" y="267629"/>
            <a:ext cx="9367023" cy="6423104"/>
          </a:xfrm>
          <a:solidFill>
            <a:srgbClr val="FFFF00"/>
          </a:solidFill>
        </p:spPr>
        <p:txBody>
          <a:bodyPr>
            <a:normAutofit fontScale="85000" lnSpcReduction="20000"/>
          </a:bodyPr>
          <a:lstStyle/>
          <a:p>
            <a:endParaRPr lang="en-US" sz="3800" b="1" dirty="0" smtClean="0">
              <a:solidFill>
                <a:srgbClr val="FF0000"/>
              </a:solidFill>
            </a:endParaRPr>
          </a:p>
          <a:p>
            <a:r>
              <a:rPr lang="en-US" sz="3800" b="1" i="1" dirty="0" err="1" smtClean="0">
                <a:solidFill>
                  <a:srgbClr val="FF0000"/>
                </a:solidFill>
              </a:rPr>
              <a:t>Corgito</a:t>
            </a:r>
            <a:r>
              <a:rPr lang="en-US" sz="3800" b="1" i="1" dirty="0" smtClean="0">
                <a:solidFill>
                  <a:srgbClr val="FF0000"/>
                </a:solidFill>
              </a:rPr>
              <a:t> Ergo Sum</a:t>
            </a:r>
            <a:r>
              <a:rPr lang="en-US" sz="3800" b="1" dirty="0" smtClean="0">
                <a:solidFill>
                  <a:srgbClr val="FF0000"/>
                </a:solidFill>
              </a:rPr>
              <a:t>, “</a:t>
            </a:r>
            <a:r>
              <a:rPr lang="en-US" sz="3800" b="1" dirty="0" smtClean="0">
                <a:solidFill>
                  <a:srgbClr val="00B0F0"/>
                </a:solidFill>
              </a:rPr>
              <a:t>I think Therefore I am</a:t>
            </a:r>
            <a:r>
              <a:rPr lang="en-US" sz="3200" b="1" dirty="0" smtClean="0">
                <a:solidFill>
                  <a:schemeClr val="bg1"/>
                </a:solidFill>
              </a:rPr>
              <a:t>”</a:t>
            </a:r>
          </a:p>
          <a:p>
            <a:endParaRPr lang="en-US" sz="3200" b="1" dirty="0">
              <a:solidFill>
                <a:schemeClr val="bg1"/>
              </a:solidFill>
            </a:endParaRPr>
          </a:p>
          <a:p>
            <a:r>
              <a:rPr lang="en-US" sz="3200" b="1" dirty="0" smtClean="0">
                <a:solidFill>
                  <a:schemeClr val="bg1"/>
                </a:solidFill>
              </a:rPr>
              <a:t>One of Descartes life long quest was to identify certainty.</a:t>
            </a:r>
          </a:p>
          <a:p>
            <a:r>
              <a:rPr lang="en-US" sz="3200" b="1" dirty="0" smtClean="0">
                <a:solidFill>
                  <a:schemeClr val="bg1"/>
                </a:solidFill>
              </a:rPr>
              <a:t>To be able to achieve this task, he saw the need to do what he called philosophical Bracketing” </a:t>
            </a:r>
          </a:p>
          <a:p>
            <a:r>
              <a:rPr lang="en-US" sz="3200" b="1" dirty="0" smtClean="0">
                <a:solidFill>
                  <a:schemeClr val="bg1"/>
                </a:solidFill>
              </a:rPr>
              <a:t>Doing this meant being willing putting away all the things he previously knew and considered as true about the knowledge and foundation of the world.</a:t>
            </a:r>
          </a:p>
          <a:p>
            <a:r>
              <a:rPr lang="en-US" sz="3200" b="1" dirty="0" smtClean="0">
                <a:solidFill>
                  <a:schemeClr val="bg1"/>
                </a:solidFill>
              </a:rPr>
              <a:t>To be able to arrive at a knowledge that superseded already existing knowledge, there was therefore the need to engage in the act of critical thinking as the only was through truth and certainty about all things could be attained.</a:t>
            </a:r>
            <a:endParaRPr lang="en-US" sz="3200" b="1" dirty="0">
              <a:solidFill>
                <a:schemeClr val="bg1"/>
              </a:solidFill>
            </a:endParaRPr>
          </a:p>
        </p:txBody>
      </p:sp>
    </p:spTree>
    <p:extLst>
      <p:ext uri="{BB962C8B-B14F-4D97-AF65-F5344CB8AC3E}">
        <p14:creationId xmlns:p14="http://schemas.microsoft.com/office/powerpoint/2010/main" val="1266492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3828</TotalTime>
  <Words>986</Words>
  <Application>Microsoft Office PowerPoint</Application>
  <PresentationFormat>Widescreen</PresentationFormat>
  <Paragraphs>92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Century Gothic</vt:lpstr>
      <vt:lpstr>Times New Roman</vt:lpstr>
      <vt:lpstr>Wingdings 3</vt:lpstr>
      <vt:lpstr>Ion</vt:lpstr>
      <vt:lpstr>General Introductions to AUN 300 (Critical Thinking and Problem Solving Skills) @ AUN, September, 2024</vt:lpstr>
      <vt:lpstr>PowerPoint Presentation</vt:lpstr>
      <vt:lpstr>PowerPoint Presentation</vt:lpstr>
      <vt:lpstr>There is a high rate of dearth of Reasoning and critical thinking for problem solving amongst Men today</vt:lpstr>
      <vt:lpstr>Why should we pay close attention to the study of Critical thinking and Problem Solving @ AUN??? </vt:lpstr>
      <vt:lpstr>Aims &amp; Objectives of the lecture On Critical Thinking &amp; Problem Solving</vt:lpstr>
      <vt:lpstr>The Relevance Of Critical Thinking And Problem Solving as a Course  To AUN Students &amp; Nation Building. </vt:lpstr>
      <vt:lpstr>PowerPoint Presentation</vt:lpstr>
      <vt:lpstr> FOUNDATION OF THINK ING CRITI CALLY ???</vt:lpstr>
      <vt:lpstr> What  It  Means  To  Think Critically     ????? </vt:lpstr>
      <vt:lpstr>  Attempts at Defining the  act  of Critical Thinking</vt:lpstr>
      <vt:lpstr>PowerPoint Presentation</vt:lpstr>
      <vt:lpstr>PowerPoint Presentation</vt:lpstr>
      <vt:lpstr>PowerPoint Presentation</vt:lpstr>
      <vt:lpstr>PowerPoint Presentation</vt:lpstr>
      <vt:lpstr> More Facts about Critical Thinking and Problem Solving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Basic Critical Thinking Skills… </vt:lpstr>
      <vt:lpstr> Other Basic Steps To Take: Understanding Factual Issues Versus None Factual Issues, </vt:lpstr>
      <vt:lpstr> LET’S SEE HOW MUCH THINKING YOU CAN NOW MUSTER!</vt:lpstr>
      <vt:lpstr>  Critical Thinking And Clear Writing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Introductions to AUN 300 (Critical Thinking and Problem Solving) @ AUN, January 2024</dc:title>
  <dc:creator>DELL</dc:creator>
  <cp:lastModifiedBy>DELL</cp:lastModifiedBy>
  <cp:revision>31</cp:revision>
  <dcterms:created xsi:type="dcterms:W3CDTF">2024-01-30T07:51:31Z</dcterms:created>
  <dcterms:modified xsi:type="dcterms:W3CDTF">2024-09-04T20:28:54Z</dcterms:modified>
</cp:coreProperties>
</file>