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70" r:id="rId14"/>
    <p:sldId id="271" r:id="rId15"/>
    <p:sldId id="269" r:id="rId16"/>
    <p:sldId id="267" r:id="rId17"/>
    <p:sldId id="272" r:id="rId18"/>
    <p:sldId id="273" r:id="rId19"/>
    <p:sldId id="275" r:id="rId20"/>
    <p:sldId id="276" r:id="rId21"/>
    <p:sldId id="277" r:id="rId22"/>
    <p:sldId id="274"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43" d="100"/>
          <a:sy n="43" d="100"/>
        </p:scale>
        <p:origin x="66" y="2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10/4/2024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10/4/2024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96027F-7875-4030-9381-8BD8C4F21935}" type="datetimeFigureOut">
              <a:rPr lang="en-US" dirty="0"/>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10/4/2024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10/4/2024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10/4/2024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10/4/2024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10/4/2024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10/4/2024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571" y="242597"/>
            <a:ext cx="6048277" cy="4852588"/>
          </a:xfrm>
          <a:solidFill>
            <a:srgbClr val="FFFF00"/>
          </a:solidFill>
        </p:spPr>
        <p:txBody>
          <a:bodyPr/>
          <a:lstStyle/>
          <a:p>
            <a:r>
              <a:rPr lang="en-US" sz="5800" b="1" dirty="0">
                <a:solidFill>
                  <a:schemeClr val="bg1"/>
                </a:solidFill>
              </a:rPr>
              <a:t>Using Signs, Punctuations &amp; Symbols in </a:t>
            </a:r>
            <a:r>
              <a:rPr lang="en-US" sz="5800" b="1" dirty="0" smtClean="0">
                <a:solidFill>
                  <a:schemeClr val="bg1"/>
                </a:solidFill>
              </a:rPr>
              <a:t>Logic &amp; Critical Thinking </a:t>
            </a:r>
            <a:endParaRPr lang="en-US" sz="5800" b="1" dirty="0">
              <a:solidFill>
                <a:schemeClr val="bg1"/>
              </a:solidFill>
            </a:endParaRPr>
          </a:p>
        </p:txBody>
      </p:sp>
      <p:sp>
        <p:nvSpPr>
          <p:cNvPr id="3" name="Subtitle 2"/>
          <p:cNvSpPr>
            <a:spLocks noGrp="1"/>
          </p:cNvSpPr>
          <p:nvPr>
            <p:ph type="subTitle" idx="1"/>
          </p:nvPr>
        </p:nvSpPr>
        <p:spPr>
          <a:xfrm>
            <a:off x="1117631" y="5262465"/>
            <a:ext cx="9780523" cy="1436915"/>
          </a:xfrm>
          <a:solidFill>
            <a:srgbClr val="FF0000"/>
          </a:solidFill>
        </p:spPr>
        <p:txBody>
          <a:bodyPr>
            <a:normAutofit fontScale="92500"/>
          </a:bodyPr>
          <a:lstStyle/>
          <a:p>
            <a:pPr algn="ctr"/>
            <a:r>
              <a:rPr lang="en-US" sz="4000" b="1" dirty="0" smtClean="0">
                <a:solidFill>
                  <a:schemeClr val="bg1"/>
                </a:solidFill>
              </a:rPr>
              <a:t>AUN 300 series of lectures for Week 7 and 8 lectures for ALL AUN students</a:t>
            </a:r>
          </a:p>
          <a:p>
            <a:endParaRPr lang="en-US" dirty="0"/>
          </a:p>
        </p:txBody>
      </p:sp>
      <p:sp>
        <p:nvSpPr>
          <p:cNvPr id="4" name="Title 1"/>
          <p:cNvSpPr txBox="1">
            <a:spLocks/>
          </p:cNvSpPr>
          <p:nvPr/>
        </p:nvSpPr>
        <p:spPr>
          <a:xfrm>
            <a:off x="6438122" y="242597"/>
            <a:ext cx="5673012" cy="4852588"/>
          </a:xfrm>
          <a:prstGeom prst="rect">
            <a:avLst/>
          </a:prstGeom>
          <a:solidFill>
            <a:schemeClr val="tx1"/>
          </a:solidFill>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5500" b="1" smtClean="0">
                <a:solidFill>
                  <a:srgbClr val="FF0000"/>
                </a:solidFill>
              </a:rPr>
              <a:t>Using  </a:t>
            </a:r>
            <a:r>
              <a:rPr lang="en-US" sz="5500" b="1" dirty="0">
                <a:solidFill>
                  <a:srgbClr val="FF0000"/>
                </a:solidFill>
              </a:rPr>
              <a:t>Language in </a:t>
            </a:r>
            <a:r>
              <a:rPr lang="en-US" sz="5500" b="1" smtClean="0">
                <a:solidFill>
                  <a:srgbClr val="FF0000"/>
                </a:solidFill>
              </a:rPr>
              <a:t>Logic </a:t>
            </a:r>
            <a:r>
              <a:rPr lang="en-US" sz="5500" b="1">
                <a:solidFill>
                  <a:srgbClr val="FF0000"/>
                </a:solidFill>
              </a:rPr>
              <a:t>&amp;</a:t>
            </a:r>
            <a:r>
              <a:rPr lang="en-US" sz="5500" b="1" smtClean="0">
                <a:solidFill>
                  <a:srgbClr val="FF0000"/>
                </a:solidFill>
              </a:rPr>
              <a:t> </a:t>
            </a:r>
            <a:r>
              <a:rPr lang="en-US" sz="5500" b="1" dirty="0" smtClean="0">
                <a:solidFill>
                  <a:srgbClr val="FF0000"/>
                </a:solidFill>
              </a:rPr>
              <a:t>Fallacies During Critical thinking Processes</a:t>
            </a:r>
            <a:endParaRPr lang="en-US" sz="5500" dirty="0">
              <a:solidFill>
                <a:srgbClr val="FF0000"/>
              </a:solidFill>
            </a:endParaRPr>
          </a:p>
        </p:txBody>
      </p:sp>
    </p:spTree>
    <p:extLst>
      <p:ext uri="{BB962C8B-B14F-4D97-AF65-F5344CB8AC3E}">
        <p14:creationId xmlns:p14="http://schemas.microsoft.com/office/powerpoint/2010/main" val="2359836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937" y="116817"/>
            <a:ext cx="2936843" cy="6573234"/>
          </a:xfrm>
          <a:solidFill>
            <a:schemeClr val="tx1">
              <a:lumMod val="65000"/>
            </a:schemeClr>
          </a:solidFill>
        </p:spPr>
        <p:txBody>
          <a:bodyPr/>
          <a:lstStyle/>
          <a:p>
            <a:r>
              <a:rPr lang="en-US" b="1" dirty="0" smtClean="0">
                <a:solidFill>
                  <a:srgbClr val="FFFF00"/>
                </a:solidFill>
              </a:rPr>
              <a:t/>
            </a:r>
            <a:br>
              <a:rPr lang="en-US" b="1" dirty="0" smtClean="0">
                <a:solidFill>
                  <a:srgbClr val="FFFF00"/>
                </a:solidFill>
              </a:rPr>
            </a:br>
            <a:r>
              <a:rPr lang="en-US" b="1" dirty="0" smtClean="0">
                <a:solidFill>
                  <a:srgbClr val="002060"/>
                </a:solidFill>
              </a:rPr>
              <a:t>Definitions  </a:t>
            </a:r>
            <a:br>
              <a:rPr lang="en-US" b="1" dirty="0" smtClean="0">
                <a:solidFill>
                  <a:srgbClr val="002060"/>
                </a:solidFill>
              </a:rPr>
            </a:br>
            <a:r>
              <a:rPr lang="en-US" b="1" dirty="0" smtClean="0">
                <a:solidFill>
                  <a:srgbClr val="002060"/>
                </a:solidFill>
              </a:rPr>
              <a:t>&amp; </a:t>
            </a:r>
            <a:br>
              <a:rPr lang="en-US" b="1" dirty="0" smtClean="0">
                <a:solidFill>
                  <a:srgbClr val="002060"/>
                </a:solidFill>
              </a:rPr>
            </a:br>
            <a:r>
              <a:rPr lang="en-US" sz="4400" b="1" dirty="0" smtClean="0">
                <a:solidFill>
                  <a:srgbClr val="002060"/>
                </a:solidFill>
              </a:rPr>
              <a:t>Defining Definitions </a:t>
            </a:r>
            <a:r>
              <a:rPr lang="en-US" sz="4400" b="1" dirty="0" smtClean="0">
                <a:solidFill>
                  <a:schemeClr val="tx1"/>
                </a:solidFill>
              </a:rPr>
              <a:t>During Critical thinking Processes</a:t>
            </a:r>
            <a:endParaRPr lang="en-US" dirty="0">
              <a:solidFill>
                <a:schemeClr val="tx1"/>
              </a:solidFill>
            </a:endParaRPr>
          </a:p>
        </p:txBody>
      </p:sp>
      <p:sp>
        <p:nvSpPr>
          <p:cNvPr id="3" name="Content Placeholder 2"/>
          <p:cNvSpPr>
            <a:spLocks noGrp="1"/>
          </p:cNvSpPr>
          <p:nvPr>
            <p:ph idx="1"/>
          </p:nvPr>
        </p:nvSpPr>
        <p:spPr>
          <a:xfrm>
            <a:off x="3191069" y="130629"/>
            <a:ext cx="8855533" cy="6550089"/>
          </a:xfrm>
          <a:solidFill>
            <a:schemeClr val="accent1">
              <a:lumMod val="60000"/>
              <a:lumOff val="40000"/>
            </a:schemeClr>
          </a:solidFill>
        </p:spPr>
        <p:txBody>
          <a:bodyPr>
            <a:normAutofit/>
          </a:bodyPr>
          <a:lstStyle/>
          <a:p>
            <a:r>
              <a:rPr lang="en-US" sz="3600" b="1" dirty="0"/>
              <a:t>Clarity of communication is often lost to </a:t>
            </a:r>
            <a:r>
              <a:rPr lang="en-US" sz="3600" b="1" dirty="0">
                <a:solidFill>
                  <a:srgbClr val="FFFF00"/>
                </a:solidFill>
              </a:rPr>
              <a:t>ambiguity</a:t>
            </a:r>
            <a:r>
              <a:rPr lang="en-US" sz="3600" b="1" dirty="0"/>
              <a:t> and </a:t>
            </a:r>
            <a:r>
              <a:rPr lang="en-US" sz="3600" b="1" dirty="0">
                <a:solidFill>
                  <a:srgbClr val="FFFF00"/>
                </a:solidFill>
              </a:rPr>
              <a:t>imprecision </a:t>
            </a:r>
            <a:r>
              <a:rPr lang="en-US" sz="3600" b="1" dirty="0"/>
              <a:t>in the use of language. </a:t>
            </a:r>
            <a:endParaRPr lang="en-US" sz="3600" b="1" dirty="0" smtClean="0"/>
          </a:p>
          <a:p>
            <a:r>
              <a:rPr lang="en-US" sz="3600" b="1" dirty="0" smtClean="0">
                <a:solidFill>
                  <a:srgbClr val="FFFF00"/>
                </a:solidFill>
              </a:rPr>
              <a:t>Muddled</a:t>
            </a:r>
            <a:r>
              <a:rPr lang="en-US" sz="3600" b="1" dirty="0" smtClean="0"/>
              <a:t> </a:t>
            </a:r>
            <a:r>
              <a:rPr lang="en-US" sz="3600" b="1" dirty="0">
                <a:solidFill>
                  <a:srgbClr val="FFFF00"/>
                </a:solidFill>
              </a:rPr>
              <a:t>language</a:t>
            </a:r>
            <a:r>
              <a:rPr lang="en-US" sz="3600" b="1" dirty="0"/>
              <a:t> often flows from </a:t>
            </a:r>
            <a:r>
              <a:rPr lang="en-US" sz="3600" b="1" dirty="0">
                <a:solidFill>
                  <a:srgbClr val="FFFF00"/>
                </a:solidFill>
              </a:rPr>
              <a:t>muddled thinking </a:t>
            </a:r>
            <a:r>
              <a:rPr lang="en-US" sz="3600" b="1" dirty="0"/>
              <a:t>which ultimately leads to </a:t>
            </a:r>
            <a:r>
              <a:rPr lang="en-US" sz="3600" b="1" dirty="0">
                <a:solidFill>
                  <a:srgbClr val="FFFF00"/>
                </a:solidFill>
              </a:rPr>
              <a:t>ineffective communication</a:t>
            </a:r>
            <a:r>
              <a:rPr lang="en-US" sz="3600" b="1" dirty="0" smtClean="0">
                <a:solidFill>
                  <a:srgbClr val="FFFF00"/>
                </a:solidFill>
              </a:rPr>
              <a:t>.</a:t>
            </a:r>
          </a:p>
          <a:p>
            <a:r>
              <a:rPr lang="en-US" sz="3600" b="1" dirty="0" smtClean="0"/>
              <a:t>Hence</a:t>
            </a:r>
            <a:r>
              <a:rPr lang="en-US" sz="3600" b="1" dirty="0"/>
              <a:t>, definitions remain crucial to the communication process, since the are viable tools for eliminating ambiguity and vagueness from our discussions. </a:t>
            </a:r>
          </a:p>
          <a:p>
            <a:endParaRPr lang="en-US" dirty="0"/>
          </a:p>
        </p:txBody>
      </p:sp>
    </p:spTree>
    <p:extLst>
      <p:ext uri="{BB962C8B-B14F-4D97-AF65-F5344CB8AC3E}">
        <p14:creationId xmlns:p14="http://schemas.microsoft.com/office/powerpoint/2010/main" val="3904855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45460" y="116818"/>
            <a:ext cx="8809692" cy="6573234"/>
          </a:xfrm>
          <a:solidFill>
            <a:schemeClr val="accent4">
              <a:lumMod val="75000"/>
            </a:schemeClr>
          </a:solidFill>
        </p:spPr>
        <p:txBody>
          <a:bodyPr>
            <a:normAutofit/>
          </a:bodyPr>
          <a:lstStyle/>
          <a:p>
            <a:r>
              <a:rPr lang="en-US" sz="3200" b="1" dirty="0"/>
              <a:t>Definitions are always definition of </a:t>
            </a:r>
            <a:r>
              <a:rPr lang="en-US" sz="3200" b="1" dirty="0">
                <a:solidFill>
                  <a:srgbClr val="FFFF00"/>
                </a:solidFill>
              </a:rPr>
              <a:t>symbol</a:t>
            </a:r>
            <a:r>
              <a:rPr lang="en-US" sz="3200" b="1" dirty="0"/>
              <a:t>s because only </a:t>
            </a:r>
            <a:r>
              <a:rPr lang="en-US" sz="3200" b="1" dirty="0">
                <a:solidFill>
                  <a:srgbClr val="FFFF00"/>
                </a:solidFill>
              </a:rPr>
              <a:t>symbols have meaning</a:t>
            </a:r>
            <a:r>
              <a:rPr lang="en-US" sz="3200" b="1" dirty="0"/>
              <a:t>. The term table for instance, can be defined since it has meaning being a symbol. But a t</a:t>
            </a:r>
            <a:r>
              <a:rPr lang="en-US" sz="3200" b="1" dirty="0">
                <a:solidFill>
                  <a:srgbClr val="FFFF00"/>
                </a:solidFill>
              </a:rPr>
              <a:t>able in itself can not be defined</a:t>
            </a:r>
            <a:r>
              <a:rPr lang="en-US" sz="3200" b="1" dirty="0"/>
              <a:t>. Just as in Universals and Particulars, You can define the first but not the former. We can only describe the latter</a:t>
            </a:r>
          </a:p>
          <a:p>
            <a:r>
              <a:rPr lang="en-US" sz="3200" b="1" dirty="0"/>
              <a:t>The symbols to be defined is known as the </a:t>
            </a:r>
            <a:r>
              <a:rPr lang="en-US" sz="3200" b="1" i="1" dirty="0" err="1">
                <a:solidFill>
                  <a:schemeClr val="bg1"/>
                </a:solidFill>
              </a:rPr>
              <a:t>Defeniendum</a:t>
            </a:r>
            <a:r>
              <a:rPr lang="en-US" sz="3200" b="1" dirty="0"/>
              <a:t>, while the group of symbols that dose the defining are referred to as the </a:t>
            </a:r>
            <a:r>
              <a:rPr lang="en-US" sz="3200" b="1" i="1" dirty="0" err="1">
                <a:solidFill>
                  <a:schemeClr val="bg1"/>
                </a:solidFill>
              </a:rPr>
              <a:t>Definienes</a:t>
            </a:r>
            <a:r>
              <a:rPr lang="en-US" sz="3200" b="1" i="1" dirty="0">
                <a:solidFill>
                  <a:schemeClr val="bg1"/>
                </a:solidFill>
              </a:rPr>
              <a:t> </a:t>
            </a:r>
          </a:p>
          <a:p>
            <a:endParaRPr lang="en-US" dirty="0"/>
          </a:p>
        </p:txBody>
      </p:sp>
      <p:sp>
        <p:nvSpPr>
          <p:cNvPr id="4" name="Title 1"/>
          <p:cNvSpPr txBox="1">
            <a:spLocks/>
          </p:cNvSpPr>
          <p:nvPr/>
        </p:nvSpPr>
        <p:spPr>
          <a:xfrm>
            <a:off x="104937" y="116817"/>
            <a:ext cx="2936843" cy="6573234"/>
          </a:xfrm>
          <a:prstGeom prst="rect">
            <a:avLst/>
          </a:prstGeom>
          <a:solidFill>
            <a:srgbClr val="FF0000"/>
          </a:solidFill>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smtClean="0">
                <a:solidFill>
                  <a:srgbClr val="FFFF00"/>
                </a:solidFill>
              </a:rPr>
              <a:t/>
            </a:r>
            <a:br>
              <a:rPr lang="en-US" b="1" dirty="0" smtClean="0">
                <a:solidFill>
                  <a:srgbClr val="FFFF00"/>
                </a:solidFill>
              </a:rPr>
            </a:br>
            <a:r>
              <a:rPr lang="en-US" b="1" dirty="0" smtClean="0">
                <a:solidFill>
                  <a:srgbClr val="FFFF00"/>
                </a:solidFill>
              </a:rPr>
              <a:t/>
            </a:r>
            <a:br>
              <a:rPr lang="en-US" b="1" dirty="0" smtClean="0">
                <a:solidFill>
                  <a:srgbClr val="FFFF00"/>
                </a:solidFill>
              </a:rPr>
            </a:br>
            <a:r>
              <a:rPr lang="en-US" sz="4400" b="1" dirty="0" smtClean="0">
                <a:solidFill>
                  <a:srgbClr val="FFFF00"/>
                </a:solidFill>
              </a:rPr>
              <a:t>Defining Definitions</a:t>
            </a:r>
          </a:p>
          <a:p>
            <a:r>
              <a:rPr lang="en-US" sz="4000" b="1" dirty="0">
                <a:solidFill>
                  <a:schemeClr val="tx1"/>
                </a:solidFill>
              </a:rPr>
              <a:t>During Critical thinking Processes</a:t>
            </a:r>
            <a:endParaRPr lang="en-US" dirty="0"/>
          </a:p>
        </p:txBody>
      </p:sp>
    </p:spTree>
    <p:extLst>
      <p:ext uri="{BB962C8B-B14F-4D97-AF65-F5344CB8AC3E}">
        <p14:creationId xmlns:p14="http://schemas.microsoft.com/office/powerpoint/2010/main" val="3906328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182555"/>
            <a:ext cx="9404723" cy="648718"/>
          </a:xfrm>
          <a:solidFill>
            <a:schemeClr val="bg1"/>
          </a:solidFill>
        </p:spPr>
        <p:txBody>
          <a:bodyPr/>
          <a:lstStyle/>
          <a:p>
            <a:pPr algn="ctr"/>
            <a:r>
              <a:rPr lang="en-US" b="1" dirty="0" smtClean="0">
                <a:solidFill>
                  <a:srgbClr val="FFFF00"/>
                </a:solidFill>
              </a:rPr>
              <a:t>Types of Definitions</a:t>
            </a:r>
            <a:endParaRPr lang="en-US" b="1" dirty="0">
              <a:solidFill>
                <a:srgbClr val="FFFF00"/>
              </a:solidFill>
            </a:endParaRPr>
          </a:p>
        </p:txBody>
      </p:sp>
      <p:sp>
        <p:nvSpPr>
          <p:cNvPr id="3" name="Content Placeholder 2"/>
          <p:cNvSpPr>
            <a:spLocks noGrp="1"/>
          </p:cNvSpPr>
          <p:nvPr>
            <p:ph idx="1"/>
          </p:nvPr>
        </p:nvSpPr>
        <p:spPr>
          <a:xfrm>
            <a:off x="311727" y="914401"/>
            <a:ext cx="11700164" cy="5791200"/>
          </a:xfrm>
          <a:solidFill>
            <a:schemeClr val="bg1"/>
          </a:solidFill>
        </p:spPr>
        <p:txBody>
          <a:bodyPr>
            <a:normAutofit lnSpcReduction="10000"/>
          </a:bodyPr>
          <a:lstStyle/>
          <a:p>
            <a:r>
              <a:rPr lang="en-US" sz="2800" b="1" dirty="0" smtClean="0"/>
              <a:t>1. </a:t>
            </a:r>
            <a:r>
              <a:rPr lang="en-US" sz="2800" b="1" dirty="0" smtClean="0">
                <a:solidFill>
                  <a:srgbClr val="FFFF00"/>
                </a:solidFill>
              </a:rPr>
              <a:t>LEXICAL DEFINITIONS: </a:t>
            </a:r>
            <a:r>
              <a:rPr lang="en-US" sz="2800" b="1" dirty="0" smtClean="0"/>
              <a:t>make reference to typical dictionary or what is often referred to as Lexicon  definitions.</a:t>
            </a:r>
          </a:p>
          <a:p>
            <a:r>
              <a:rPr lang="en-US" sz="2800" b="1" dirty="0" smtClean="0">
                <a:solidFill>
                  <a:srgbClr val="FFFF00"/>
                </a:solidFill>
              </a:rPr>
              <a:t>STIPULATE DEFINITIONS: </a:t>
            </a:r>
            <a:r>
              <a:rPr lang="en-US" sz="2800" b="1" dirty="0" smtClean="0"/>
              <a:t>Often use when a writer creates a new word that need clarifications/explaining</a:t>
            </a:r>
          </a:p>
          <a:p>
            <a:r>
              <a:rPr lang="en-US" sz="2800" b="1" dirty="0" smtClean="0">
                <a:solidFill>
                  <a:srgbClr val="FFFF00"/>
                </a:solidFill>
              </a:rPr>
              <a:t>PERSUASIVE DEFINITIONS: </a:t>
            </a:r>
            <a:r>
              <a:rPr lang="en-US" sz="2800" b="1" dirty="0" smtClean="0"/>
              <a:t>A special kind of stipulate definition where the writer or definer uses very persuasive terms to convey the impression intended to the reader of listener</a:t>
            </a:r>
          </a:p>
          <a:p>
            <a:r>
              <a:rPr lang="en-US" sz="2800" b="1" dirty="0" smtClean="0">
                <a:solidFill>
                  <a:srgbClr val="FFFF00"/>
                </a:solidFill>
              </a:rPr>
              <a:t>PRECISE DEFINITION:  </a:t>
            </a:r>
            <a:r>
              <a:rPr lang="en-US" sz="2800" b="1" dirty="0" smtClean="0"/>
              <a:t>Any definition designed to reduce vagueness by imposing limits on the conventional usage of the term. It seeks to make the definition more exact and clearer.</a:t>
            </a:r>
          </a:p>
          <a:p>
            <a:r>
              <a:rPr lang="en-US" sz="2800" b="1" dirty="0" smtClean="0">
                <a:solidFill>
                  <a:srgbClr val="FFFF00"/>
                </a:solidFill>
              </a:rPr>
              <a:t>THEORETICAL DFINITIONS: </a:t>
            </a:r>
            <a:r>
              <a:rPr lang="en-US" sz="2800" b="1" dirty="0" smtClean="0"/>
              <a:t>It is the kind of definition that attempts a scientific explanation to the term under review. It seeks to provide comprehensive understanding o the </a:t>
            </a:r>
            <a:r>
              <a:rPr lang="en-US" sz="2800" b="1" i="1" dirty="0" err="1" smtClean="0">
                <a:solidFill>
                  <a:srgbClr val="FFFF00"/>
                </a:solidFill>
              </a:rPr>
              <a:t>defineudum</a:t>
            </a:r>
            <a:endParaRPr lang="en-US" sz="2800" b="1" i="1" dirty="0">
              <a:solidFill>
                <a:srgbClr val="FFFF00"/>
              </a:solidFill>
            </a:endParaRPr>
          </a:p>
        </p:txBody>
      </p:sp>
    </p:spTree>
    <p:extLst>
      <p:ext uri="{BB962C8B-B14F-4D97-AF65-F5344CB8AC3E}">
        <p14:creationId xmlns:p14="http://schemas.microsoft.com/office/powerpoint/2010/main" val="258957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9822" y="103910"/>
            <a:ext cx="9404723" cy="669500"/>
          </a:xfrm>
          <a:solidFill>
            <a:schemeClr val="accent6">
              <a:lumMod val="75000"/>
            </a:schemeClr>
          </a:solidFill>
        </p:spPr>
        <p:txBody>
          <a:bodyPr/>
          <a:lstStyle/>
          <a:p>
            <a:pPr algn="ctr"/>
            <a:r>
              <a:rPr lang="en-US" b="1" dirty="0" smtClean="0"/>
              <a:t>Rules of Definitions</a:t>
            </a:r>
            <a:endParaRPr lang="en-US" b="1" dirty="0"/>
          </a:p>
        </p:txBody>
      </p:sp>
      <p:sp>
        <p:nvSpPr>
          <p:cNvPr id="3" name="Content Placeholder 2"/>
          <p:cNvSpPr>
            <a:spLocks noGrp="1"/>
          </p:cNvSpPr>
          <p:nvPr>
            <p:ph idx="1"/>
          </p:nvPr>
        </p:nvSpPr>
        <p:spPr>
          <a:xfrm>
            <a:off x="187036" y="935182"/>
            <a:ext cx="11658600" cy="5715000"/>
          </a:xfrm>
          <a:solidFill>
            <a:srgbClr val="FFFF00"/>
          </a:solidFill>
        </p:spPr>
        <p:txBody>
          <a:bodyPr>
            <a:noAutofit/>
          </a:bodyPr>
          <a:lstStyle/>
          <a:p>
            <a:r>
              <a:rPr lang="en-US" sz="3600" b="1" dirty="0" smtClean="0">
                <a:solidFill>
                  <a:schemeClr val="bg1"/>
                </a:solidFill>
              </a:rPr>
              <a:t>1. A Definition must capture the essential aspects and attributes of the species.</a:t>
            </a:r>
          </a:p>
          <a:p>
            <a:r>
              <a:rPr lang="en-US" sz="3600" b="1" dirty="0" smtClean="0">
                <a:solidFill>
                  <a:schemeClr val="bg1"/>
                </a:solidFill>
              </a:rPr>
              <a:t>2</a:t>
            </a:r>
            <a:r>
              <a:rPr lang="en-US" sz="3600" b="1" dirty="0" smtClean="0">
                <a:solidFill>
                  <a:srgbClr val="FF0000"/>
                </a:solidFill>
              </a:rPr>
              <a:t>. A Definition must not be circular,</a:t>
            </a:r>
          </a:p>
          <a:p>
            <a:r>
              <a:rPr lang="en-US" sz="3600" b="1" dirty="0" smtClean="0">
                <a:solidFill>
                  <a:schemeClr val="bg1"/>
                </a:solidFill>
              </a:rPr>
              <a:t>3. A definition must neither be too broad or too narrow,</a:t>
            </a:r>
          </a:p>
          <a:p>
            <a:r>
              <a:rPr lang="en-US" sz="3600" b="1" dirty="0" smtClean="0">
                <a:solidFill>
                  <a:schemeClr val="bg1"/>
                </a:solidFill>
              </a:rPr>
              <a:t>4</a:t>
            </a:r>
            <a:r>
              <a:rPr lang="en-US" sz="3600" b="1" dirty="0" smtClean="0">
                <a:solidFill>
                  <a:srgbClr val="FF0000"/>
                </a:solidFill>
              </a:rPr>
              <a:t>. A Definition can and should not be negative, if it can be affirmative,</a:t>
            </a:r>
          </a:p>
          <a:p>
            <a:r>
              <a:rPr lang="en-US" sz="3600" b="1" dirty="0" smtClean="0">
                <a:solidFill>
                  <a:schemeClr val="bg1"/>
                </a:solidFill>
              </a:rPr>
              <a:t>5. A Definition must not be obscured ambiguous or figurative</a:t>
            </a:r>
            <a:r>
              <a:rPr lang="en-US" sz="3600" dirty="0" smtClean="0">
                <a:solidFill>
                  <a:schemeClr val="bg1"/>
                </a:solidFill>
              </a:rPr>
              <a:t>. </a:t>
            </a:r>
            <a:endParaRPr lang="en-US" sz="3600" dirty="0">
              <a:solidFill>
                <a:schemeClr val="bg1"/>
              </a:solidFill>
            </a:endParaRPr>
          </a:p>
        </p:txBody>
      </p:sp>
    </p:spTree>
    <p:extLst>
      <p:ext uri="{BB962C8B-B14F-4D97-AF65-F5344CB8AC3E}">
        <p14:creationId xmlns:p14="http://schemas.microsoft.com/office/powerpoint/2010/main" val="26596135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120209"/>
            <a:ext cx="9404723" cy="711064"/>
          </a:xfrm>
          <a:solidFill>
            <a:schemeClr val="tx1"/>
          </a:solidFill>
        </p:spPr>
        <p:txBody>
          <a:bodyPr/>
          <a:lstStyle/>
          <a:p>
            <a:pPr algn="ctr"/>
            <a:r>
              <a:rPr lang="en-US" b="1" dirty="0" smtClean="0">
                <a:solidFill>
                  <a:schemeClr val="bg1"/>
                </a:solidFill>
              </a:rPr>
              <a:t>Fallacies</a:t>
            </a:r>
            <a:endParaRPr lang="en-US" b="1" dirty="0">
              <a:solidFill>
                <a:schemeClr val="bg1"/>
              </a:solidFill>
            </a:endParaRPr>
          </a:p>
        </p:txBody>
      </p:sp>
      <p:sp>
        <p:nvSpPr>
          <p:cNvPr id="3" name="Content Placeholder 2"/>
          <p:cNvSpPr>
            <a:spLocks noGrp="1"/>
          </p:cNvSpPr>
          <p:nvPr>
            <p:ph idx="1"/>
          </p:nvPr>
        </p:nvSpPr>
        <p:spPr>
          <a:xfrm>
            <a:off x="249382" y="976743"/>
            <a:ext cx="11741727" cy="5715000"/>
          </a:xfrm>
          <a:solidFill>
            <a:schemeClr val="tx1"/>
          </a:solidFill>
        </p:spPr>
        <p:txBody>
          <a:bodyPr>
            <a:noAutofit/>
          </a:bodyPr>
          <a:lstStyle/>
          <a:p>
            <a:r>
              <a:rPr lang="en-US" sz="3200" b="1" dirty="0" smtClean="0">
                <a:solidFill>
                  <a:schemeClr val="bg1"/>
                </a:solidFill>
              </a:rPr>
              <a:t>Generally referred to instances where an error in reasoning are identified, errors that are made internally or unintentionally. </a:t>
            </a:r>
          </a:p>
          <a:p>
            <a:r>
              <a:rPr lang="en-US" sz="3200" b="1" dirty="0" smtClean="0">
                <a:solidFill>
                  <a:schemeClr val="bg1"/>
                </a:solidFill>
              </a:rPr>
              <a:t>Generally speaking, </a:t>
            </a:r>
            <a:r>
              <a:rPr lang="en-US" sz="3200" b="1" dirty="0" smtClean="0">
                <a:solidFill>
                  <a:srgbClr val="FF0000"/>
                </a:solidFill>
              </a:rPr>
              <a:t>a Fallacy is an error in reasoning</a:t>
            </a:r>
            <a:r>
              <a:rPr lang="en-US" sz="3200" b="1" dirty="0" smtClean="0">
                <a:solidFill>
                  <a:schemeClr val="bg1"/>
                </a:solidFill>
              </a:rPr>
              <a:t>. More specifically stated, A fallacy in a kind of </a:t>
            </a:r>
            <a:r>
              <a:rPr lang="en-US" sz="3200" b="1" dirty="0" smtClean="0">
                <a:solidFill>
                  <a:srgbClr val="FF0000"/>
                </a:solidFill>
              </a:rPr>
              <a:t>argument that seems correct but on a closer examination, it is seen not to be so. </a:t>
            </a:r>
          </a:p>
          <a:p>
            <a:r>
              <a:rPr lang="en-US" sz="3200" b="1" dirty="0" smtClean="0">
                <a:solidFill>
                  <a:schemeClr val="bg1"/>
                </a:solidFill>
              </a:rPr>
              <a:t>Types of Fallacies Include:</a:t>
            </a:r>
          </a:p>
          <a:p>
            <a:r>
              <a:rPr lang="en-US" sz="3200" b="1" i="1" dirty="0" smtClean="0">
                <a:solidFill>
                  <a:srgbClr val="FF0000"/>
                </a:solidFill>
              </a:rPr>
              <a:t>Formal Fallacies and </a:t>
            </a:r>
          </a:p>
          <a:p>
            <a:r>
              <a:rPr lang="en-US" sz="3200" b="1" i="1" dirty="0" smtClean="0">
                <a:solidFill>
                  <a:srgbClr val="FF0000"/>
                </a:solidFill>
              </a:rPr>
              <a:t>Informal Fallacies</a:t>
            </a:r>
            <a:endParaRPr lang="en-US" sz="3200" b="1" i="1" dirty="0">
              <a:solidFill>
                <a:srgbClr val="FF0000"/>
              </a:solidFill>
            </a:endParaRPr>
          </a:p>
        </p:txBody>
      </p:sp>
    </p:spTree>
    <p:extLst>
      <p:ext uri="{BB962C8B-B14F-4D97-AF65-F5344CB8AC3E}">
        <p14:creationId xmlns:p14="http://schemas.microsoft.com/office/powerpoint/2010/main" val="18507516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33773" y="154138"/>
            <a:ext cx="5065205" cy="592311"/>
          </a:xfrm>
          <a:solidFill>
            <a:srgbClr val="FF0000"/>
          </a:solidFill>
        </p:spPr>
        <p:txBody>
          <a:bodyPr/>
          <a:lstStyle/>
          <a:p>
            <a:r>
              <a:rPr lang="en-US" sz="3600" b="1" dirty="0"/>
              <a:t>Formal fallacies </a:t>
            </a:r>
            <a:endParaRPr lang="en-US" sz="3600" dirty="0"/>
          </a:p>
        </p:txBody>
      </p:sp>
      <p:sp>
        <p:nvSpPr>
          <p:cNvPr id="3" name="Content Placeholder 2"/>
          <p:cNvSpPr>
            <a:spLocks noGrp="1"/>
          </p:cNvSpPr>
          <p:nvPr>
            <p:ph idx="1"/>
          </p:nvPr>
        </p:nvSpPr>
        <p:spPr>
          <a:xfrm>
            <a:off x="178606" y="746449"/>
            <a:ext cx="12013394" cy="6111551"/>
          </a:xfrm>
          <a:solidFill>
            <a:srgbClr val="002060"/>
          </a:solidFill>
        </p:spPr>
        <p:txBody>
          <a:bodyPr/>
          <a:lstStyle/>
          <a:p>
            <a:r>
              <a:rPr lang="en-US" sz="2400" b="1" dirty="0">
                <a:solidFill>
                  <a:srgbClr val="FFFF00"/>
                </a:solidFill>
              </a:rPr>
              <a:t>Formal fallacies patterns of reasoning which are based on structural errors.</a:t>
            </a:r>
          </a:p>
          <a:p>
            <a:r>
              <a:rPr lang="en-US" dirty="0"/>
              <a:t>Such fallacies occur because the reasoning is founded on a mistake that is purely logical or because they deviate from clearly logical patterns</a:t>
            </a:r>
          </a:p>
          <a:p>
            <a:r>
              <a:rPr lang="en-US" b="1" dirty="0">
                <a:solidFill>
                  <a:srgbClr val="FFFF00"/>
                </a:solidFill>
              </a:rPr>
              <a:t>Example of Formal Fallacies Include:</a:t>
            </a:r>
          </a:p>
          <a:p>
            <a:r>
              <a:rPr lang="en-US" dirty="0"/>
              <a:t>1. Fallacies of Affirming the Consequence: </a:t>
            </a:r>
            <a:r>
              <a:rPr lang="en-US" dirty="0">
                <a:solidFill>
                  <a:srgbClr val="FFFF00"/>
                </a:solidFill>
              </a:rPr>
              <a:t>The fallacies here involve satiations where there is a formal deviation from a valid form of argument known as </a:t>
            </a:r>
            <a:r>
              <a:rPr lang="en-US" b="1" i="1" dirty="0" err="1"/>
              <a:t>Modu</a:t>
            </a:r>
            <a:r>
              <a:rPr lang="en-US" b="1" i="1" dirty="0"/>
              <a:t> Ponens: </a:t>
            </a:r>
          </a:p>
          <a:p>
            <a:endParaRPr lang="en-US" b="1" i="1" dirty="0" smtClean="0"/>
          </a:p>
          <a:p>
            <a:endParaRPr lang="en-US" b="1" i="1" dirty="0"/>
          </a:p>
          <a:p>
            <a:endParaRPr lang="en-US" b="1" i="1" dirty="0" smtClean="0"/>
          </a:p>
          <a:p>
            <a:endParaRPr lang="en-US" b="1" i="1" dirty="0"/>
          </a:p>
          <a:p>
            <a:endParaRPr lang="en-US" dirty="0"/>
          </a:p>
        </p:txBody>
      </p:sp>
      <p:pic>
        <p:nvPicPr>
          <p:cNvPr id="4" name="Picture 3"/>
          <p:cNvPicPr>
            <a:picLocks noChangeAspect="1"/>
          </p:cNvPicPr>
          <p:nvPr/>
        </p:nvPicPr>
        <p:blipFill>
          <a:blip r:embed="rId2"/>
          <a:stretch>
            <a:fillRect/>
          </a:stretch>
        </p:blipFill>
        <p:spPr>
          <a:xfrm>
            <a:off x="0" y="3705494"/>
            <a:ext cx="12192000" cy="3152506"/>
          </a:xfrm>
          <a:prstGeom prst="rect">
            <a:avLst/>
          </a:prstGeom>
        </p:spPr>
      </p:pic>
    </p:spTree>
    <p:extLst>
      <p:ext uri="{BB962C8B-B14F-4D97-AF65-F5344CB8AC3E}">
        <p14:creationId xmlns:p14="http://schemas.microsoft.com/office/powerpoint/2010/main" val="1070545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0627" y="205273"/>
            <a:ext cx="11943184" cy="6456783"/>
          </a:xfrm>
          <a:solidFill>
            <a:schemeClr val="accent1">
              <a:lumMod val="75000"/>
            </a:schemeClr>
          </a:solidFill>
        </p:spPr>
        <p:txBody>
          <a:bodyPr/>
          <a:lstStyle/>
          <a:p>
            <a:pPr marL="0" indent="0">
              <a:buNone/>
            </a:pPr>
            <a:r>
              <a:rPr lang="en-US" sz="2800" b="1" i="1" dirty="0">
                <a:solidFill>
                  <a:srgbClr val="FFFF00"/>
                </a:solidFill>
              </a:rPr>
              <a:t>The last example of the argument above is definitely invalid, for it is possible that the ground is wet, without being the case that it rained. It is possible for instance that some one purred a drum of water on the ground, hence, it is wet</a:t>
            </a:r>
          </a:p>
          <a:p>
            <a:pPr marL="0" indent="0">
              <a:buNone/>
            </a:pPr>
            <a:r>
              <a:rPr lang="en-US" sz="2800" dirty="0"/>
              <a:t>2. Fallacies of Denying the antecedents”:  </a:t>
            </a:r>
            <a:r>
              <a:rPr lang="en-US" sz="2800" dirty="0">
                <a:solidFill>
                  <a:srgbClr val="FFFF00"/>
                </a:solidFill>
              </a:rPr>
              <a:t>The argument in this kind of fallacies involves a deviation from another correct form of argument known as </a:t>
            </a:r>
            <a:r>
              <a:rPr lang="en-US" sz="2800" b="1" dirty="0"/>
              <a:t>Modus </a:t>
            </a:r>
            <a:r>
              <a:rPr lang="en-US" sz="2800" b="1" dirty="0" err="1"/>
              <a:t>Tollens</a:t>
            </a:r>
            <a:r>
              <a:rPr lang="en-US" sz="2800" b="1" dirty="0"/>
              <a:t>” </a:t>
            </a:r>
          </a:p>
          <a:p>
            <a:pPr marL="0" indent="0">
              <a:buNone/>
            </a:pPr>
            <a:endParaRPr lang="en-US" b="1" dirty="0" smtClean="0"/>
          </a:p>
          <a:p>
            <a:endParaRPr lang="en-US" dirty="0"/>
          </a:p>
        </p:txBody>
      </p:sp>
      <p:pic>
        <p:nvPicPr>
          <p:cNvPr id="4" name="Picture 3"/>
          <p:cNvPicPr>
            <a:picLocks noChangeAspect="1"/>
          </p:cNvPicPr>
          <p:nvPr/>
        </p:nvPicPr>
        <p:blipFill>
          <a:blip r:embed="rId2"/>
          <a:stretch>
            <a:fillRect/>
          </a:stretch>
        </p:blipFill>
        <p:spPr>
          <a:xfrm>
            <a:off x="130627" y="3638939"/>
            <a:ext cx="11943184" cy="3219061"/>
          </a:xfrm>
          <a:prstGeom prst="rect">
            <a:avLst/>
          </a:prstGeom>
        </p:spPr>
      </p:pic>
    </p:spTree>
    <p:extLst>
      <p:ext uri="{BB962C8B-B14F-4D97-AF65-F5344CB8AC3E}">
        <p14:creationId xmlns:p14="http://schemas.microsoft.com/office/powerpoint/2010/main" val="29495579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952" y="135477"/>
            <a:ext cx="11849878" cy="797584"/>
          </a:xfrm>
          <a:solidFill>
            <a:srgbClr val="FF0000"/>
          </a:solidFill>
        </p:spPr>
        <p:txBody>
          <a:bodyPr/>
          <a:lstStyle/>
          <a:p>
            <a:pPr algn="ctr"/>
            <a:r>
              <a:rPr lang="en-US" sz="4400" b="1" dirty="0">
                <a:solidFill>
                  <a:schemeClr val="tx1"/>
                </a:solidFill>
              </a:rPr>
              <a:t>Informal Fallacies </a:t>
            </a:r>
            <a:endParaRPr lang="en-US" dirty="0">
              <a:solidFill>
                <a:schemeClr val="tx1"/>
              </a:solidFill>
            </a:endParaRPr>
          </a:p>
        </p:txBody>
      </p:sp>
      <p:sp>
        <p:nvSpPr>
          <p:cNvPr id="3" name="Content Placeholder 2"/>
          <p:cNvSpPr>
            <a:spLocks noGrp="1"/>
          </p:cNvSpPr>
          <p:nvPr>
            <p:ph idx="1"/>
          </p:nvPr>
        </p:nvSpPr>
        <p:spPr>
          <a:xfrm>
            <a:off x="167952" y="1119674"/>
            <a:ext cx="11849878" cy="5561044"/>
          </a:xfrm>
          <a:solidFill>
            <a:srgbClr val="FFFF00"/>
          </a:solidFill>
        </p:spPr>
        <p:txBody>
          <a:bodyPr/>
          <a:lstStyle/>
          <a:p>
            <a:r>
              <a:rPr lang="en-US" sz="3200" b="1" dirty="0">
                <a:solidFill>
                  <a:schemeClr val="bg1"/>
                </a:solidFill>
              </a:rPr>
              <a:t>While those arguments suffering from the error of structural defects fall within the ambit formal fallacies, there are other errors in reasoning that fall outside the error of structure. These class of errors in reasoning are regarded as informal fallacies.</a:t>
            </a:r>
          </a:p>
          <a:p>
            <a:r>
              <a:rPr lang="en-US" sz="3200" b="1" dirty="0">
                <a:solidFill>
                  <a:schemeClr val="bg1"/>
                </a:solidFill>
              </a:rPr>
              <a:t>However, fallacies that fall under the category can further be divided into three other classes:</a:t>
            </a:r>
          </a:p>
          <a:p>
            <a:r>
              <a:rPr lang="en-US" sz="3200" b="1" dirty="0">
                <a:solidFill>
                  <a:srgbClr val="FF0000"/>
                </a:solidFill>
              </a:rPr>
              <a:t>1. FALLACIES INVOLVING IRRELEVANT PREMISES</a:t>
            </a:r>
          </a:p>
          <a:p>
            <a:r>
              <a:rPr lang="en-US" sz="3200" b="1" dirty="0">
                <a:solidFill>
                  <a:srgbClr val="FF0000"/>
                </a:solidFill>
              </a:rPr>
              <a:t>2. FALLACIES INVOLVING AMBIGUITY</a:t>
            </a:r>
          </a:p>
          <a:p>
            <a:r>
              <a:rPr lang="en-US" sz="3200" b="1" dirty="0">
                <a:solidFill>
                  <a:srgbClr val="FF0000"/>
                </a:solidFill>
              </a:rPr>
              <a:t>3. FALLACIES INVOLVING UNWARRANTED ASSUMPTIONS</a:t>
            </a:r>
          </a:p>
          <a:p>
            <a:endParaRPr lang="en-US" dirty="0"/>
          </a:p>
        </p:txBody>
      </p:sp>
    </p:spTree>
    <p:extLst>
      <p:ext uri="{BB962C8B-B14F-4D97-AF65-F5344CB8AC3E}">
        <p14:creationId xmlns:p14="http://schemas.microsoft.com/office/powerpoint/2010/main" val="23526228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2176"/>
            <a:ext cx="12191999" cy="1400530"/>
          </a:xfrm>
          <a:solidFill>
            <a:srgbClr val="FFC000"/>
          </a:solidFill>
        </p:spPr>
        <p:txBody>
          <a:bodyPr/>
          <a:lstStyle/>
          <a:p>
            <a:pPr algn="ctr"/>
            <a:r>
              <a:rPr lang="en-US" sz="4400" b="1" dirty="0">
                <a:solidFill>
                  <a:schemeClr val="tx1"/>
                </a:solidFill>
              </a:rPr>
              <a:t>Lets consider some </a:t>
            </a:r>
            <a:r>
              <a:rPr lang="en-US" sz="4400" b="1" dirty="0" smtClean="0">
                <a:solidFill>
                  <a:schemeClr val="tx1"/>
                </a:solidFill>
              </a:rPr>
              <a:t>examples:  </a:t>
            </a:r>
            <a:r>
              <a:rPr lang="en-US" sz="4400" b="1" dirty="0">
                <a:solidFill>
                  <a:schemeClr val="tx1"/>
                </a:solidFill>
              </a:rPr>
              <a:t/>
            </a:r>
            <a:br>
              <a:rPr lang="en-US" sz="4400" b="1" dirty="0">
                <a:solidFill>
                  <a:schemeClr val="tx1"/>
                </a:solidFill>
              </a:rPr>
            </a:br>
            <a:r>
              <a:rPr lang="en-US" sz="4400" b="1" dirty="0">
                <a:solidFill>
                  <a:schemeClr val="tx1"/>
                </a:solidFill>
              </a:rPr>
              <a:t>Fallacies involving irrelevant Premises</a:t>
            </a:r>
            <a:br>
              <a:rPr lang="en-US" sz="4400" b="1" dirty="0">
                <a:solidFill>
                  <a:schemeClr val="tx1"/>
                </a:solidFill>
              </a:rPr>
            </a:br>
            <a:endParaRPr lang="en-US" dirty="0">
              <a:solidFill>
                <a:schemeClr val="tx1"/>
              </a:solidFill>
            </a:endParaRPr>
          </a:p>
        </p:txBody>
      </p:sp>
      <p:pic>
        <p:nvPicPr>
          <p:cNvPr id="4" name="Content Placeholder 3"/>
          <p:cNvPicPr>
            <a:picLocks noGrp="1" noChangeAspect="1"/>
          </p:cNvPicPr>
          <p:nvPr>
            <p:ph idx="1"/>
          </p:nvPr>
        </p:nvPicPr>
        <p:blipFill>
          <a:blip r:embed="rId2"/>
          <a:stretch>
            <a:fillRect/>
          </a:stretch>
        </p:blipFill>
        <p:spPr>
          <a:xfrm>
            <a:off x="0" y="1498690"/>
            <a:ext cx="12192000" cy="5359310"/>
          </a:xfrm>
          <a:prstGeom prst="rect">
            <a:avLst/>
          </a:prstGeom>
        </p:spPr>
      </p:pic>
    </p:spTree>
    <p:extLst>
      <p:ext uri="{BB962C8B-B14F-4D97-AF65-F5344CB8AC3E}">
        <p14:creationId xmlns:p14="http://schemas.microsoft.com/office/powerpoint/2010/main" val="36709074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0345" y="0"/>
            <a:ext cx="11288386" cy="508979"/>
          </a:xfrm>
          <a:solidFill>
            <a:schemeClr val="bg1"/>
          </a:solidFill>
        </p:spPr>
        <p:txBody>
          <a:bodyPr/>
          <a:lstStyle/>
          <a:p>
            <a:pPr algn="ctr"/>
            <a:r>
              <a:rPr lang="en-US" sz="2800" b="1" dirty="0" smtClean="0"/>
              <a:t>More examples of Informal Fallacies</a:t>
            </a:r>
            <a:endParaRPr lang="en-US" sz="2800" b="1" dirty="0"/>
          </a:p>
        </p:txBody>
      </p:sp>
      <p:graphicFrame>
        <p:nvGraphicFramePr>
          <p:cNvPr id="4" name="Content Placeholder 3"/>
          <p:cNvGraphicFramePr>
            <a:graphicFrameLocks noGrp="1"/>
          </p:cNvGraphicFramePr>
          <p:nvPr>
            <p:ph idx="1"/>
            <p:extLst/>
          </p:nvPr>
        </p:nvGraphicFramePr>
        <p:xfrm>
          <a:off x="78825" y="508979"/>
          <a:ext cx="12065876" cy="6162040"/>
        </p:xfrm>
        <a:graphic>
          <a:graphicData uri="http://schemas.openxmlformats.org/drawingml/2006/table">
            <a:tbl>
              <a:tblPr firstRow="1" bandRow="1">
                <a:tableStyleId>{073A0DAA-6AF3-43AB-8588-CEC1D06C72B9}</a:tableStyleId>
              </a:tblPr>
              <a:tblGrid>
                <a:gridCol w="552290"/>
                <a:gridCol w="3377686"/>
                <a:gridCol w="8135900"/>
              </a:tblGrid>
              <a:tr h="370840">
                <a:tc>
                  <a:txBody>
                    <a:bodyPr/>
                    <a:lstStyle/>
                    <a:p>
                      <a:r>
                        <a:rPr lang="en-US" dirty="0" smtClean="0"/>
                        <a:t>s/n</a:t>
                      </a:r>
                      <a:endParaRPr lang="en-US" dirty="0"/>
                    </a:p>
                  </a:txBody>
                  <a:tcPr/>
                </a:tc>
                <a:tc>
                  <a:txBody>
                    <a:bodyPr/>
                    <a:lstStyle/>
                    <a:p>
                      <a:r>
                        <a:rPr lang="en-US" dirty="0" smtClean="0"/>
                        <a:t>Type of Fallacy</a:t>
                      </a:r>
                      <a:endParaRPr lang="en-US" dirty="0"/>
                    </a:p>
                  </a:txBody>
                  <a:tcPr/>
                </a:tc>
                <a:tc>
                  <a:txBody>
                    <a:bodyPr/>
                    <a:lstStyle/>
                    <a:p>
                      <a:r>
                        <a:rPr lang="en-US" dirty="0" smtClean="0"/>
                        <a:t>Example of Fallacies</a:t>
                      </a:r>
                      <a:endParaRPr lang="en-US" dirty="0"/>
                    </a:p>
                  </a:txBody>
                  <a:tcPr/>
                </a:tc>
              </a:tr>
              <a:tr h="370840">
                <a:tc>
                  <a:txBody>
                    <a:bodyPr/>
                    <a:lstStyle/>
                    <a:p>
                      <a:r>
                        <a:rPr lang="en-US" sz="1600" dirty="0" smtClean="0"/>
                        <a:t>4</a:t>
                      </a:r>
                      <a:endParaRPr lang="en-US" sz="1600" b="1" dirty="0"/>
                    </a:p>
                  </a:txBody>
                  <a:tcPr/>
                </a:tc>
                <a:tc>
                  <a:txBody>
                    <a:bodyPr/>
                    <a:lstStyle/>
                    <a:p>
                      <a:r>
                        <a:rPr lang="en-US" sz="1600" b="1" dirty="0" err="1" smtClean="0"/>
                        <a:t>Agumentum</a:t>
                      </a:r>
                      <a:r>
                        <a:rPr lang="en-US" sz="1600" b="1" dirty="0" smtClean="0"/>
                        <a:t> ad </a:t>
                      </a:r>
                      <a:r>
                        <a:rPr lang="en-US" sz="1600" b="1" dirty="0" err="1" smtClean="0"/>
                        <a:t>Huminem</a:t>
                      </a:r>
                      <a:r>
                        <a:rPr lang="en-US" sz="1600" b="1" dirty="0" smtClean="0"/>
                        <a:t> (</a:t>
                      </a:r>
                      <a:r>
                        <a:rPr lang="en-US" sz="1600" b="1" dirty="0" smtClean="0">
                          <a:solidFill>
                            <a:srgbClr val="FF0000"/>
                          </a:solidFill>
                        </a:rPr>
                        <a:t>Circumstantia</a:t>
                      </a:r>
                      <a:r>
                        <a:rPr lang="en-US" sz="1600" b="1" dirty="0" smtClean="0"/>
                        <a:t>l)</a:t>
                      </a:r>
                      <a:endParaRPr lang="en-US" sz="1600" b="1" dirty="0"/>
                    </a:p>
                  </a:txBody>
                  <a:tcPr/>
                </a:tc>
                <a:tc>
                  <a:txBody>
                    <a:bodyPr/>
                    <a:lstStyle/>
                    <a:p>
                      <a:endParaRPr lang="en-US" sz="1600" b="1"/>
                    </a:p>
                  </a:txBody>
                  <a:tcPr/>
                </a:tc>
              </a:tr>
              <a:tr h="370840">
                <a:tc>
                  <a:txBody>
                    <a:bodyPr/>
                    <a:lstStyle/>
                    <a:p>
                      <a:r>
                        <a:rPr lang="en-US" sz="1600" dirty="0" smtClean="0"/>
                        <a:t>5</a:t>
                      </a:r>
                      <a:endParaRPr lang="en-US" sz="1600" b="1" dirty="0"/>
                    </a:p>
                  </a:txBody>
                  <a:tcPr/>
                </a:tc>
                <a:tc>
                  <a:txBody>
                    <a:bodyPr/>
                    <a:lstStyle/>
                    <a:p>
                      <a:r>
                        <a:rPr lang="en-US" sz="1600" b="1" dirty="0" smtClean="0"/>
                        <a:t>Argumentum ad </a:t>
                      </a:r>
                      <a:r>
                        <a:rPr lang="en-US" sz="1600" b="1" dirty="0" err="1" smtClean="0"/>
                        <a:t>Populum</a:t>
                      </a:r>
                      <a:r>
                        <a:rPr lang="en-US" sz="1600" b="1" dirty="0" smtClean="0"/>
                        <a:t> (Appeal to Emotion)</a:t>
                      </a:r>
                      <a:endParaRPr lang="en-US" sz="1600" b="1" dirty="0"/>
                    </a:p>
                  </a:txBody>
                  <a:tcPr/>
                </a:tc>
                <a:tc>
                  <a:txBody>
                    <a:bodyPr/>
                    <a:lstStyle/>
                    <a:p>
                      <a:r>
                        <a:rPr lang="en-US" sz="1600" b="1" dirty="0" smtClean="0"/>
                        <a:t>Hon. </a:t>
                      </a:r>
                      <a:r>
                        <a:rPr lang="en-US" sz="1600" b="1" dirty="0" err="1" smtClean="0"/>
                        <a:t>Utomi</a:t>
                      </a:r>
                      <a:r>
                        <a:rPr lang="en-US" sz="1600" b="1" dirty="0" smtClean="0"/>
                        <a:t> is a Christian and a Southerner</a:t>
                      </a:r>
                    </a:p>
                    <a:p>
                      <a:r>
                        <a:rPr lang="en-US" sz="1600" b="1" dirty="0" smtClean="0"/>
                        <a:t>Only Candidates who are both Christians and Southerners can win</a:t>
                      </a:r>
                      <a:r>
                        <a:rPr lang="en-US" sz="1600" b="1" baseline="0" dirty="0" smtClean="0"/>
                        <a:t> the Presidential Election, Therefore vote for the winning party</a:t>
                      </a:r>
                      <a:endParaRPr lang="en-US" sz="1600" b="1" dirty="0"/>
                    </a:p>
                  </a:txBody>
                  <a:tcPr/>
                </a:tc>
              </a:tr>
              <a:tr h="370840">
                <a:tc>
                  <a:txBody>
                    <a:bodyPr/>
                    <a:lstStyle/>
                    <a:p>
                      <a:r>
                        <a:rPr lang="en-US" sz="1600" dirty="0" smtClean="0"/>
                        <a:t>6</a:t>
                      </a:r>
                      <a:endParaRPr lang="en-US" sz="1600" b="1" dirty="0"/>
                    </a:p>
                  </a:txBody>
                  <a:tcPr/>
                </a:tc>
                <a:tc>
                  <a:txBody>
                    <a:bodyPr/>
                    <a:lstStyle/>
                    <a:p>
                      <a:r>
                        <a:rPr lang="en-US" sz="1600" b="1" dirty="0" smtClean="0"/>
                        <a:t>Argumentum ad </a:t>
                      </a:r>
                      <a:r>
                        <a:rPr lang="en-US" sz="1600" b="1" dirty="0" err="1" smtClean="0"/>
                        <a:t>Misericordian</a:t>
                      </a:r>
                      <a:r>
                        <a:rPr lang="en-US" sz="1600" b="1" dirty="0" smtClean="0"/>
                        <a:t> (</a:t>
                      </a:r>
                      <a:r>
                        <a:rPr lang="en-US" sz="1600" b="1" dirty="0" smtClean="0">
                          <a:solidFill>
                            <a:srgbClr val="FF0000"/>
                          </a:solidFill>
                        </a:rPr>
                        <a:t>Appeal to Pity</a:t>
                      </a:r>
                      <a:r>
                        <a:rPr lang="en-US" sz="1600" b="1" dirty="0" smtClean="0"/>
                        <a:t>)</a:t>
                      </a:r>
                      <a:endParaRPr lang="en-US" sz="1600" b="1" dirty="0"/>
                    </a:p>
                  </a:txBody>
                  <a:tcPr/>
                </a:tc>
                <a:tc>
                  <a:txBody>
                    <a:bodyPr/>
                    <a:lstStyle/>
                    <a:p>
                      <a:r>
                        <a:rPr lang="en-US" sz="1600" b="1" dirty="0" smtClean="0"/>
                        <a:t>The story is told of a boy who murdered his parents. When confronted with the proof of being guilty, pleaded for mercy on account that he is now an orphan</a:t>
                      </a:r>
                      <a:r>
                        <a:rPr lang="en-US" sz="1600" b="1" baseline="0" dirty="0" smtClean="0"/>
                        <a:t> who has no body to look after him any more.</a:t>
                      </a:r>
                      <a:endParaRPr lang="en-US" sz="1600" b="1" dirty="0"/>
                    </a:p>
                  </a:txBody>
                  <a:tcPr/>
                </a:tc>
              </a:tr>
              <a:tr h="370840">
                <a:tc>
                  <a:txBody>
                    <a:bodyPr/>
                    <a:lstStyle/>
                    <a:p>
                      <a:r>
                        <a:rPr lang="en-US" dirty="0" smtClean="0"/>
                        <a:t>7</a:t>
                      </a:r>
                      <a:endParaRPr lang="en-US" dirty="0"/>
                    </a:p>
                  </a:txBody>
                  <a:tcPr/>
                </a:tc>
                <a:tc>
                  <a:txBody>
                    <a:bodyPr/>
                    <a:lstStyle/>
                    <a:p>
                      <a:r>
                        <a:rPr lang="en-US" sz="1600" b="1" dirty="0" err="1" smtClean="0"/>
                        <a:t>Argumentu</a:t>
                      </a:r>
                      <a:r>
                        <a:rPr lang="en-US" sz="1600" b="1" baseline="0" dirty="0" smtClean="0"/>
                        <a:t> Ad </a:t>
                      </a:r>
                      <a:r>
                        <a:rPr lang="en-US" sz="1600" b="1" baseline="0" dirty="0" err="1" smtClean="0"/>
                        <a:t>Baculum</a:t>
                      </a:r>
                      <a:r>
                        <a:rPr lang="en-US" sz="1600" b="1" baseline="0" dirty="0" smtClean="0"/>
                        <a:t> (</a:t>
                      </a:r>
                      <a:r>
                        <a:rPr lang="en-US" sz="1600" b="1" baseline="0" dirty="0" smtClean="0">
                          <a:solidFill>
                            <a:srgbClr val="FF0000"/>
                          </a:solidFill>
                        </a:rPr>
                        <a:t>Appeal to Force</a:t>
                      </a:r>
                      <a:r>
                        <a:rPr lang="en-US" sz="1600" b="1" baseline="0" dirty="0" smtClean="0"/>
                        <a:t>)</a:t>
                      </a:r>
                      <a:endParaRPr lang="en-US" sz="1600" b="1" dirty="0"/>
                    </a:p>
                  </a:txBody>
                  <a:tcPr/>
                </a:tc>
                <a:tc>
                  <a:txBody>
                    <a:bodyPr/>
                    <a:lstStyle/>
                    <a:p>
                      <a:r>
                        <a:rPr lang="en-US" sz="1600" b="1" dirty="0" smtClean="0"/>
                        <a:t>We must all be loyal to the president, just as I am loyal to him. </a:t>
                      </a:r>
                    </a:p>
                    <a:p>
                      <a:r>
                        <a:rPr lang="en-US" sz="1600" b="1" dirty="0" smtClean="0"/>
                        <a:t>In case you</a:t>
                      </a:r>
                      <a:r>
                        <a:rPr lang="en-US" sz="1600" b="1" baseline="0" dirty="0" smtClean="0"/>
                        <a:t> have a contrary opinion, but know that I head the committee who would approve your promotion.</a:t>
                      </a:r>
                      <a:endParaRPr lang="en-US" sz="1600" b="1" dirty="0"/>
                    </a:p>
                  </a:txBody>
                  <a:tcPr/>
                </a:tc>
              </a:tr>
              <a:tr h="370840">
                <a:tc>
                  <a:txBody>
                    <a:bodyPr/>
                    <a:lstStyle/>
                    <a:p>
                      <a:endParaRPr lang="en-US" dirty="0"/>
                    </a:p>
                  </a:txBody>
                  <a:tcPr/>
                </a:tc>
                <a:tc>
                  <a:txBody>
                    <a:bodyPr/>
                    <a:lstStyle/>
                    <a:p>
                      <a:endParaRPr lang="en-US" dirty="0"/>
                    </a:p>
                  </a:txBody>
                  <a:tcPr/>
                </a:tc>
                <a:tc>
                  <a:txBody>
                    <a:bodyPr/>
                    <a:lstStyle/>
                    <a:p>
                      <a:r>
                        <a:rPr lang="en-US" b="1" dirty="0" smtClean="0">
                          <a:solidFill>
                            <a:srgbClr val="FF0000"/>
                          </a:solidFill>
                        </a:rPr>
                        <a:t>FALLACIES INVOLVING</a:t>
                      </a:r>
                      <a:r>
                        <a:rPr lang="en-US" b="1" baseline="0" dirty="0" smtClean="0">
                          <a:solidFill>
                            <a:srgbClr val="FF0000"/>
                          </a:solidFill>
                        </a:rPr>
                        <a:t> AMBIGUTY</a:t>
                      </a:r>
                    </a:p>
                    <a:p>
                      <a:r>
                        <a:rPr lang="en-US" sz="1600" b="1" baseline="0" dirty="0" smtClean="0"/>
                        <a:t>When we confuse several meaning of a word deliberately or Accidentally, we are said to commit this fallacy. </a:t>
                      </a:r>
                      <a:endParaRPr lang="en-US" sz="1600" b="1" dirty="0"/>
                    </a:p>
                  </a:txBody>
                  <a:tcPr/>
                </a:tc>
              </a:tr>
              <a:tr h="370840">
                <a:tc>
                  <a:txBody>
                    <a:bodyPr/>
                    <a:lstStyle/>
                    <a:p>
                      <a:r>
                        <a:rPr lang="en-US" dirty="0" smtClean="0"/>
                        <a:t>8</a:t>
                      </a:r>
                      <a:endParaRPr lang="en-US" dirty="0"/>
                    </a:p>
                  </a:txBody>
                  <a:tcPr/>
                </a:tc>
                <a:tc>
                  <a:txBody>
                    <a:bodyPr/>
                    <a:lstStyle/>
                    <a:p>
                      <a:r>
                        <a:rPr lang="en-US" sz="1600" b="1" dirty="0" smtClean="0"/>
                        <a:t>Fallacy of Equivocation (</a:t>
                      </a:r>
                      <a:r>
                        <a:rPr lang="en-US" sz="1600" b="1" dirty="0" smtClean="0">
                          <a:solidFill>
                            <a:srgbClr val="FF0000"/>
                          </a:solidFill>
                        </a:rPr>
                        <a:t>When one confuses one meaning with another)</a:t>
                      </a:r>
                      <a:endParaRPr lang="en-US" sz="1600" b="1" dirty="0">
                        <a:solidFill>
                          <a:srgbClr val="FF0000"/>
                        </a:solidFill>
                      </a:endParaRPr>
                    </a:p>
                  </a:txBody>
                  <a:tcPr/>
                </a:tc>
                <a:tc>
                  <a:txBody>
                    <a:bodyPr/>
                    <a:lstStyle/>
                    <a:p>
                      <a:r>
                        <a:rPr lang="en-US" sz="1600" b="1" dirty="0" smtClean="0"/>
                        <a:t>The sun makes Photosynthesis possible,</a:t>
                      </a:r>
                    </a:p>
                    <a:p>
                      <a:r>
                        <a:rPr lang="en-US" sz="1600" b="1" dirty="0" smtClean="0"/>
                        <a:t>The Sun did not shine today,</a:t>
                      </a:r>
                    </a:p>
                    <a:p>
                      <a:r>
                        <a:rPr lang="en-US" sz="1600" b="1" dirty="0" smtClean="0"/>
                        <a:t>Therefore all plats must short down</a:t>
                      </a:r>
                      <a:endParaRPr lang="en-US" sz="1600" b="1" dirty="0"/>
                    </a:p>
                  </a:txBody>
                  <a:tcPr/>
                </a:tc>
              </a:tr>
              <a:tr h="370840">
                <a:tc>
                  <a:txBody>
                    <a:bodyPr/>
                    <a:lstStyle/>
                    <a:p>
                      <a:r>
                        <a:rPr lang="en-US" dirty="0" smtClean="0"/>
                        <a:t>9</a:t>
                      </a:r>
                      <a:endParaRPr lang="en-US" dirty="0"/>
                    </a:p>
                  </a:txBody>
                  <a:tcPr/>
                </a:tc>
                <a:tc>
                  <a:txBody>
                    <a:bodyPr/>
                    <a:lstStyle/>
                    <a:p>
                      <a:r>
                        <a:rPr lang="en-US" sz="1600" b="1" dirty="0" smtClean="0"/>
                        <a:t>Fallacy of Amphiboly (</a:t>
                      </a:r>
                      <a:r>
                        <a:rPr lang="en-US" sz="1600" b="1" dirty="0" smtClean="0">
                          <a:solidFill>
                            <a:srgbClr val="FF0000"/>
                          </a:solidFill>
                        </a:rPr>
                        <a:t>The possibility of Double meaning</a:t>
                      </a:r>
                      <a:r>
                        <a:rPr lang="en-US" sz="1600" b="1" dirty="0" smtClean="0"/>
                        <a:t>)</a:t>
                      </a:r>
                      <a:endParaRPr lang="en-US" sz="1600" b="1" dirty="0"/>
                    </a:p>
                  </a:txBody>
                  <a:tcPr/>
                </a:tc>
                <a:tc>
                  <a:txBody>
                    <a:bodyPr/>
                    <a:lstStyle/>
                    <a:p>
                      <a:r>
                        <a:rPr lang="en-US" sz="1600" b="1" dirty="0" smtClean="0"/>
                        <a:t>The leaders of the new religious group called “Living Stone” was known to say “ we shall not wear cloths to distinguish ourselves  from our fellow Christian brothers, therefore, this religious group should be censored</a:t>
                      </a:r>
                      <a:r>
                        <a:rPr lang="en-US" sz="1600" b="1" baseline="0" dirty="0" smtClean="0"/>
                        <a:t> because it advocated nudity.</a:t>
                      </a:r>
                      <a:endParaRPr lang="en-US" sz="1600" b="1" dirty="0"/>
                    </a:p>
                  </a:txBody>
                  <a:tcPr/>
                </a:tc>
              </a:tr>
            </a:tbl>
          </a:graphicData>
        </a:graphic>
      </p:graphicFrame>
    </p:spTree>
    <p:extLst>
      <p:ext uri="{BB962C8B-B14F-4D97-AF65-F5344CB8AC3E}">
        <p14:creationId xmlns:p14="http://schemas.microsoft.com/office/powerpoint/2010/main" val="15469379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265" y="130629"/>
            <a:ext cx="2360646" cy="6587411"/>
          </a:xfrm>
          <a:solidFill>
            <a:schemeClr val="accent2">
              <a:lumMod val="75000"/>
            </a:schemeClr>
          </a:solidFill>
        </p:spPr>
        <p:txBody>
          <a:bodyPr/>
          <a:lstStyle/>
          <a:p>
            <a:r>
              <a:rPr lang="en-US" dirty="0" smtClean="0"/>
              <a:t/>
            </a:r>
            <a:br>
              <a:rPr lang="en-US" dirty="0" smtClean="0"/>
            </a:br>
            <a:r>
              <a:rPr lang="en-US" dirty="0" smtClean="0"/>
              <a:t/>
            </a:r>
            <a:br>
              <a:rPr lang="en-US" dirty="0" smtClean="0"/>
            </a:br>
            <a:r>
              <a:rPr lang="en-US" b="1" dirty="0" smtClean="0">
                <a:solidFill>
                  <a:srgbClr val="FFFF00"/>
                </a:solidFill>
              </a:rPr>
              <a:t>Intro to </a:t>
            </a:r>
            <a:r>
              <a:rPr lang="en-US" b="1" dirty="0">
                <a:solidFill>
                  <a:srgbClr val="FFFF00"/>
                </a:solidFill>
              </a:rPr>
              <a:t>T</a:t>
            </a:r>
            <a:r>
              <a:rPr lang="en-US" b="1" dirty="0" smtClean="0">
                <a:solidFill>
                  <a:srgbClr val="FFFF00"/>
                </a:solidFill>
              </a:rPr>
              <a:t>he </a:t>
            </a:r>
            <a:br>
              <a:rPr lang="en-US" b="1" dirty="0" smtClean="0">
                <a:solidFill>
                  <a:srgbClr val="FFFF00"/>
                </a:solidFill>
              </a:rPr>
            </a:br>
            <a:r>
              <a:rPr lang="en-US" b="1" dirty="0" smtClean="0">
                <a:solidFill>
                  <a:srgbClr val="FFFF00"/>
                </a:solidFill>
              </a:rPr>
              <a:t>Use of Punctuation Marks</a:t>
            </a:r>
            <a:endParaRPr lang="en-US" b="1" dirty="0">
              <a:solidFill>
                <a:srgbClr val="FFFF00"/>
              </a:solidFill>
            </a:endParaRPr>
          </a:p>
        </p:txBody>
      </p:sp>
      <p:sp>
        <p:nvSpPr>
          <p:cNvPr id="3" name="Content Placeholder 2"/>
          <p:cNvSpPr>
            <a:spLocks noGrp="1"/>
          </p:cNvSpPr>
          <p:nvPr>
            <p:ph idx="1"/>
          </p:nvPr>
        </p:nvSpPr>
        <p:spPr>
          <a:xfrm>
            <a:off x="2649895" y="279918"/>
            <a:ext cx="9303404" cy="6438122"/>
          </a:xfrm>
          <a:solidFill>
            <a:schemeClr val="tx1">
              <a:lumMod val="50000"/>
            </a:schemeClr>
          </a:solidFill>
        </p:spPr>
        <p:txBody>
          <a:bodyPr>
            <a:normAutofit lnSpcReduction="10000"/>
          </a:bodyPr>
          <a:lstStyle/>
          <a:p>
            <a:r>
              <a:rPr lang="en-US" sz="3200" b="1" dirty="0"/>
              <a:t>Punctuations marks are very in ordinary language usage. Without them used in the appropriate manner, meaning may be lost, thus making communication extremely difficult.</a:t>
            </a:r>
          </a:p>
          <a:p>
            <a:r>
              <a:rPr lang="en-US" sz="3200" b="1" dirty="0">
                <a:solidFill>
                  <a:srgbClr val="FFFF00"/>
                </a:solidFill>
              </a:rPr>
              <a:t>Just as punctuations are very essentials in daily used of language, so are brackets, parenthesis, are required in symbolic logic.</a:t>
            </a:r>
          </a:p>
          <a:p>
            <a:r>
              <a:rPr lang="en-US" sz="3200" b="1" dirty="0"/>
              <a:t>Just as parenthesis </a:t>
            </a:r>
            <a:r>
              <a:rPr lang="en-US" sz="3200" b="1" dirty="0" smtClean="0"/>
              <a:t>are used </a:t>
            </a:r>
            <a:r>
              <a:rPr lang="en-US" sz="3200" b="1" dirty="0"/>
              <a:t>to address issues appropriately in Mathematics, they help us determine a lot of things in Logic. The under listed are conventional </a:t>
            </a:r>
            <a:r>
              <a:rPr lang="en-US" sz="3200" b="1" dirty="0" smtClean="0"/>
              <a:t>in </a:t>
            </a:r>
            <a:r>
              <a:rPr lang="en-US" sz="3200" b="1" smtClean="0"/>
              <a:t>critical thinking and </a:t>
            </a:r>
            <a:r>
              <a:rPr lang="en-US" sz="3200" b="1" dirty="0"/>
              <a:t>symbolic Logic</a:t>
            </a:r>
            <a:r>
              <a:rPr lang="en-US" sz="3200" b="1"/>
              <a:t>: </a:t>
            </a:r>
            <a:endParaRPr lang="en-US" sz="3200" b="1" dirty="0"/>
          </a:p>
          <a:p>
            <a:endParaRPr lang="en-US" dirty="0"/>
          </a:p>
        </p:txBody>
      </p:sp>
    </p:spTree>
    <p:extLst>
      <p:ext uri="{BB962C8B-B14F-4D97-AF65-F5344CB8AC3E}">
        <p14:creationId xmlns:p14="http://schemas.microsoft.com/office/powerpoint/2010/main" val="303805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60" y="31532"/>
            <a:ext cx="11792606" cy="981944"/>
          </a:xfrm>
          <a:solidFill>
            <a:schemeClr val="tx1"/>
          </a:solidFill>
        </p:spPr>
        <p:txBody>
          <a:bodyPr/>
          <a:lstStyle/>
          <a:p>
            <a:pPr algn="ctr"/>
            <a:r>
              <a:rPr lang="en-US" sz="2800" b="1" dirty="0">
                <a:solidFill>
                  <a:srgbClr val="FF0000"/>
                </a:solidFill>
              </a:rPr>
              <a:t>More examples of Informal </a:t>
            </a:r>
            <a:r>
              <a:rPr lang="en-US" sz="2800" b="1" dirty="0" smtClean="0">
                <a:solidFill>
                  <a:srgbClr val="FF0000"/>
                </a:solidFill>
              </a:rPr>
              <a:t>Fallacies (Fallacies </a:t>
            </a:r>
            <a:r>
              <a:rPr lang="en-US" sz="2800" b="1" dirty="0">
                <a:solidFill>
                  <a:srgbClr val="FF0000"/>
                </a:solidFill>
              </a:rPr>
              <a:t>I</a:t>
            </a:r>
            <a:r>
              <a:rPr lang="en-US" sz="2800" b="1" dirty="0" smtClean="0">
                <a:solidFill>
                  <a:srgbClr val="FF0000"/>
                </a:solidFill>
              </a:rPr>
              <a:t>nvolving Unwarranted Assumptions</a:t>
            </a:r>
            <a:endParaRPr lang="en-US" sz="2800" dirty="0">
              <a:solidFill>
                <a:srgbClr val="FF0000"/>
              </a:solidFill>
            </a:endParaRPr>
          </a:p>
        </p:txBody>
      </p:sp>
      <p:graphicFrame>
        <p:nvGraphicFramePr>
          <p:cNvPr id="4" name="Content Placeholder 3"/>
          <p:cNvGraphicFramePr>
            <a:graphicFrameLocks noGrp="1"/>
          </p:cNvGraphicFramePr>
          <p:nvPr>
            <p:ph idx="1"/>
            <p:extLst/>
          </p:nvPr>
        </p:nvGraphicFramePr>
        <p:xfrm>
          <a:off x="315805" y="1013476"/>
          <a:ext cx="11587161" cy="1833880"/>
        </p:xfrm>
        <a:graphic>
          <a:graphicData uri="http://schemas.openxmlformats.org/drawingml/2006/table">
            <a:tbl>
              <a:tblPr firstRow="1" bandRow="1">
                <a:tableStyleId>{073A0DAA-6AF3-43AB-8588-CEC1D06C72B9}</a:tableStyleId>
              </a:tblPr>
              <a:tblGrid>
                <a:gridCol w="582721"/>
                <a:gridCol w="3326525"/>
                <a:gridCol w="7677915"/>
              </a:tblGrid>
              <a:tr h="370840">
                <a:tc>
                  <a:txBody>
                    <a:bodyPr/>
                    <a:lstStyle/>
                    <a:p>
                      <a:r>
                        <a:rPr lang="en-US" dirty="0" smtClean="0"/>
                        <a:t>s/n</a:t>
                      </a:r>
                      <a:endParaRPr lang="en-US" dirty="0"/>
                    </a:p>
                  </a:txBody>
                  <a:tcPr/>
                </a:tc>
                <a:tc>
                  <a:txBody>
                    <a:bodyPr/>
                    <a:lstStyle/>
                    <a:p>
                      <a:r>
                        <a:rPr lang="en-US" dirty="0" smtClean="0"/>
                        <a:t>Kind of Fallacy</a:t>
                      </a:r>
                      <a:endParaRPr lang="en-US" dirty="0"/>
                    </a:p>
                  </a:txBody>
                  <a:tcPr/>
                </a:tc>
                <a:tc>
                  <a:txBody>
                    <a:bodyPr/>
                    <a:lstStyle/>
                    <a:p>
                      <a:r>
                        <a:rPr lang="en-US" dirty="0" smtClean="0"/>
                        <a:t>Example of Fallacy</a:t>
                      </a:r>
                      <a:endParaRPr lang="en-US" dirty="0"/>
                    </a:p>
                  </a:txBody>
                  <a:tcPr/>
                </a:tc>
              </a:tr>
              <a:tr h="370840">
                <a:tc>
                  <a:txBody>
                    <a:bodyPr/>
                    <a:lstStyle/>
                    <a:p>
                      <a:r>
                        <a:rPr lang="en-US" dirty="0" smtClean="0"/>
                        <a:t>1</a:t>
                      </a:r>
                      <a:endParaRPr lang="en-US" dirty="0"/>
                    </a:p>
                  </a:txBody>
                  <a:tcPr/>
                </a:tc>
                <a:tc>
                  <a:txBody>
                    <a:bodyPr/>
                    <a:lstStyle/>
                    <a:p>
                      <a:r>
                        <a:rPr lang="en-US" sz="1600" b="1" dirty="0" smtClean="0"/>
                        <a:t>Fallacy of </a:t>
                      </a:r>
                      <a:r>
                        <a:rPr lang="en-US" sz="1600" b="1" i="1" dirty="0" err="1" smtClean="0"/>
                        <a:t>Pettito</a:t>
                      </a:r>
                      <a:r>
                        <a:rPr lang="en-US" sz="1600" b="1" i="1" dirty="0" smtClean="0"/>
                        <a:t> </a:t>
                      </a:r>
                      <a:r>
                        <a:rPr lang="en-US" sz="1600" b="1" i="1" dirty="0" err="1" smtClean="0"/>
                        <a:t>Pricipii</a:t>
                      </a:r>
                      <a:r>
                        <a:rPr lang="en-US" sz="1600" b="1" i="1" dirty="0" smtClean="0"/>
                        <a:t> </a:t>
                      </a:r>
                      <a:r>
                        <a:rPr lang="en-US" sz="1600" b="1" dirty="0" smtClean="0"/>
                        <a:t>(</a:t>
                      </a:r>
                      <a:r>
                        <a:rPr lang="en-US" sz="1600" b="1" dirty="0" smtClean="0">
                          <a:solidFill>
                            <a:srgbClr val="FF0000"/>
                          </a:solidFill>
                        </a:rPr>
                        <a:t>Begging</a:t>
                      </a:r>
                      <a:r>
                        <a:rPr lang="en-US" sz="1600" b="1" baseline="0" dirty="0" smtClean="0">
                          <a:solidFill>
                            <a:srgbClr val="FF0000"/>
                          </a:solidFill>
                        </a:rPr>
                        <a:t> the Question</a:t>
                      </a:r>
                      <a:r>
                        <a:rPr lang="en-US" sz="1600" b="1" baseline="0" dirty="0" smtClean="0"/>
                        <a:t>)</a:t>
                      </a:r>
                      <a:endParaRPr lang="en-US" sz="1600" b="1" dirty="0"/>
                    </a:p>
                  </a:txBody>
                  <a:tcPr/>
                </a:tc>
                <a:tc>
                  <a:txBody>
                    <a:bodyPr/>
                    <a:lstStyle/>
                    <a:p>
                      <a:r>
                        <a:rPr lang="en-US" b="1" dirty="0" smtClean="0"/>
                        <a:t>The validity of</a:t>
                      </a:r>
                      <a:r>
                        <a:rPr lang="en-US" b="1" baseline="0" dirty="0" smtClean="0"/>
                        <a:t> arguments in this category are founded upon an unwarranted assumptions</a:t>
                      </a:r>
                      <a:endParaRPr lang="en-US" b="1" dirty="0"/>
                    </a:p>
                  </a:txBody>
                  <a:tcPr/>
                </a:tc>
              </a:tr>
              <a:tr h="370840">
                <a:tc>
                  <a:txBody>
                    <a:bodyPr/>
                    <a:lstStyle/>
                    <a:p>
                      <a:r>
                        <a:rPr lang="en-US" dirty="0" smtClean="0"/>
                        <a:t>2</a:t>
                      </a:r>
                      <a:endParaRPr lang="en-US" dirty="0"/>
                    </a:p>
                  </a:txBody>
                  <a:tcPr/>
                </a:tc>
                <a:tc>
                  <a:txBody>
                    <a:bodyPr/>
                    <a:lstStyle/>
                    <a:p>
                      <a:r>
                        <a:rPr lang="en-US" sz="1600" b="1" dirty="0" smtClean="0"/>
                        <a:t>Fallacy of </a:t>
                      </a:r>
                      <a:r>
                        <a:rPr lang="en-US" sz="1600" b="1" i="1" dirty="0" smtClean="0"/>
                        <a:t>Converse Accident</a:t>
                      </a:r>
                      <a:r>
                        <a:rPr lang="en-US" sz="1600" b="1" i="1" baseline="0" dirty="0" smtClean="0"/>
                        <a:t> </a:t>
                      </a:r>
                      <a:r>
                        <a:rPr lang="en-US" sz="1600" b="1" baseline="0" dirty="0" smtClean="0"/>
                        <a:t>(</a:t>
                      </a:r>
                      <a:r>
                        <a:rPr lang="en-US" sz="1600" b="1" baseline="0" dirty="0" smtClean="0">
                          <a:solidFill>
                            <a:srgbClr val="FF0000"/>
                          </a:solidFill>
                        </a:rPr>
                        <a:t>Hasty Generalization</a:t>
                      </a:r>
                      <a:r>
                        <a:rPr lang="en-US" sz="1600" b="1" baseline="0" dirty="0" smtClean="0"/>
                        <a:t>)</a:t>
                      </a:r>
                      <a:endParaRPr lang="en-US" sz="1600" b="1" dirty="0"/>
                    </a:p>
                  </a:txBody>
                  <a:tcPr/>
                </a:tc>
                <a:tc>
                  <a:txBody>
                    <a:bodyPr/>
                    <a:lstStyle/>
                    <a:p>
                      <a:r>
                        <a:rPr lang="en-US" sz="1600" b="1" dirty="0" smtClean="0"/>
                        <a:t>In </a:t>
                      </a:r>
                      <a:r>
                        <a:rPr lang="en-US" sz="1600" b="1" i="1" dirty="0" smtClean="0"/>
                        <a:t>the Principle of Philosophy</a:t>
                      </a:r>
                      <a:r>
                        <a:rPr lang="en-US" sz="1600" b="1" dirty="0" smtClean="0"/>
                        <a:t>, A Passage holds</a:t>
                      </a:r>
                      <a:r>
                        <a:rPr lang="en-US" sz="1600" b="1" baseline="0" dirty="0" smtClean="0"/>
                        <a:t> that “the Future will be exactly like  the past, this is because the future have always been like the past. Therefore, the past is a replication of the future</a:t>
                      </a:r>
                      <a:endParaRPr lang="en-US" sz="1600" b="1" dirty="0"/>
                    </a:p>
                  </a:txBody>
                  <a:tcPr/>
                </a:tc>
              </a:tr>
            </a:tbl>
          </a:graphicData>
        </a:graphic>
      </p:graphicFrame>
      <p:sp>
        <p:nvSpPr>
          <p:cNvPr id="5" name="TextBox 4"/>
          <p:cNvSpPr txBox="1"/>
          <p:nvPr/>
        </p:nvSpPr>
        <p:spPr>
          <a:xfrm>
            <a:off x="110360" y="2806263"/>
            <a:ext cx="11792606" cy="4093428"/>
          </a:xfrm>
          <a:prstGeom prst="rect">
            <a:avLst/>
          </a:prstGeom>
          <a:solidFill>
            <a:schemeClr val="bg1"/>
          </a:solidFill>
        </p:spPr>
        <p:txBody>
          <a:bodyPr wrap="square" rtlCol="0">
            <a:spAutoFit/>
          </a:bodyPr>
          <a:lstStyle/>
          <a:p>
            <a:r>
              <a:rPr lang="en-US" sz="2600" b="1" dirty="0" smtClean="0">
                <a:solidFill>
                  <a:srgbClr val="FF0000"/>
                </a:solidFill>
              </a:rPr>
              <a:t>OTHER EXAMPLES OF FALLACIES (</a:t>
            </a:r>
            <a:r>
              <a:rPr lang="en-US" sz="2600" b="1" dirty="0" smtClean="0">
                <a:solidFill>
                  <a:srgbClr val="FFFF00"/>
                </a:solidFill>
              </a:rPr>
              <a:t>Fallacies </a:t>
            </a:r>
            <a:r>
              <a:rPr lang="en-US" sz="2400" b="1" dirty="0" smtClean="0">
                <a:solidFill>
                  <a:srgbClr val="FFFF00"/>
                </a:solidFill>
              </a:rPr>
              <a:t>Involving </a:t>
            </a:r>
            <a:r>
              <a:rPr lang="en-US" sz="2400" b="1" dirty="0">
                <a:solidFill>
                  <a:srgbClr val="FFFF00"/>
                </a:solidFill>
              </a:rPr>
              <a:t>Unwarranted Assumptions</a:t>
            </a:r>
            <a:r>
              <a:rPr lang="en-US" sz="2400" b="1" dirty="0">
                <a:solidFill>
                  <a:srgbClr val="FF0000"/>
                </a:solidFill>
              </a:rPr>
              <a:t> </a:t>
            </a:r>
            <a:r>
              <a:rPr lang="en-US" sz="2600" b="1" dirty="0" smtClean="0">
                <a:solidFill>
                  <a:srgbClr val="FF0000"/>
                </a:solidFill>
              </a:rPr>
              <a:t>IN THIS CATEGORY INCLUDE</a:t>
            </a:r>
            <a:r>
              <a:rPr lang="en-US" sz="2600" dirty="0" smtClean="0"/>
              <a:t>:</a:t>
            </a:r>
          </a:p>
          <a:p>
            <a:endParaRPr lang="en-US" sz="2600" b="1" dirty="0" smtClean="0"/>
          </a:p>
          <a:p>
            <a:r>
              <a:rPr lang="en-US" sz="2600" b="1" dirty="0" smtClean="0"/>
              <a:t>3. </a:t>
            </a:r>
            <a:r>
              <a:rPr lang="en-US" sz="2600" b="1" dirty="0" smtClean="0">
                <a:solidFill>
                  <a:srgbClr val="FFFF00"/>
                </a:solidFill>
              </a:rPr>
              <a:t>Fallacy of Converse Accident (Hasty Generalization)</a:t>
            </a:r>
          </a:p>
          <a:p>
            <a:endParaRPr lang="en-US" sz="2600" b="1" dirty="0" smtClean="0"/>
          </a:p>
          <a:p>
            <a:pPr marL="342900" indent="-342900">
              <a:buAutoNum type="arabicPeriod" startAt="4"/>
            </a:pPr>
            <a:r>
              <a:rPr lang="en-US" sz="2600" b="1" dirty="0" smtClean="0"/>
              <a:t>Fallacy of False Dilemma</a:t>
            </a:r>
          </a:p>
          <a:p>
            <a:endParaRPr lang="en-US" sz="2600" b="1" dirty="0" smtClean="0"/>
          </a:p>
          <a:p>
            <a:pPr marL="342900" indent="-342900">
              <a:buAutoNum type="arabicPeriod" startAt="4"/>
            </a:pPr>
            <a:r>
              <a:rPr lang="en-US" sz="2600" b="1" dirty="0"/>
              <a:t> </a:t>
            </a:r>
            <a:r>
              <a:rPr lang="en-US" sz="2600" b="1" dirty="0" smtClean="0">
                <a:solidFill>
                  <a:srgbClr val="FFFF00"/>
                </a:solidFill>
              </a:rPr>
              <a:t>Fallacy of False Cause</a:t>
            </a:r>
          </a:p>
          <a:p>
            <a:endParaRPr lang="en-US" sz="2600" b="1" dirty="0" smtClean="0"/>
          </a:p>
          <a:p>
            <a:pPr marL="342900" indent="-342900">
              <a:buAutoNum type="arabicPeriod" startAt="4"/>
            </a:pPr>
            <a:r>
              <a:rPr lang="en-US" sz="2600" b="1" dirty="0" smtClean="0"/>
              <a:t>Fallacy of Complex Question</a:t>
            </a:r>
            <a:r>
              <a:rPr lang="en-US" dirty="0" smtClean="0"/>
              <a:t> </a:t>
            </a:r>
            <a:endParaRPr lang="en-US" dirty="0"/>
          </a:p>
        </p:txBody>
      </p:sp>
    </p:spTree>
    <p:extLst>
      <p:ext uri="{BB962C8B-B14F-4D97-AF65-F5344CB8AC3E}">
        <p14:creationId xmlns:p14="http://schemas.microsoft.com/office/powerpoint/2010/main" val="12161450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79"/>
            <a:ext cx="11902966" cy="698165"/>
          </a:xfrm>
          <a:solidFill>
            <a:schemeClr val="tx1">
              <a:lumMod val="50000"/>
            </a:schemeClr>
          </a:solidFill>
        </p:spPr>
        <p:txBody>
          <a:bodyPr/>
          <a:lstStyle/>
          <a:p>
            <a:pPr algn="ctr"/>
            <a:r>
              <a:rPr lang="en-US" sz="3000" b="1" dirty="0" smtClean="0"/>
              <a:t>How to Avoid Fallacies </a:t>
            </a:r>
            <a:r>
              <a:rPr lang="en-US" sz="3000" b="1" dirty="0">
                <a:solidFill>
                  <a:schemeClr val="tx1"/>
                </a:solidFill>
              </a:rPr>
              <a:t>During Critical </a:t>
            </a:r>
            <a:r>
              <a:rPr lang="en-US" sz="3000" b="1" dirty="0" smtClean="0">
                <a:solidFill>
                  <a:schemeClr val="tx1"/>
                </a:solidFill>
              </a:rPr>
              <a:t>Thinking </a:t>
            </a:r>
            <a:r>
              <a:rPr lang="en-US" sz="3000" b="1" dirty="0">
                <a:solidFill>
                  <a:schemeClr val="tx1"/>
                </a:solidFill>
              </a:rPr>
              <a:t>Processes</a:t>
            </a:r>
            <a:r>
              <a:rPr lang="en-US" sz="3000" b="1" dirty="0" smtClean="0"/>
              <a:t> </a:t>
            </a:r>
            <a:endParaRPr lang="en-US" sz="3000" b="1" dirty="0"/>
          </a:p>
        </p:txBody>
      </p:sp>
      <p:sp>
        <p:nvSpPr>
          <p:cNvPr id="3" name="Content Placeholder 2"/>
          <p:cNvSpPr>
            <a:spLocks noGrp="1"/>
          </p:cNvSpPr>
          <p:nvPr>
            <p:ph idx="1"/>
          </p:nvPr>
        </p:nvSpPr>
        <p:spPr>
          <a:xfrm>
            <a:off x="0" y="725210"/>
            <a:ext cx="12029090" cy="6022431"/>
          </a:xfrm>
          <a:solidFill>
            <a:srgbClr val="FFFF00"/>
          </a:solidFill>
        </p:spPr>
        <p:txBody>
          <a:bodyPr>
            <a:noAutofit/>
          </a:bodyPr>
          <a:lstStyle/>
          <a:p>
            <a:r>
              <a:rPr lang="en-US" sz="3100" b="1" dirty="0" smtClean="0">
                <a:solidFill>
                  <a:schemeClr val="bg1"/>
                </a:solidFill>
                <a:latin typeface="Times New Roman" panose="02020603050405020304" pitchFamily="18" charset="0"/>
                <a:cs typeface="Times New Roman" panose="02020603050405020304" pitchFamily="18" charset="0"/>
              </a:rPr>
              <a:t>SINCE FALLACIES CREEP INTO OUR DISCUSSION KNOWINGLY OR UNKNOWINGLY, IT BECOMES VERY IMPORTANT THAT WE DO THE FOLLOWING:</a:t>
            </a:r>
          </a:p>
          <a:p>
            <a:r>
              <a:rPr lang="en-US" sz="3100" b="1" dirty="0" smtClean="0">
                <a:solidFill>
                  <a:schemeClr val="bg1"/>
                </a:solidFill>
              </a:rPr>
              <a:t>1. </a:t>
            </a:r>
            <a:r>
              <a:rPr lang="en-US" sz="3100" b="1" dirty="0" smtClean="0">
                <a:solidFill>
                  <a:srgbClr val="FF0000"/>
                </a:solidFill>
              </a:rPr>
              <a:t>Make extra effort to avoid them</a:t>
            </a:r>
          </a:p>
          <a:p>
            <a:r>
              <a:rPr lang="en-US" sz="3100" b="1" dirty="0" smtClean="0">
                <a:solidFill>
                  <a:schemeClr val="bg1"/>
                </a:solidFill>
              </a:rPr>
              <a:t>2. To avoid fallacies of relevance, we must constantly examine the premises of our arguments to ensure that they provide all the logical and necessary support for the conclusions we arrive at or wish to establish.</a:t>
            </a:r>
          </a:p>
          <a:p>
            <a:r>
              <a:rPr lang="en-US" sz="3100" b="1" dirty="0" smtClean="0">
                <a:solidFill>
                  <a:schemeClr val="bg1"/>
                </a:solidFill>
              </a:rPr>
              <a:t>3. </a:t>
            </a:r>
            <a:r>
              <a:rPr lang="en-US" sz="3100" b="1" dirty="0" smtClean="0">
                <a:solidFill>
                  <a:srgbClr val="FF0000"/>
                </a:solidFill>
              </a:rPr>
              <a:t>Were we identify faulty premises, they must be removed from the syllogism and appropriate ones put back into the context so that our the chances of producing sound conclusions would be highly increased</a:t>
            </a:r>
            <a:r>
              <a:rPr lang="en-US" sz="3200" b="1" dirty="0" smtClean="0">
                <a:solidFill>
                  <a:schemeClr val="bg1"/>
                </a:solidFill>
              </a:rPr>
              <a:t>.</a:t>
            </a:r>
          </a:p>
        </p:txBody>
      </p:sp>
    </p:spTree>
    <p:extLst>
      <p:ext uri="{BB962C8B-B14F-4D97-AF65-F5344CB8AC3E}">
        <p14:creationId xmlns:p14="http://schemas.microsoft.com/office/powerpoint/2010/main" val="33131670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789" y="191461"/>
            <a:ext cx="9404723" cy="778923"/>
          </a:xfrm>
          <a:solidFill>
            <a:schemeClr val="accent1">
              <a:lumMod val="60000"/>
              <a:lumOff val="40000"/>
            </a:schemeClr>
          </a:solidFill>
        </p:spPr>
        <p:txBody>
          <a:bodyPr/>
          <a:lstStyle/>
          <a:p>
            <a:r>
              <a:rPr lang="en-US" sz="4400" b="1" dirty="0" smtClean="0"/>
              <a:t>MORE On How </a:t>
            </a:r>
            <a:r>
              <a:rPr lang="en-US" sz="4400" b="1" dirty="0"/>
              <a:t>to Avoid Fallacies </a:t>
            </a:r>
            <a:endParaRPr lang="en-US" dirty="0"/>
          </a:p>
        </p:txBody>
      </p:sp>
      <p:sp>
        <p:nvSpPr>
          <p:cNvPr id="3" name="Content Placeholder 2"/>
          <p:cNvSpPr>
            <a:spLocks noGrp="1"/>
          </p:cNvSpPr>
          <p:nvPr>
            <p:ph idx="1"/>
          </p:nvPr>
        </p:nvSpPr>
        <p:spPr>
          <a:xfrm>
            <a:off x="205274" y="1175657"/>
            <a:ext cx="11986726" cy="5523723"/>
          </a:xfrm>
          <a:solidFill>
            <a:srgbClr val="FFFF00"/>
          </a:solidFill>
        </p:spPr>
        <p:txBody>
          <a:bodyPr>
            <a:normAutofit lnSpcReduction="10000"/>
          </a:bodyPr>
          <a:lstStyle/>
          <a:p>
            <a:r>
              <a:rPr lang="en-US" sz="3200" b="1" dirty="0">
                <a:solidFill>
                  <a:schemeClr val="bg1"/>
                </a:solidFill>
              </a:rPr>
              <a:t>4. Make it a habit to weed our weak or irrelevant premises from the whole bunch. This will enhance the level of the reasoning  we eventually come out with.</a:t>
            </a:r>
          </a:p>
          <a:p>
            <a:r>
              <a:rPr lang="en-US" sz="3200" b="1" dirty="0">
                <a:solidFill>
                  <a:schemeClr val="bg1"/>
                </a:solidFill>
              </a:rPr>
              <a:t>5. </a:t>
            </a:r>
            <a:r>
              <a:rPr lang="en-US" sz="3200" b="1" dirty="0">
                <a:solidFill>
                  <a:srgbClr val="FF0000"/>
                </a:solidFill>
              </a:rPr>
              <a:t>We must also pay clos attention to our language and sentence construction.</a:t>
            </a:r>
          </a:p>
          <a:p>
            <a:r>
              <a:rPr lang="en-US" sz="3200" b="1" dirty="0">
                <a:solidFill>
                  <a:schemeClr val="bg1"/>
                </a:solidFill>
              </a:rPr>
              <a:t>6. The phrases and terms we use in our daily conversations must have clear and precise meanings and be devoid of ambiguity as possible.</a:t>
            </a:r>
          </a:p>
          <a:p>
            <a:r>
              <a:rPr lang="en-US" sz="3200" b="1" dirty="0">
                <a:solidFill>
                  <a:srgbClr val="FF0000"/>
                </a:solidFill>
              </a:rPr>
              <a:t>7. We must also ensure that our definitions are as concise, precise and clear in meaning as possible. (</a:t>
            </a:r>
            <a:r>
              <a:rPr lang="en-US" sz="3200" b="1" dirty="0">
                <a:solidFill>
                  <a:schemeClr val="bg1"/>
                </a:solidFill>
              </a:rPr>
              <a:t>Precise make Perfect</a:t>
            </a:r>
            <a:r>
              <a:rPr lang="en-US" sz="3200" b="1" dirty="0">
                <a:solidFill>
                  <a:srgbClr val="FF0000"/>
                </a:solidFill>
              </a:rPr>
              <a:t>) they say.</a:t>
            </a:r>
          </a:p>
          <a:p>
            <a:endParaRPr lang="en-US" dirty="0"/>
          </a:p>
        </p:txBody>
      </p:sp>
    </p:spTree>
    <p:extLst>
      <p:ext uri="{BB962C8B-B14F-4D97-AF65-F5344CB8AC3E}">
        <p14:creationId xmlns:p14="http://schemas.microsoft.com/office/powerpoint/2010/main" val="361193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56589" y="130629"/>
            <a:ext cx="9461240" cy="6587411"/>
          </a:xfrm>
          <a:solidFill>
            <a:schemeClr val="bg2">
              <a:lumMod val="75000"/>
            </a:schemeClr>
          </a:solidFill>
        </p:spPr>
        <p:txBody>
          <a:bodyPr>
            <a:normAutofit fontScale="92500" lnSpcReduction="20000"/>
          </a:bodyPr>
          <a:lstStyle/>
          <a:p>
            <a:r>
              <a:rPr lang="en-US" sz="3200" b="1" dirty="0"/>
              <a:t>The under listed are conventional in symbolic Logic</a:t>
            </a:r>
            <a:r>
              <a:rPr lang="en-US" sz="3200" b="1" dirty="0" smtClean="0"/>
              <a:t>:</a:t>
            </a:r>
          </a:p>
          <a:p>
            <a:r>
              <a:rPr lang="en-US" sz="3200" b="1" dirty="0">
                <a:solidFill>
                  <a:srgbClr val="FFFF00"/>
                </a:solidFill>
              </a:rPr>
              <a:t>The negation sign – applies to the smallest proposition possible</a:t>
            </a:r>
          </a:p>
          <a:p>
            <a:r>
              <a:rPr lang="en-US" sz="3200" b="1" dirty="0"/>
              <a:t>Where the symbol reads </a:t>
            </a:r>
            <a:r>
              <a:rPr lang="en-US" sz="3200" b="1" dirty="0">
                <a:solidFill>
                  <a:srgbClr val="FF0000"/>
                </a:solidFill>
              </a:rPr>
              <a:t>(–p v q), </a:t>
            </a:r>
            <a:r>
              <a:rPr lang="en-US" sz="3200" b="1" dirty="0"/>
              <a:t>the negation sign applies to only to p. however, in -*p v q), the negation sign applies to the whole sum.</a:t>
            </a:r>
          </a:p>
          <a:p>
            <a:r>
              <a:rPr lang="en-US" sz="3200" b="1" dirty="0">
                <a:solidFill>
                  <a:srgbClr val="FF0000"/>
                </a:solidFill>
              </a:rPr>
              <a:t>In –(p v q) v r . S</a:t>
            </a:r>
            <a:r>
              <a:rPr lang="en-US" sz="3200" b="1" dirty="0">
                <a:solidFill>
                  <a:srgbClr val="FFFF00"/>
                </a:solidFill>
              </a:rPr>
              <a:t>), the negating sign  </a:t>
            </a:r>
            <a:r>
              <a:rPr lang="en-US" sz="3200" b="1" dirty="0">
                <a:solidFill>
                  <a:srgbClr val="FF0000"/>
                </a:solidFill>
              </a:rPr>
              <a:t>“– “ </a:t>
            </a:r>
            <a:r>
              <a:rPr lang="en-US" sz="3200" b="1" dirty="0">
                <a:solidFill>
                  <a:srgbClr val="FFFF00"/>
                </a:solidFill>
              </a:rPr>
              <a:t>applies only to the first bunch in parenthesis only</a:t>
            </a:r>
            <a:r>
              <a:rPr lang="en-US" sz="3200" b="1" dirty="0"/>
              <a:t>.</a:t>
            </a:r>
          </a:p>
          <a:p>
            <a:r>
              <a:rPr lang="en-US" sz="3200" b="1" dirty="0"/>
              <a:t>However, in </a:t>
            </a:r>
            <a:r>
              <a:rPr lang="en-US" sz="3200" b="1" dirty="0">
                <a:solidFill>
                  <a:srgbClr val="FF0000"/>
                </a:solidFill>
              </a:rPr>
              <a:t>- ](p . q) v (r . s), </a:t>
            </a:r>
            <a:r>
              <a:rPr lang="en-US" sz="3200" b="1" dirty="0"/>
              <a:t>the negation sign applies to the whole bunch.</a:t>
            </a:r>
          </a:p>
          <a:p>
            <a:r>
              <a:rPr lang="en-US" sz="3200" b="1" dirty="0">
                <a:solidFill>
                  <a:srgbClr val="FFFF00"/>
                </a:solidFill>
              </a:rPr>
              <a:t>However, it is important to note that </a:t>
            </a:r>
            <a:r>
              <a:rPr lang="en-US" sz="3200" b="1" dirty="0">
                <a:solidFill>
                  <a:srgbClr val="FF0000"/>
                </a:solidFill>
              </a:rPr>
              <a:t>p . q v r </a:t>
            </a:r>
            <a:r>
              <a:rPr lang="en-US" sz="3200" b="1" dirty="0">
                <a:solidFill>
                  <a:srgbClr val="FFFF00"/>
                </a:solidFill>
              </a:rPr>
              <a:t>is ambiguous.</a:t>
            </a:r>
          </a:p>
          <a:p>
            <a:r>
              <a:rPr lang="en-US" sz="3200" b="1" dirty="0"/>
              <a:t>The letter </a:t>
            </a:r>
            <a:r>
              <a:rPr lang="en-US" sz="3200" b="1" dirty="0">
                <a:solidFill>
                  <a:srgbClr val="FF0000"/>
                </a:solidFill>
              </a:rPr>
              <a:t>“S” </a:t>
            </a:r>
            <a:r>
              <a:rPr lang="en-US" sz="3200" b="1" dirty="0"/>
              <a:t>is used to denote Subject While the letter </a:t>
            </a:r>
            <a:r>
              <a:rPr lang="en-US" sz="3200" b="1" dirty="0">
                <a:solidFill>
                  <a:srgbClr val="FF0000"/>
                </a:solidFill>
              </a:rPr>
              <a:t>“P” </a:t>
            </a:r>
            <a:r>
              <a:rPr lang="en-US" sz="3200" b="1" dirty="0"/>
              <a:t>is used to denote the Predicate term</a:t>
            </a:r>
          </a:p>
          <a:p>
            <a:endParaRPr lang="en-US" dirty="0"/>
          </a:p>
        </p:txBody>
      </p:sp>
      <p:sp>
        <p:nvSpPr>
          <p:cNvPr id="4" name="Title 1"/>
          <p:cNvSpPr>
            <a:spLocks noGrp="1"/>
          </p:cNvSpPr>
          <p:nvPr>
            <p:ph type="title"/>
          </p:nvPr>
        </p:nvSpPr>
        <p:spPr>
          <a:xfrm>
            <a:off x="48960" y="130629"/>
            <a:ext cx="2360646" cy="6587411"/>
          </a:xfrm>
          <a:solidFill>
            <a:schemeClr val="accent5">
              <a:lumMod val="75000"/>
            </a:schemeClr>
          </a:solidFill>
        </p:spPr>
        <p:txBody>
          <a:bodyPr/>
          <a:lstStyle/>
          <a:p>
            <a:r>
              <a:rPr lang="en-US" dirty="0" smtClean="0"/>
              <a:t/>
            </a:r>
            <a:br>
              <a:rPr lang="en-US" dirty="0" smtClean="0"/>
            </a:br>
            <a:r>
              <a:rPr lang="en-US" dirty="0" smtClean="0"/>
              <a:t/>
            </a:r>
            <a:br>
              <a:rPr lang="en-US" dirty="0" smtClean="0"/>
            </a:br>
            <a:r>
              <a:rPr lang="en-US" b="1" dirty="0" smtClean="0">
                <a:solidFill>
                  <a:srgbClr val="FFFF00"/>
                </a:solidFill>
              </a:rPr>
              <a:t>On </a:t>
            </a:r>
            <a:br>
              <a:rPr lang="en-US" b="1" dirty="0" smtClean="0">
                <a:solidFill>
                  <a:srgbClr val="FFFF00"/>
                </a:solidFill>
              </a:rPr>
            </a:br>
            <a:r>
              <a:rPr lang="en-US" b="1" dirty="0" smtClean="0">
                <a:solidFill>
                  <a:srgbClr val="FFFF00"/>
                </a:solidFill>
              </a:rPr>
              <a:t>The Use </a:t>
            </a:r>
            <a:r>
              <a:rPr lang="en-US" b="1" dirty="0">
                <a:solidFill>
                  <a:srgbClr val="FFFF00"/>
                </a:solidFill>
              </a:rPr>
              <a:t>O</a:t>
            </a:r>
            <a:r>
              <a:rPr lang="en-US" b="1" dirty="0" smtClean="0">
                <a:solidFill>
                  <a:srgbClr val="FFFF00"/>
                </a:solidFill>
              </a:rPr>
              <a:t>f Punctuation Marks</a:t>
            </a:r>
            <a:endParaRPr lang="en-US" b="1" dirty="0">
              <a:solidFill>
                <a:srgbClr val="FFFF00"/>
              </a:solidFill>
            </a:endParaRPr>
          </a:p>
        </p:txBody>
      </p:sp>
    </p:spTree>
    <p:extLst>
      <p:ext uri="{BB962C8B-B14F-4D97-AF65-F5344CB8AC3E}">
        <p14:creationId xmlns:p14="http://schemas.microsoft.com/office/powerpoint/2010/main" val="2690883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969" y="167951"/>
            <a:ext cx="5019870" cy="6531429"/>
          </a:xfrm>
          <a:solidFill>
            <a:schemeClr val="tx1"/>
          </a:solidFill>
        </p:spPr>
        <p:txBody>
          <a:bodyPr/>
          <a:lstStyle/>
          <a:p>
            <a:r>
              <a:rPr lang="en-US" b="1" dirty="0" smtClean="0">
                <a:latin typeface="Times New Roman" panose="02020603050405020304" pitchFamily="18" charset="0"/>
                <a:cs typeface="Times New Roman" panose="02020603050405020304" pitchFamily="18" charset="0"/>
              </a:rPr>
              <a:t/>
            </a:r>
            <a:br>
              <a:rPr lang="en-US" b="1" dirty="0" smtClean="0">
                <a:latin typeface="Times New Roman" panose="02020603050405020304" pitchFamily="18" charset="0"/>
                <a:cs typeface="Times New Roman" panose="02020603050405020304" pitchFamily="18" charset="0"/>
              </a:rPr>
            </a:br>
            <a:r>
              <a:rPr lang="en-US" b="1" dirty="0" smtClean="0">
                <a:solidFill>
                  <a:schemeClr val="bg1"/>
                </a:solidFill>
                <a:latin typeface="Times New Roman" panose="02020603050405020304" pitchFamily="18" charset="0"/>
                <a:cs typeface="Times New Roman" panose="02020603050405020304" pitchFamily="18" charset="0"/>
              </a:rPr>
              <a:t/>
            </a:r>
            <a:br>
              <a:rPr lang="en-US" b="1" dirty="0" smtClean="0">
                <a:solidFill>
                  <a:schemeClr val="bg1"/>
                </a:solidFill>
                <a:latin typeface="Times New Roman" panose="02020603050405020304" pitchFamily="18" charset="0"/>
                <a:cs typeface="Times New Roman" panose="02020603050405020304" pitchFamily="18" charset="0"/>
              </a:rPr>
            </a:br>
            <a:r>
              <a:rPr lang="en-US" b="1" dirty="0" smtClean="0">
                <a:solidFill>
                  <a:schemeClr val="bg1"/>
                </a:solidFill>
                <a:latin typeface="Times New Roman" panose="02020603050405020304" pitchFamily="18" charset="0"/>
                <a:cs typeface="Times New Roman" panose="02020603050405020304" pitchFamily="18" charset="0"/>
              </a:rPr>
              <a:t>SENTINENTAL </a:t>
            </a:r>
            <a:r>
              <a:rPr lang="en-US" b="1" dirty="0">
                <a:solidFill>
                  <a:schemeClr val="bg1"/>
                </a:solidFill>
                <a:latin typeface="Times New Roman" panose="02020603050405020304" pitchFamily="18" charset="0"/>
                <a:cs typeface="Times New Roman" panose="02020603050405020304" pitchFamily="18" charset="0"/>
              </a:rPr>
              <a:t>LOGIC </a:t>
            </a:r>
            <a:r>
              <a:rPr lang="en-US" b="1" dirty="0" smtClean="0">
                <a:solidFill>
                  <a:schemeClr val="bg1"/>
                </a:solidFill>
                <a:latin typeface="Times New Roman" panose="02020603050405020304" pitchFamily="18" charset="0"/>
                <a:cs typeface="Times New Roman" panose="02020603050405020304" pitchFamily="18" charset="0"/>
              </a:rPr>
              <a:t/>
            </a:r>
            <a:br>
              <a:rPr lang="en-US" b="1" dirty="0" smtClean="0">
                <a:solidFill>
                  <a:schemeClr val="bg1"/>
                </a:solidFill>
                <a:latin typeface="Times New Roman" panose="02020603050405020304" pitchFamily="18" charset="0"/>
                <a:cs typeface="Times New Roman" panose="02020603050405020304" pitchFamily="18" charset="0"/>
              </a:rPr>
            </a:br>
            <a:r>
              <a:rPr lang="en-US" b="1" dirty="0" smtClean="0">
                <a:solidFill>
                  <a:schemeClr val="bg1"/>
                </a:solidFill>
                <a:latin typeface="Times New Roman" panose="02020603050405020304" pitchFamily="18" charset="0"/>
                <a:cs typeface="Times New Roman" panose="02020603050405020304" pitchFamily="18" charset="0"/>
              </a:rPr>
              <a:t>&amp; SYMBOLIZATION </a:t>
            </a:r>
            <a:r>
              <a:rPr lang="en-US" b="1" dirty="0" smtClean="0">
                <a:solidFill>
                  <a:srgbClr val="FF0000"/>
                </a:solidFill>
                <a:latin typeface="Times New Roman" panose="02020603050405020304" pitchFamily="18" charset="0"/>
                <a:cs typeface="Times New Roman" panose="02020603050405020304" pitchFamily="18" charset="0"/>
              </a:rPr>
              <a:t>WHEN THINKING CRITICALLY!</a:t>
            </a:r>
            <a:endParaRPr lang="en-US" dirty="0">
              <a:solidFill>
                <a:srgbClr val="FF0000"/>
              </a:solidFill>
            </a:endParaRPr>
          </a:p>
        </p:txBody>
      </p:sp>
      <p:sp>
        <p:nvSpPr>
          <p:cNvPr id="3" name="Content Placeholder 2"/>
          <p:cNvSpPr>
            <a:spLocks noGrp="1"/>
          </p:cNvSpPr>
          <p:nvPr>
            <p:ph idx="1"/>
          </p:nvPr>
        </p:nvSpPr>
        <p:spPr>
          <a:xfrm>
            <a:off x="5337110" y="167952"/>
            <a:ext cx="6709494" cy="6531428"/>
          </a:xfrm>
          <a:solidFill>
            <a:schemeClr val="accent5">
              <a:lumMod val="75000"/>
            </a:schemeClr>
          </a:solidFill>
        </p:spPr>
        <p:txBody>
          <a:bodyPr>
            <a:normAutofit fontScale="92500" lnSpcReduction="20000"/>
          </a:bodyPr>
          <a:lstStyle/>
          <a:p>
            <a:r>
              <a:rPr lang="en-US" sz="3600" b="1" dirty="0"/>
              <a:t>SNETINETAL LOGIC, as the name suggests is a branch of formal logic in which sentences are taken as the basic unites. </a:t>
            </a:r>
            <a:endParaRPr lang="en-US" sz="3600" b="1" dirty="0" smtClean="0"/>
          </a:p>
          <a:p>
            <a:r>
              <a:rPr lang="en-US" sz="3600" b="1" dirty="0" smtClean="0">
                <a:solidFill>
                  <a:srgbClr val="FFFF00"/>
                </a:solidFill>
              </a:rPr>
              <a:t>Hence </a:t>
            </a:r>
            <a:r>
              <a:rPr lang="en-US" sz="3600" b="1" dirty="0">
                <a:solidFill>
                  <a:srgbClr val="FFFF00"/>
                </a:solidFill>
              </a:rPr>
              <a:t>in this section of the study, we shall introduce “SL” </a:t>
            </a:r>
            <a:r>
              <a:rPr lang="en-US" sz="3600" b="1" dirty="0" smtClean="0">
                <a:solidFill>
                  <a:srgbClr val="FFFF00"/>
                </a:solidFill>
              </a:rPr>
              <a:t>as a </a:t>
            </a:r>
            <a:r>
              <a:rPr lang="en-US" sz="3600" b="1" dirty="0">
                <a:solidFill>
                  <a:srgbClr val="FFFF00"/>
                </a:solidFill>
              </a:rPr>
              <a:t>symbolic language for  symbolic logic which will further facilitate the development of formal techniques for assessing the logical relationships amongst sentences and groups of sentences.</a:t>
            </a:r>
          </a:p>
          <a:p>
            <a:endParaRPr lang="en-US" dirty="0"/>
          </a:p>
        </p:txBody>
      </p:sp>
    </p:spTree>
    <p:extLst>
      <p:ext uri="{BB962C8B-B14F-4D97-AF65-F5344CB8AC3E}">
        <p14:creationId xmlns:p14="http://schemas.microsoft.com/office/powerpoint/2010/main" val="2585476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5167" y="167952"/>
            <a:ext cx="9181323" cy="6512766"/>
          </a:xfrm>
          <a:solidFill>
            <a:schemeClr val="accent1">
              <a:lumMod val="60000"/>
              <a:lumOff val="40000"/>
            </a:schemeClr>
          </a:solidFill>
        </p:spPr>
        <p:txBody>
          <a:bodyPr>
            <a:normAutofit fontScale="85000" lnSpcReduction="10000"/>
          </a:bodyPr>
          <a:lstStyle/>
          <a:p>
            <a:r>
              <a:rPr lang="en-US" sz="3200" b="1" dirty="0">
                <a:solidFill>
                  <a:schemeClr val="bg1"/>
                </a:solidFill>
              </a:rPr>
              <a:t>The sentence of English that can be symbolized in </a:t>
            </a:r>
            <a:r>
              <a:rPr lang="en-US" sz="3200" b="1" dirty="0"/>
              <a:t>“SL” </a:t>
            </a:r>
            <a:r>
              <a:rPr lang="en-US" sz="3200" b="1" dirty="0">
                <a:solidFill>
                  <a:schemeClr val="bg1"/>
                </a:solidFill>
              </a:rPr>
              <a:t>are those sentences in English that are either true or false, that is , those sentences that have true values.</a:t>
            </a:r>
          </a:p>
          <a:p>
            <a:r>
              <a:rPr lang="en-US" sz="3200" b="1" dirty="0">
                <a:solidFill>
                  <a:schemeClr val="bg1"/>
                </a:solidFill>
              </a:rPr>
              <a:t>In “SL” capital letters are used to abbreviate the individual sentence of English. Thus </a:t>
            </a:r>
            <a:r>
              <a:rPr lang="en-US" sz="3200" b="1" i="1" dirty="0"/>
              <a:t>Socrates is wise </a:t>
            </a:r>
            <a:r>
              <a:rPr lang="en-US" sz="3200" b="1" dirty="0">
                <a:solidFill>
                  <a:schemeClr val="bg1"/>
                </a:solidFill>
              </a:rPr>
              <a:t>is denoted by a letter </a:t>
            </a:r>
            <a:r>
              <a:rPr lang="en-US" sz="3200" b="1" dirty="0"/>
              <a:t>“W”</a:t>
            </a:r>
          </a:p>
          <a:p>
            <a:r>
              <a:rPr lang="en-US" sz="3200" b="1" dirty="0">
                <a:solidFill>
                  <a:schemeClr val="bg1"/>
                </a:solidFill>
              </a:rPr>
              <a:t>Do note that it is common proactive in </a:t>
            </a:r>
            <a:r>
              <a:rPr lang="en-US" sz="3200" b="1" dirty="0"/>
              <a:t>“SL” </a:t>
            </a:r>
            <a:r>
              <a:rPr lang="en-US" sz="3200" b="1" dirty="0">
                <a:solidFill>
                  <a:schemeClr val="bg1"/>
                </a:solidFill>
              </a:rPr>
              <a:t>to select and use a letter that reminds of </a:t>
            </a:r>
            <a:r>
              <a:rPr lang="en-US" sz="3200" b="1" dirty="0" err="1">
                <a:solidFill>
                  <a:schemeClr val="bg1"/>
                </a:solidFill>
              </a:rPr>
              <a:t>of</a:t>
            </a:r>
            <a:r>
              <a:rPr lang="en-US" sz="3200" b="1" dirty="0">
                <a:solidFill>
                  <a:schemeClr val="bg1"/>
                </a:solidFill>
              </a:rPr>
              <a:t> the common issues being discussed at hand, in this case the letter </a:t>
            </a:r>
            <a:r>
              <a:rPr lang="en-US" sz="3200" b="1" dirty="0"/>
              <a:t>“W” </a:t>
            </a:r>
            <a:r>
              <a:rPr lang="en-US" sz="3200" b="1" dirty="0">
                <a:solidFill>
                  <a:schemeClr val="bg1"/>
                </a:solidFill>
              </a:rPr>
              <a:t>reminds us of the word “Wise”.</a:t>
            </a:r>
          </a:p>
          <a:p>
            <a:r>
              <a:rPr lang="en-US" sz="3200" b="1" dirty="0">
                <a:solidFill>
                  <a:schemeClr val="bg1"/>
                </a:solidFill>
              </a:rPr>
              <a:t>Please do note that it is only in </a:t>
            </a:r>
            <a:r>
              <a:rPr lang="en-US" sz="3200" b="1" dirty="0"/>
              <a:t>“SL” </a:t>
            </a:r>
            <a:r>
              <a:rPr lang="en-US" sz="3200" b="1" dirty="0">
                <a:solidFill>
                  <a:schemeClr val="bg1"/>
                </a:solidFill>
              </a:rPr>
              <a:t>that this applies, as against what we have in predicate logic where specific letters as used to denote the subjects and the predicated of the sentences.</a:t>
            </a:r>
          </a:p>
          <a:p>
            <a:endParaRPr lang="en-US" dirty="0"/>
          </a:p>
        </p:txBody>
      </p:sp>
      <p:sp>
        <p:nvSpPr>
          <p:cNvPr id="4" name="Title 1"/>
          <p:cNvSpPr txBox="1">
            <a:spLocks/>
          </p:cNvSpPr>
          <p:nvPr/>
        </p:nvSpPr>
        <p:spPr>
          <a:xfrm>
            <a:off x="111969" y="167952"/>
            <a:ext cx="2593909" cy="6512766"/>
          </a:xfrm>
          <a:prstGeom prst="rect">
            <a:avLst/>
          </a:prstGeom>
          <a:solidFill>
            <a:srgbClr val="FFFF00"/>
          </a:solidFill>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b="1" dirty="0" smtClean="0">
              <a:solidFill>
                <a:schemeClr val="bg1"/>
              </a:solidFill>
              <a:latin typeface="Times New Roman" panose="02020603050405020304" pitchFamily="18" charset="0"/>
              <a:cs typeface="Times New Roman" panose="02020603050405020304" pitchFamily="18" charset="0"/>
            </a:endParaRPr>
          </a:p>
          <a:p>
            <a:r>
              <a:rPr lang="en-US" b="1" dirty="0" smtClean="0">
                <a:solidFill>
                  <a:schemeClr val="bg1"/>
                </a:solidFill>
                <a:latin typeface="Times New Roman" panose="02020603050405020304" pitchFamily="18" charset="0"/>
                <a:cs typeface="Times New Roman" panose="02020603050405020304" pitchFamily="18" charset="0"/>
              </a:rPr>
              <a:t>MORE SENTINENTAL LOGIC </a:t>
            </a:r>
          </a:p>
          <a:p>
            <a:r>
              <a:rPr lang="en-US" b="1" dirty="0" smtClean="0">
                <a:solidFill>
                  <a:schemeClr val="bg1"/>
                </a:solidFill>
                <a:latin typeface="Times New Roman" panose="02020603050405020304" pitchFamily="18" charset="0"/>
                <a:cs typeface="Times New Roman" panose="02020603050405020304" pitchFamily="18" charset="0"/>
              </a:rPr>
              <a:t>&amp; SYMBOLIZATION</a:t>
            </a:r>
            <a:endParaRPr lang="en-US" dirty="0">
              <a:solidFill>
                <a:schemeClr val="bg1"/>
              </a:solidFill>
            </a:endParaRPr>
          </a:p>
        </p:txBody>
      </p:sp>
    </p:spTree>
    <p:extLst>
      <p:ext uri="{BB962C8B-B14F-4D97-AF65-F5344CB8AC3E}">
        <p14:creationId xmlns:p14="http://schemas.microsoft.com/office/powerpoint/2010/main" val="2163110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256" y="130627"/>
            <a:ext cx="9227126" cy="852054"/>
          </a:xfrm>
          <a:solidFill>
            <a:schemeClr val="accent2">
              <a:lumMod val="60000"/>
              <a:lumOff val="40000"/>
            </a:schemeClr>
          </a:solidFill>
        </p:spPr>
        <p:txBody>
          <a:bodyPr/>
          <a:lstStyle/>
          <a:p>
            <a:pPr algn="ctr"/>
            <a:r>
              <a:rPr lang="en-US" b="1" dirty="0" smtClean="0"/>
              <a:t>More On “SL” </a:t>
            </a:r>
            <a:endParaRPr lang="en-US" b="1" dirty="0"/>
          </a:p>
        </p:txBody>
      </p:sp>
      <p:sp>
        <p:nvSpPr>
          <p:cNvPr id="3" name="Content Placeholder 2"/>
          <p:cNvSpPr>
            <a:spLocks noGrp="1"/>
          </p:cNvSpPr>
          <p:nvPr>
            <p:ph idx="1"/>
          </p:nvPr>
        </p:nvSpPr>
        <p:spPr>
          <a:xfrm>
            <a:off x="166256" y="1018309"/>
            <a:ext cx="9227126" cy="5839691"/>
          </a:xfrm>
          <a:solidFill>
            <a:schemeClr val="bg2">
              <a:lumMod val="75000"/>
            </a:schemeClr>
          </a:solidFill>
        </p:spPr>
        <p:txBody>
          <a:bodyPr>
            <a:normAutofit fontScale="92500" lnSpcReduction="20000"/>
          </a:bodyPr>
          <a:lstStyle/>
          <a:p>
            <a:r>
              <a:rPr lang="en-US" sz="2400" dirty="0" smtClean="0"/>
              <a:t>In “SL” capital Letters with or without subscripts are considered as </a:t>
            </a:r>
            <a:r>
              <a:rPr lang="en-US" sz="2400" b="1" i="1" dirty="0">
                <a:solidFill>
                  <a:srgbClr val="FFFF00"/>
                </a:solidFill>
              </a:rPr>
              <a:t>A</a:t>
            </a:r>
            <a:r>
              <a:rPr lang="en-US" sz="2400" b="1" i="1" dirty="0" smtClean="0">
                <a:solidFill>
                  <a:srgbClr val="FFFF00"/>
                </a:solidFill>
              </a:rPr>
              <a:t>utomatic Sentences</a:t>
            </a:r>
            <a:r>
              <a:rPr lang="en-US" sz="2400" dirty="0" smtClean="0"/>
              <a:t>.</a:t>
            </a:r>
          </a:p>
          <a:p>
            <a:r>
              <a:rPr lang="en-US" sz="2400" dirty="0" smtClean="0"/>
              <a:t>Sentences that are made up of one or more </a:t>
            </a:r>
            <a:r>
              <a:rPr lang="en-US" sz="2400" b="1" dirty="0" smtClean="0">
                <a:solidFill>
                  <a:srgbClr val="FFFF00"/>
                </a:solidFill>
              </a:rPr>
              <a:t>automatic</a:t>
            </a:r>
            <a:r>
              <a:rPr lang="en-US" sz="2400" b="1" dirty="0" smtClean="0">
                <a:solidFill>
                  <a:srgbClr val="FF0000"/>
                </a:solidFill>
              </a:rPr>
              <a:t> </a:t>
            </a:r>
            <a:r>
              <a:rPr lang="en-US" sz="2400" b="1" dirty="0" smtClean="0">
                <a:solidFill>
                  <a:srgbClr val="FFFF00"/>
                </a:solidFill>
              </a:rPr>
              <a:t>sentences</a:t>
            </a:r>
            <a:r>
              <a:rPr lang="en-US" sz="2400" b="1" dirty="0" smtClean="0">
                <a:solidFill>
                  <a:srgbClr val="FF0000"/>
                </a:solidFill>
              </a:rPr>
              <a:t> </a:t>
            </a:r>
            <a:r>
              <a:rPr lang="en-US" sz="2400" dirty="0" smtClean="0"/>
              <a:t>and one or more sentinel connectives of “SL” are referred to as </a:t>
            </a:r>
            <a:r>
              <a:rPr lang="en-US" sz="2400" b="1" i="1" dirty="0" smtClean="0">
                <a:solidFill>
                  <a:srgbClr val="FFFF00"/>
                </a:solidFill>
              </a:rPr>
              <a:t>Molecular sentences</a:t>
            </a:r>
          </a:p>
          <a:p>
            <a:r>
              <a:rPr lang="en-US" sz="2400" i="1" dirty="0" smtClean="0"/>
              <a:t>Let us consider one example. In a conjunction for instance</a:t>
            </a:r>
            <a:r>
              <a:rPr lang="en-US" sz="2400" b="1" i="1" dirty="0" smtClean="0"/>
              <a:t>,  </a:t>
            </a:r>
            <a:r>
              <a:rPr lang="en-US" sz="2400" i="1" dirty="0" smtClean="0"/>
              <a:t>we could abbreviate: </a:t>
            </a:r>
            <a:r>
              <a:rPr lang="en-US" sz="2400" b="1" i="1" dirty="0" smtClean="0">
                <a:solidFill>
                  <a:srgbClr val="FFFF00"/>
                </a:solidFill>
              </a:rPr>
              <a:t>Socrates is Wise and Aristotle is Crafty</a:t>
            </a:r>
          </a:p>
          <a:p>
            <a:r>
              <a:rPr lang="en-US" sz="2400" i="1" dirty="0" smtClean="0"/>
              <a:t>The compound sentence </a:t>
            </a:r>
            <a:r>
              <a:rPr lang="en-US" sz="2400" b="1" i="1" dirty="0" smtClean="0">
                <a:solidFill>
                  <a:srgbClr val="FFFF00"/>
                </a:solidFill>
              </a:rPr>
              <a:t>is true </a:t>
            </a:r>
            <a:r>
              <a:rPr lang="en-US" sz="2400" i="1" dirty="0" smtClean="0"/>
              <a:t>if </a:t>
            </a:r>
            <a:r>
              <a:rPr lang="en-US" sz="2400" b="1" i="1" dirty="0" smtClean="0">
                <a:solidFill>
                  <a:srgbClr val="FFFF00"/>
                </a:solidFill>
              </a:rPr>
              <a:t>both of its connective </a:t>
            </a:r>
            <a:r>
              <a:rPr lang="en-US" sz="2400" i="1" dirty="0" smtClean="0"/>
              <a:t>sentences </a:t>
            </a:r>
            <a:r>
              <a:rPr lang="en-US" sz="2400" b="1" i="1" dirty="0" smtClean="0">
                <a:solidFill>
                  <a:srgbClr val="FFFF00"/>
                </a:solidFill>
              </a:rPr>
              <a:t>are true</a:t>
            </a:r>
            <a:r>
              <a:rPr lang="en-US" sz="2400" i="1" dirty="0" smtClean="0"/>
              <a:t>, otherwise, </a:t>
            </a:r>
            <a:r>
              <a:rPr lang="en-US" sz="2400" b="1" i="1" dirty="0" smtClean="0">
                <a:solidFill>
                  <a:srgbClr val="FFFF00"/>
                </a:solidFill>
              </a:rPr>
              <a:t>it is false</a:t>
            </a:r>
            <a:r>
              <a:rPr lang="en-US" sz="2400" i="1" dirty="0" smtClean="0"/>
              <a:t>. Symbolizing the above statement would have something that looks like this </a:t>
            </a:r>
            <a:r>
              <a:rPr lang="en-US" sz="2400" b="1" i="1" dirty="0" smtClean="0">
                <a:solidFill>
                  <a:srgbClr val="FFFF00"/>
                </a:solidFill>
              </a:rPr>
              <a:t>(W &amp; C) </a:t>
            </a:r>
            <a:r>
              <a:rPr lang="en-US" sz="2400" i="1" dirty="0" smtClean="0"/>
              <a:t>(Where </a:t>
            </a:r>
            <a:r>
              <a:rPr lang="en-US" sz="2400" b="1" i="1" dirty="0" smtClean="0">
                <a:solidFill>
                  <a:srgbClr val="FFFF00"/>
                </a:solidFill>
              </a:rPr>
              <a:t>“W” </a:t>
            </a:r>
            <a:r>
              <a:rPr lang="en-US" sz="2400" i="1" dirty="0" smtClean="0"/>
              <a:t>abbreviates for “</a:t>
            </a:r>
            <a:r>
              <a:rPr lang="en-US" sz="2400" b="1" i="1" dirty="0" smtClean="0">
                <a:solidFill>
                  <a:srgbClr val="FFFF00"/>
                </a:solidFill>
              </a:rPr>
              <a:t>Socrates is wise” </a:t>
            </a:r>
            <a:r>
              <a:rPr lang="en-US" sz="2400" i="1" dirty="0" smtClean="0"/>
              <a:t>and </a:t>
            </a:r>
            <a:r>
              <a:rPr lang="en-US" sz="2400" b="1" i="1" dirty="0" smtClean="0">
                <a:solidFill>
                  <a:srgbClr val="FFFF00"/>
                </a:solidFill>
              </a:rPr>
              <a:t>“C” </a:t>
            </a:r>
            <a:r>
              <a:rPr lang="en-US" sz="2400" i="1" dirty="0" smtClean="0"/>
              <a:t>abbreviates for “</a:t>
            </a:r>
            <a:r>
              <a:rPr lang="en-US" sz="2400" b="1" i="1" dirty="0" smtClean="0">
                <a:solidFill>
                  <a:srgbClr val="FFFF00"/>
                </a:solidFill>
              </a:rPr>
              <a:t>Aristotle is Crafty”</a:t>
            </a:r>
            <a:r>
              <a:rPr lang="en-US" sz="2400" i="1" dirty="0" smtClean="0"/>
              <a:t>). Remember that the words abbreviate </a:t>
            </a:r>
            <a:r>
              <a:rPr lang="en-US" sz="2400" b="1" i="1" dirty="0" smtClean="0">
                <a:solidFill>
                  <a:srgbClr val="FFFF00"/>
                </a:solidFill>
              </a:rPr>
              <a:t>the entire sentence </a:t>
            </a:r>
            <a:r>
              <a:rPr lang="en-US" sz="2400" i="1" dirty="0" smtClean="0"/>
              <a:t>and not merely </a:t>
            </a:r>
            <a:r>
              <a:rPr lang="en-US" sz="2400" b="1" i="1" dirty="0" smtClean="0">
                <a:solidFill>
                  <a:srgbClr val="FFFF00"/>
                </a:solidFill>
              </a:rPr>
              <a:t>the predicate words </a:t>
            </a:r>
            <a:r>
              <a:rPr lang="en-US" sz="2400" i="1" dirty="0" smtClean="0"/>
              <a:t>contained therein.</a:t>
            </a:r>
          </a:p>
          <a:p>
            <a:r>
              <a:rPr lang="en-US" sz="2400" i="1" dirty="0" smtClean="0"/>
              <a:t>Hence the Compound sentence </a:t>
            </a:r>
            <a:r>
              <a:rPr lang="en-US" sz="2400" b="1" i="1" dirty="0" smtClean="0">
                <a:solidFill>
                  <a:srgbClr val="FFFF00"/>
                </a:solidFill>
              </a:rPr>
              <a:t>“W &amp; C” </a:t>
            </a:r>
            <a:r>
              <a:rPr lang="en-US" sz="2400" i="1" dirty="0" smtClean="0"/>
              <a:t>an example of a </a:t>
            </a:r>
            <a:r>
              <a:rPr lang="en-US" sz="2400" b="1" i="1" dirty="0" smtClean="0">
                <a:solidFill>
                  <a:srgbClr val="FFFF00"/>
                </a:solidFill>
              </a:rPr>
              <a:t>Molecular sentence </a:t>
            </a:r>
            <a:r>
              <a:rPr lang="en-US" sz="2400" i="1" dirty="0" smtClean="0"/>
              <a:t>in </a:t>
            </a:r>
            <a:r>
              <a:rPr lang="en-US" sz="2400" b="1" i="1" dirty="0" smtClean="0">
                <a:solidFill>
                  <a:srgbClr val="FFFF00"/>
                </a:solidFill>
              </a:rPr>
              <a:t>“SL”</a:t>
            </a:r>
          </a:p>
          <a:p>
            <a:r>
              <a:rPr lang="en-US" sz="2400" b="1" i="1" dirty="0" smtClean="0">
                <a:solidFill>
                  <a:srgbClr val="FFFF00"/>
                </a:solidFill>
              </a:rPr>
              <a:t>The above “SL” can be proven on a truth Table</a:t>
            </a:r>
            <a:endParaRPr lang="en-US" sz="2400" b="1" i="1" dirty="0">
              <a:solidFill>
                <a:srgbClr val="FFFF0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709208343"/>
              </p:ext>
            </p:extLst>
          </p:nvPr>
        </p:nvGraphicFramePr>
        <p:xfrm>
          <a:off x="9479902" y="182555"/>
          <a:ext cx="2624353" cy="6535485"/>
        </p:xfrm>
        <a:graphic>
          <a:graphicData uri="http://schemas.openxmlformats.org/drawingml/2006/table">
            <a:tbl>
              <a:tblPr firstRow="1" bandRow="1">
                <a:tableStyleId>{5C22544A-7EE6-4342-B048-85BDC9FD1C3A}</a:tableStyleId>
              </a:tblPr>
              <a:tblGrid>
                <a:gridCol w="516153"/>
                <a:gridCol w="872836"/>
                <a:gridCol w="1235364"/>
              </a:tblGrid>
              <a:tr h="1307097">
                <a:tc>
                  <a:txBody>
                    <a:bodyPr/>
                    <a:lstStyle/>
                    <a:p>
                      <a:pPr algn="ctr"/>
                      <a:r>
                        <a:rPr lang="en-US" sz="2800" b="1" dirty="0" smtClean="0"/>
                        <a:t>W</a:t>
                      </a:r>
                      <a:endParaRPr lang="en-US" sz="2800" b="1" dirty="0"/>
                    </a:p>
                  </a:txBody>
                  <a:tcPr/>
                </a:tc>
                <a:tc>
                  <a:txBody>
                    <a:bodyPr/>
                    <a:lstStyle/>
                    <a:p>
                      <a:pPr algn="ctr"/>
                      <a:r>
                        <a:rPr lang="en-US" sz="2800" b="1" dirty="0" smtClean="0"/>
                        <a:t>C</a:t>
                      </a:r>
                      <a:endParaRPr lang="en-US" sz="2800" b="1" dirty="0"/>
                    </a:p>
                  </a:txBody>
                  <a:tcPr/>
                </a:tc>
                <a:tc>
                  <a:txBody>
                    <a:bodyPr/>
                    <a:lstStyle/>
                    <a:p>
                      <a:pPr algn="ctr"/>
                      <a:r>
                        <a:rPr lang="en-US" sz="2800" b="1" dirty="0" smtClean="0"/>
                        <a:t>W &amp; C</a:t>
                      </a:r>
                      <a:endParaRPr lang="en-US" sz="2800" b="1" dirty="0"/>
                    </a:p>
                  </a:txBody>
                  <a:tcPr/>
                </a:tc>
              </a:tr>
              <a:tr h="1307097">
                <a:tc>
                  <a:txBody>
                    <a:bodyPr/>
                    <a:lstStyle/>
                    <a:p>
                      <a:pPr algn="ctr"/>
                      <a:r>
                        <a:rPr lang="en-US" sz="2800" b="1" dirty="0" smtClean="0"/>
                        <a:t>T</a:t>
                      </a:r>
                      <a:endParaRPr lang="en-US" sz="2800" b="1" dirty="0"/>
                    </a:p>
                  </a:txBody>
                  <a:tcPr/>
                </a:tc>
                <a:tc>
                  <a:txBody>
                    <a:bodyPr/>
                    <a:lstStyle/>
                    <a:p>
                      <a:pPr algn="ctr"/>
                      <a:r>
                        <a:rPr lang="en-US" sz="2800" b="1" dirty="0" smtClean="0"/>
                        <a:t>T</a:t>
                      </a:r>
                      <a:endParaRPr lang="en-US" sz="2800" b="1" dirty="0"/>
                    </a:p>
                  </a:txBody>
                  <a:tcPr/>
                </a:tc>
                <a:tc>
                  <a:txBody>
                    <a:bodyPr/>
                    <a:lstStyle/>
                    <a:p>
                      <a:pPr algn="ctr"/>
                      <a:r>
                        <a:rPr lang="en-US" sz="2800" b="1" dirty="0" smtClean="0"/>
                        <a:t>T</a:t>
                      </a:r>
                      <a:endParaRPr lang="en-US" sz="2800" b="1" dirty="0"/>
                    </a:p>
                  </a:txBody>
                  <a:tcPr/>
                </a:tc>
              </a:tr>
              <a:tr h="1307097">
                <a:tc>
                  <a:txBody>
                    <a:bodyPr/>
                    <a:lstStyle/>
                    <a:p>
                      <a:pPr algn="ctr"/>
                      <a:r>
                        <a:rPr lang="en-US" sz="2800" b="1" dirty="0" smtClean="0"/>
                        <a:t>T</a:t>
                      </a:r>
                      <a:endParaRPr lang="en-US" sz="2800" b="1" dirty="0"/>
                    </a:p>
                  </a:txBody>
                  <a:tcPr/>
                </a:tc>
                <a:tc>
                  <a:txBody>
                    <a:bodyPr/>
                    <a:lstStyle/>
                    <a:p>
                      <a:pPr algn="ctr"/>
                      <a:r>
                        <a:rPr lang="en-US" sz="2800" b="1" dirty="0" smtClean="0"/>
                        <a:t>F</a:t>
                      </a:r>
                      <a:endParaRPr lang="en-US" sz="2800" b="1" dirty="0"/>
                    </a:p>
                  </a:txBody>
                  <a:tcPr/>
                </a:tc>
                <a:tc>
                  <a:txBody>
                    <a:bodyPr/>
                    <a:lstStyle/>
                    <a:p>
                      <a:pPr algn="ctr"/>
                      <a:r>
                        <a:rPr lang="en-US" sz="2800" b="1" dirty="0" smtClean="0"/>
                        <a:t>T</a:t>
                      </a:r>
                      <a:endParaRPr lang="en-US" sz="2800" b="1" dirty="0"/>
                    </a:p>
                  </a:txBody>
                  <a:tcPr/>
                </a:tc>
              </a:tr>
              <a:tr h="1307097">
                <a:tc>
                  <a:txBody>
                    <a:bodyPr/>
                    <a:lstStyle/>
                    <a:p>
                      <a:pPr algn="ctr"/>
                      <a:r>
                        <a:rPr lang="en-US" sz="2800" b="1" dirty="0" smtClean="0"/>
                        <a:t>F</a:t>
                      </a:r>
                      <a:endParaRPr lang="en-US" sz="2800" b="1" dirty="0"/>
                    </a:p>
                  </a:txBody>
                  <a:tcPr/>
                </a:tc>
                <a:tc>
                  <a:txBody>
                    <a:bodyPr/>
                    <a:lstStyle/>
                    <a:p>
                      <a:pPr algn="ctr"/>
                      <a:r>
                        <a:rPr lang="en-US" sz="2800" b="1" dirty="0" smtClean="0"/>
                        <a:t>T</a:t>
                      </a:r>
                      <a:endParaRPr lang="en-US" sz="2800" b="1" dirty="0"/>
                    </a:p>
                  </a:txBody>
                  <a:tcPr/>
                </a:tc>
                <a:tc>
                  <a:txBody>
                    <a:bodyPr/>
                    <a:lstStyle/>
                    <a:p>
                      <a:pPr algn="ctr"/>
                      <a:r>
                        <a:rPr lang="en-US" sz="2800" b="1" dirty="0" smtClean="0"/>
                        <a:t>F</a:t>
                      </a:r>
                      <a:endParaRPr lang="en-US" sz="2800" b="1" dirty="0"/>
                    </a:p>
                  </a:txBody>
                  <a:tcPr/>
                </a:tc>
              </a:tr>
              <a:tr h="1307097">
                <a:tc>
                  <a:txBody>
                    <a:bodyPr/>
                    <a:lstStyle/>
                    <a:p>
                      <a:pPr algn="ctr"/>
                      <a:r>
                        <a:rPr lang="en-US" sz="2800" b="1" dirty="0" smtClean="0"/>
                        <a:t>F</a:t>
                      </a:r>
                      <a:endParaRPr lang="en-US" sz="2800" b="1" dirty="0"/>
                    </a:p>
                  </a:txBody>
                  <a:tcPr/>
                </a:tc>
                <a:tc>
                  <a:txBody>
                    <a:bodyPr/>
                    <a:lstStyle/>
                    <a:p>
                      <a:pPr algn="ctr"/>
                      <a:r>
                        <a:rPr lang="en-US" sz="2800" b="1" dirty="0" smtClean="0"/>
                        <a:t>F</a:t>
                      </a:r>
                      <a:endParaRPr lang="en-US" sz="2800" b="1" dirty="0"/>
                    </a:p>
                  </a:txBody>
                  <a:tcPr/>
                </a:tc>
                <a:tc>
                  <a:txBody>
                    <a:bodyPr/>
                    <a:lstStyle/>
                    <a:p>
                      <a:pPr algn="ctr"/>
                      <a:r>
                        <a:rPr lang="en-US" sz="2800" b="1" dirty="0" smtClean="0"/>
                        <a:t>F</a:t>
                      </a:r>
                      <a:endParaRPr lang="en-US" sz="2800" b="1" dirty="0"/>
                    </a:p>
                  </a:txBody>
                  <a:tcPr/>
                </a:tc>
              </a:tr>
            </a:tbl>
          </a:graphicData>
        </a:graphic>
      </p:graphicFrame>
    </p:spTree>
    <p:extLst>
      <p:ext uri="{BB962C8B-B14F-4D97-AF65-F5344CB8AC3E}">
        <p14:creationId xmlns:p14="http://schemas.microsoft.com/office/powerpoint/2010/main" val="13962378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21" y="149290"/>
            <a:ext cx="4355096" cy="6512767"/>
          </a:xfrm>
          <a:solidFill>
            <a:srgbClr val="FF0000"/>
          </a:solidFill>
        </p:spPr>
        <p:txBody>
          <a:bodyPr/>
          <a:lstStyle/>
          <a:p>
            <a:r>
              <a:rPr lang="en-US" sz="6600" b="1" dirty="0">
                <a:solidFill>
                  <a:schemeClr val="tx1"/>
                </a:solidFill>
              </a:rPr>
              <a:t>Use </a:t>
            </a:r>
            <a:r>
              <a:rPr lang="en-US" sz="6600" b="1" dirty="0" smtClean="0">
                <a:solidFill>
                  <a:schemeClr val="tx1"/>
                </a:solidFill>
              </a:rPr>
              <a:t/>
            </a:r>
            <a:br>
              <a:rPr lang="en-US" sz="6600" b="1" dirty="0" smtClean="0">
                <a:solidFill>
                  <a:schemeClr val="tx1"/>
                </a:solidFill>
              </a:rPr>
            </a:br>
            <a:r>
              <a:rPr lang="en-US" sz="6600" b="1" dirty="0" smtClean="0">
                <a:solidFill>
                  <a:schemeClr val="tx1"/>
                </a:solidFill>
              </a:rPr>
              <a:t>of </a:t>
            </a:r>
            <a:r>
              <a:rPr lang="en-US" sz="6600" b="1" dirty="0">
                <a:solidFill>
                  <a:schemeClr val="tx1"/>
                </a:solidFill>
              </a:rPr>
              <a:t>Language in </a:t>
            </a:r>
            <a:r>
              <a:rPr lang="en-US" sz="6600" b="1" dirty="0" smtClean="0">
                <a:solidFill>
                  <a:schemeClr val="tx1"/>
                </a:solidFill>
              </a:rPr>
              <a:t/>
            </a:r>
            <a:br>
              <a:rPr lang="en-US" sz="6600" b="1" dirty="0" smtClean="0">
                <a:solidFill>
                  <a:schemeClr val="tx1"/>
                </a:solidFill>
              </a:rPr>
            </a:br>
            <a:r>
              <a:rPr lang="en-US" sz="6600" b="1" dirty="0" smtClean="0">
                <a:solidFill>
                  <a:schemeClr val="tx1"/>
                </a:solidFill>
              </a:rPr>
              <a:t>Logic</a:t>
            </a:r>
            <a:endParaRPr lang="en-US" sz="6600" dirty="0">
              <a:solidFill>
                <a:schemeClr val="tx1"/>
              </a:solidFill>
            </a:endParaRPr>
          </a:p>
        </p:txBody>
      </p:sp>
      <p:sp>
        <p:nvSpPr>
          <p:cNvPr id="3" name="Content Placeholder 2"/>
          <p:cNvSpPr>
            <a:spLocks noGrp="1"/>
          </p:cNvSpPr>
          <p:nvPr>
            <p:ph idx="1"/>
          </p:nvPr>
        </p:nvSpPr>
        <p:spPr>
          <a:xfrm>
            <a:off x="4646644" y="74645"/>
            <a:ext cx="7545355" cy="6587412"/>
          </a:xfrm>
          <a:solidFill>
            <a:schemeClr val="accent6">
              <a:lumMod val="20000"/>
              <a:lumOff val="80000"/>
            </a:schemeClr>
          </a:solidFill>
        </p:spPr>
        <p:txBody>
          <a:bodyPr>
            <a:noAutofit/>
          </a:bodyPr>
          <a:lstStyle/>
          <a:p>
            <a:r>
              <a:rPr lang="en-US" sz="3200" b="1" dirty="0">
                <a:solidFill>
                  <a:schemeClr val="bg1"/>
                </a:solidFill>
              </a:rPr>
              <a:t>Communications is an activity that is central to all human activities and endeavors. </a:t>
            </a:r>
            <a:endParaRPr lang="en-US" sz="3200" b="1" dirty="0" smtClean="0">
              <a:solidFill>
                <a:schemeClr val="bg1"/>
              </a:solidFill>
            </a:endParaRPr>
          </a:p>
          <a:p>
            <a:r>
              <a:rPr lang="en-US" sz="3200" b="1" dirty="0" smtClean="0">
                <a:solidFill>
                  <a:srgbClr val="0070C0"/>
                </a:solidFill>
              </a:rPr>
              <a:t>Hence</a:t>
            </a:r>
            <a:r>
              <a:rPr lang="en-US" sz="3200" b="1" dirty="0">
                <a:solidFill>
                  <a:srgbClr val="0070C0"/>
                </a:solidFill>
              </a:rPr>
              <a:t>, Language is a major tool we employ when we communicate. Thus we can not communicate clearly except we learn to use language clearly and effectively.</a:t>
            </a:r>
          </a:p>
          <a:p>
            <a:r>
              <a:rPr lang="en-US" sz="3200" b="1" dirty="0">
                <a:solidFill>
                  <a:schemeClr val="bg1"/>
                </a:solidFill>
              </a:rPr>
              <a:t>In the same vein, many errors in language arise because of improper, careless and inaccurate use of language</a:t>
            </a:r>
            <a:r>
              <a:rPr lang="en-US" sz="3200" dirty="0">
                <a:solidFill>
                  <a:schemeClr val="bg1"/>
                </a:solidFill>
              </a:rPr>
              <a:t>.</a:t>
            </a:r>
          </a:p>
          <a:p>
            <a:endParaRPr lang="en-US" sz="3200" dirty="0"/>
          </a:p>
        </p:txBody>
      </p:sp>
    </p:spTree>
    <p:extLst>
      <p:ext uri="{BB962C8B-B14F-4D97-AF65-F5344CB8AC3E}">
        <p14:creationId xmlns:p14="http://schemas.microsoft.com/office/powerpoint/2010/main" val="1138082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11151" y="149290"/>
            <a:ext cx="9125339" cy="6512767"/>
          </a:xfrm>
          <a:solidFill>
            <a:schemeClr val="tx1"/>
          </a:solidFill>
        </p:spPr>
        <p:txBody>
          <a:bodyPr>
            <a:normAutofit fontScale="92500" lnSpcReduction="20000"/>
          </a:bodyPr>
          <a:lstStyle/>
          <a:p>
            <a:r>
              <a:rPr lang="en-US" sz="3600" b="1" dirty="0">
                <a:solidFill>
                  <a:schemeClr val="bg1"/>
                </a:solidFill>
              </a:rPr>
              <a:t>language could be used to perform the following Function: (1) </a:t>
            </a:r>
            <a:r>
              <a:rPr lang="en-US" sz="3600" b="1" dirty="0">
                <a:solidFill>
                  <a:srgbClr val="FF0000"/>
                </a:solidFill>
              </a:rPr>
              <a:t>Descriptive Functions</a:t>
            </a:r>
            <a:r>
              <a:rPr lang="en-US" sz="3600" b="1" dirty="0">
                <a:solidFill>
                  <a:schemeClr val="bg1"/>
                </a:solidFill>
              </a:rPr>
              <a:t>, (2) </a:t>
            </a:r>
            <a:r>
              <a:rPr lang="en-US" sz="3600" b="1" dirty="0">
                <a:solidFill>
                  <a:srgbClr val="FF0000"/>
                </a:solidFill>
              </a:rPr>
              <a:t>Evocative Function,</a:t>
            </a:r>
            <a:r>
              <a:rPr lang="en-US" sz="3600" b="1" dirty="0">
                <a:solidFill>
                  <a:schemeClr val="bg1"/>
                </a:solidFill>
              </a:rPr>
              <a:t> (3) </a:t>
            </a:r>
            <a:r>
              <a:rPr lang="en-US" sz="3600" b="1" dirty="0">
                <a:solidFill>
                  <a:srgbClr val="FF0000"/>
                </a:solidFill>
              </a:rPr>
              <a:t>Evaluative Function</a:t>
            </a:r>
            <a:r>
              <a:rPr lang="en-US" sz="3600" b="1" dirty="0">
                <a:solidFill>
                  <a:schemeClr val="bg1"/>
                </a:solidFill>
              </a:rPr>
              <a:t>, (4) </a:t>
            </a:r>
            <a:r>
              <a:rPr lang="en-US" sz="3600" b="1" dirty="0">
                <a:solidFill>
                  <a:srgbClr val="FF0000"/>
                </a:solidFill>
              </a:rPr>
              <a:t>Expressive Function</a:t>
            </a:r>
            <a:r>
              <a:rPr lang="en-US" sz="3600" b="1" dirty="0">
                <a:solidFill>
                  <a:schemeClr val="bg1"/>
                </a:solidFill>
              </a:rPr>
              <a:t>, (5</a:t>
            </a:r>
            <a:r>
              <a:rPr lang="en-US" sz="3600" b="1" dirty="0">
                <a:solidFill>
                  <a:srgbClr val="FF0000"/>
                </a:solidFill>
              </a:rPr>
              <a:t>) The Persuasive Function</a:t>
            </a:r>
            <a:r>
              <a:rPr lang="en-US" sz="3600" b="1" dirty="0">
                <a:solidFill>
                  <a:schemeClr val="bg1"/>
                </a:solidFill>
              </a:rPr>
              <a:t>, (6) </a:t>
            </a:r>
            <a:r>
              <a:rPr lang="en-US" sz="3600" b="1" dirty="0">
                <a:solidFill>
                  <a:srgbClr val="FF0000"/>
                </a:solidFill>
              </a:rPr>
              <a:t>The Interrogative Function</a:t>
            </a:r>
            <a:r>
              <a:rPr lang="en-US" sz="3600" b="1" dirty="0">
                <a:solidFill>
                  <a:schemeClr val="bg1"/>
                </a:solidFill>
              </a:rPr>
              <a:t>, (7) </a:t>
            </a:r>
            <a:r>
              <a:rPr lang="en-US" sz="3600" b="1" dirty="0">
                <a:solidFill>
                  <a:srgbClr val="FF0000"/>
                </a:solidFill>
              </a:rPr>
              <a:t>The Recreational Function.</a:t>
            </a:r>
            <a:endParaRPr lang="en-US" sz="3600" b="1" dirty="0">
              <a:solidFill>
                <a:schemeClr val="bg1"/>
              </a:solidFill>
            </a:endParaRPr>
          </a:p>
          <a:p>
            <a:r>
              <a:rPr lang="en-US" sz="3600" dirty="0">
                <a:solidFill>
                  <a:schemeClr val="bg1"/>
                </a:solidFill>
              </a:rPr>
              <a:t>When a sentence primary intent is to convey or elicit information alone, such  a statement is said to have </a:t>
            </a:r>
            <a:r>
              <a:rPr lang="en-US" sz="3600" b="1" i="1" dirty="0">
                <a:solidFill>
                  <a:srgbClr val="FF0000"/>
                </a:solidFill>
              </a:rPr>
              <a:t>cognitive meaning</a:t>
            </a:r>
            <a:r>
              <a:rPr lang="en-US" sz="3600" dirty="0">
                <a:solidFill>
                  <a:schemeClr val="bg1"/>
                </a:solidFill>
              </a:rPr>
              <a:t>. </a:t>
            </a:r>
            <a:endParaRPr lang="en-US" sz="3600" dirty="0" smtClean="0">
              <a:solidFill>
                <a:schemeClr val="bg1"/>
              </a:solidFill>
            </a:endParaRPr>
          </a:p>
          <a:p>
            <a:r>
              <a:rPr lang="en-US" sz="3600" dirty="0" smtClean="0">
                <a:solidFill>
                  <a:schemeClr val="bg1"/>
                </a:solidFill>
              </a:rPr>
              <a:t>However</a:t>
            </a:r>
            <a:r>
              <a:rPr lang="en-US" sz="3600" dirty="0">
                <a:solidFill>
                  <a:schemeClr val="bg1"/>
                </a:solidFill>
              </a:rPr>
              <a:t>, when a sentence expresses or elicit emotions alone, it is said to have </a:t>
            </a:r>
            <a:r>
              <a:rPr lang="en-US" sz="3600" b="1" i="1" dirty="0">
                <a:solidFill>
                  <a:srgbClr val="FF0000"/>
                </a:solidFill>
              </a:rPr>
              <a:t>emotive force. </a:t>
            </a:r>
            <a:r>
              <a:rPr lang="en-US" sz="3600" i="1" dirty="0">
                <a:solidFill>
                  <a:schemeClr val="bg1"/>
                </a:solidFill>
              </a:rPr>
              <a:t>Consider the following Examples:</a:t>
            </a:r>
          </a:p>
          <a:p>
            <a:endParaRPr lang="en-US" dirty="0"/>
          </a:p>
        </p:txBody>
      </p:sp>
      <p:sp>
        <p:nvSpPr>
          <p:cNvPr id="4" name="Title 1"/>
          <p:cNvSpPr txBox="1">
            <a:spLocks/>
          </p:cNvSpPr>
          <p:nvPr/>
        </p:nvSpPr>
        <p:spPr>
          <a:xfrm>
            <a:off x="67622" y="149290"/>
            <a:ext cx="2712900" cy="6512767"/>
          </a:xfrm>
          <a:prstGeom prst="rect">
            <a:avLst/>
          </a:prstGeom>
          <a:solidFill>
            <a:schemeClr val="accent1">
              <a:lumMod val="60000"/>
              <a:lumOff val="40000"/>
            </a:schemeClr>
          </a:solidFill>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3600" b="1" dirty="0" smtClean="0">
              <a:solidFill>
                <a:schemeClr val="tx1"/>
              </a:solidFill>
            </a:endParaRPr>
          </a:p>
          <a:p>
            <a:endParaRPr lang="en-US" sz="3600" b="1" dirty="0">
              <a:solidFill>
                <a:schemeClr val="tx1"/>
              </a:solidFill>
            </a:endParaRPr>
          </a:p>
          <a:p>
            <a:endParaRPr lang="en-US" sz="3600" b="1" dirty="0" smtClean="0">
              <a:solidFill>
                <a:schemeClr val="bg1"/>
              </a:solidFill>
            </a:endParaRPr>
          </a:p>
          <a:p>
            <a:endParaRPr lang="en-US" sz="3600" b="1" dirty="0">
              <a:solidFill>
                <a:schemeClr val="bg1"/>
              </a:solidFill>
            </a:endParaRPr>
          </a:p>
          <a:p>
            <a:pPr algn="ctr"/>
            <a:r>
              <a:rPr lang="en-US" sz="3600" b="1" dirty="0" smtClean="0">
                <a:solidFill>
                  <a:schemeClr val="tx1"/>
                </a:solidFill>
              </a:rPr>
              <a:t>FUNCTIONS </a:t>
            </a:r>
            <a:r>
              <a:rPr lang="en-US" sz="3600" b="1" dirty="0">
                <a:solidFill>
                  <a:schemeClr val="tx1"/>
                </a:solidFill>
              </a:rPr>
              <a:t>OF LANGUAGE</a:t>
            </a:r>
            <a:r>
              <a:rPr lang="en-US" sz="3600" b="1" dirty="0">
                <a:solidFill>
                  <a:schemeClr val="bg1"/>
                </a:solidFill>
              </a:rPr>
              <a:t>:</a:t>
            </a:r>
            <a:endParaRPr lang="en-US" sz="3600" dirty="0">
              <a:solidFill>
                <a:schemeClr val="bg1"/>
              </a:solidFill>
            </a:endParaRPr>
          </a:p>
        </p:txBody>
      </p:sp>
    </p:spTree>
    <p:extLst>
      <p:ext uri="{BB962C8B-B14F-4D97-AF65-F5344CB8AC3E}">
        <p14:creationId xmlns:p14="http://schemas.microsoft.com/office/powerpoint/2010/main" val="1490915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50773" y="186796"/>
            <a:ext cx="9085717" cy="6475261"/>
          </a:xfrm>
          <a:solidFill>
            <a:srgbClr val="FFFF00"/>
          </a:solidFill>
        </p:spPr>
        <p:txBody>
          <a:bodyPr>
            <a:normAutofit fontScale="92500" lnSpcReduction="10000"/>
          </a:bodyPr>
          <a:lstStyle/>
          <a:p>
            <a:r>
              <a:rPr lang="en-US" sz="3200" b="1" i="1" dirty="0">
                <a:solidFill>
                  <a:srgbClr val="FF0000"/>
                </a:solidFill>
              </a:rPr>
              <a:t>1. The Chancellor of Rhema University is Bro Emma </a:t>
            </a:r>
            <a:r>
              <a:rPr lang="en-US" sz="3200" b="1" i="1" dirty="0" err="1">
                <a:solidFill>
                  <a:srgbClr val="FF0000"/>
                </a:solidFill>
              </a:rPr>
              <a:t>Okorie</a:t>
            </a:r>
            <a:r>
              <a:rPr lang="en-US" sz="3200" b="1" i="1" dirty="0">
                <a:solidFill>
                  <a:srgbClr val="FF0000"/>
                </a:solidFill>
              </a:rPr>
              <a:t>. He is also the President </a:t>
            </a:r>
            <a:r>
              <a:rPr lang="en-US" sz="3200" b="1" i="1" dirty="0" smtClean="0">
                <a:solidFill>
                  <a:srgbClr val="FF0000"/>
                </a:solidFill>
              </a:rPr>
              <a:t>of Living </a:t>
            </a:r>
            <a:r>
              <a:rPr lang="en-US" sz="3200" b="1" i="1" dirty="0">
                <a:solidFill>
                  <a:srgbClr val="FF0000"/>
                </a:solidFill>
              </a:rPr>
              <a:t>Word Ministries international.</a:t>
            </a:r>
          </a:p>
          <a:p>
            <a:r>
              <a:rPr lang="en-US" sz="3200" b="1" i="1" dirty="0">
                <a:solidFill>
                  <a:srgbClr val="FF0000"/>
                </a:solidFill>
              </a:rPr>
              <a:t>	</a:t>
            </a:r>
            <a:r>
              <a:rPr lang="en-US" sz="3200" b="1" i="1" dirty="0" smtClean="0">
                <a:solidFill>
                  <a:srgbClr val="FF0000"/>
                </a:solidFill>
              </a:rPr>
              <a:t>2. If </a:t>
            </a:r>
            <a:r>
              <a:rPr lang="en-US" sz="3200" b="1" i="1" dirty="0">
                <a:solidFill>
                  <a:srgbClr val="FF0000"/>
                </a:solidFill>
              </a:rPr>
              <a:t>you Love me, You wont do it, Remember, without </a:t>
            </a:r>
            <a:r>
              <a:rPr lang="en-US" sz="3200" b="1" i="1" dirty="0" smtClean="0">
                <a:solidFill>
                  <a:srgbClr val="FF0000"/>
                </a:solidFill>
              </a:rPr>
              <a:t>you, </a:t>
            </a:r>
            <a:r>
              <a:rPr lang="en-US" sz="3200" b="1" i="1" dirty="0">
                <a:solidFill>
                  <a:srgbClr val="FF0000"/>
                </a:solidFill>
              </a:rPr>
              <a:t>my whole life will crumble.</a:t>
            </a:r>
          </a:p>
          <a:p>
            <a:r>
              <a:rPr lang="en-US" sz="3200" b="1" i="1" dirty="0">
                <a:solidFill>
                  <a:schemeClr val="bg1"/>
                </a:solidFill>
              </a:rPr>
              <a:t>Logic we must note </a:t>
            </a:r>
            <a:r>
              <a:rPr lang="en-US" sz="3200" b="1" i="1" dirty="0" smtClean="0">
                <a:solidFill>
                  <a:schemeClr val="bg1"/>
                </a:solidFill>
              </a:rPr>
              <a:t>here, </a:t>
            </a:r>
            <a:r>
              <a:rPr lang="en-US" sz="3200" b="1" i="1" dirty="0">
                <a:solidFill>
                  <a:schemeClr val="bg1"/>
                </a:solidFill>
              </a:rPr>
              <a:t>is primarily concerned with the logical relationships between the informational contents of arguments. </a:t>
            </a:r>
            <a:endParaRPr lang="en-US" sz="3200" b="1" i="1" dirty="0" smtClean="0">
              <a:solidFill>
                <a:schemeClr val="bg1"/>
              </a:solidFill>
            </a:endParaRPr>
          </a:p>
          <a:p>
            <a:r>
              <a:rPr lang="en-US" sz="3200" b="1" i="1" dirty="0" smtClean="0">
                <a:solidFill>
                  <a:schemeClr val="bg1"/>
                </a:solidFill>
              </a:rPr>
              <a:t>But </a:t>
            </a:r>
            <a:r>
              <a:rPr lang="en-US" sz="3200" b="1" i="1" dirty="0">
                <a:solidFill>
                  <a:schemeClr val="bg1"/>
                </a:solidFill>
              </a:rPr>
              <a:t>in other to properly evaluate this all too important part of logic, we must rid ourselves of all the emotive contents contained in such arguments in other to be able to make clearer and sound arguments.</a:t>
            </a:r>
          </a:p>
          <a:p>
            <a:endParaRPr lang="en-US" dirty="0"/>
          </a:p>
        </p:txBody>
      </p:sp>
      <p:sp>
        <p:nvSpPr>
          <p:cNvPr id="4" name="Title 1"/>
          <p:cNvSpPr txBox="1">
            <a:spLocks/>
          </p:cNvSpPr>
          <p:nvPr/>
        </p:nvSpPr>
        <p:spPr>
          <a:xfrm>
            <a:off x="67622" y="149290"/>
            <a:ext cx="2712900" cy="6512767"/>
          </a:xfrm>
          <a:prstGeom prst="rect">
            <a:avLst/>
          </a:prstGeom>
          <a:solidFill>
            <a:schemeClr val="tx1"/>
          </a:solidFill>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3600" b="1" dirty="0" smtClean="0">
              <a:solidFill>
                <a:schemeClr val="tx1"/>
              </a:solidFill>
            </a:endParaRPr>
          </a:p>
          <a:p>
            <a:endParaRPr lang="en-US" sz="3600" b="1" dirty="0">
              <a:solidFill>
                <a:schemeClr val="tx1"/>
              </a:solidFill>
            </a:endParaRPr>
          </a:p>
          <a:p>
            <a:pPr algn="ctr"/>
            <a:r>
              <a:rPr lang="en-US" sz="3600" b="1" dirty="0" smtClean="0">
                <a:solidFill>
                  <a:schemeClr val="bg1"/>
                </a:solidFill>
              </a:rPr>
              <a:t>FUNCTIONS </a:t>
            </a:r>
            <a:r>
              <a:rPr lang="en-US" sz="3600" b="1" dirty="0">
                <a:solidFill>
                  <a:schemeClr val="bg1"/>
                </a:solidFill>
              </a:rPr>
              <a:t>OF </a:t>
            </a:r>
            <a:r>
              <a:rPr lang="en-US" sz="3600" b="1" dirty="0" smtClean="0">
                <a:solidFill>
                  <a:schemeClr val="bg1"/>
                </a:solidFill>
              </a:rPr>
              <a:t>LANGUAGE DURING </a:t>
            </a:r>
            <a:r>
              <a:rPr lang="en-US" sz="3600" b="1" dirty="0" smtClean="0">
                <a:solidFill>
                  <a:srgbClr val="FF0000"/>
                </a:solidFill>
              </a:rPr>
              <a:t>CRITICAL THINKING PROCESSES </a:t>
            </a:r>
            <a:endParaRPr lang="en-US" sz="3600" dirty="0">
              <a:solidFill>
                <a:srgbClr val="FF0000"/>
              </a:solidFill>
            </a:endParaRPr>
          </a:p>
        </p:txBody>
      </p:sp>
    </p:spTree>
    <p:extLst>
      <p:ext uri="{BB962C8B-B14F-4D97-AF65-F5344CB8AC3E}">
        <p14:creationId xmlns:p14="http://schemas.microsoft.com/office/powerpoint/2010/main" val="31624007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504</TotalTime>
  <Words>2136</Words>
  <Application>Microsoft Office PowerPoint</Application>
  <PresentationFormat>Widescreen</PresentationFormat>
  <Paragraphs>165</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Century Gothic</vt:lpstr>
      <vt:lpstr>Times New Roman</vt:lpstr>
      <vt:lpstr>Wingdings 3</vt:lpstr>
      <vt:lpstr>Ion</vt:lpstr>
      <vt:lpstr>Using Signs, Punctuations &amp; Symbols in Logic &amp; Critical Thinking </vt:lpstr>
      <vt:lpstr>  Intro to The  Use of Punctuation Marks</vt:lpstr>
      <vt:lpstr>  On  The Use Of Punctuation Marks</vt:lpstr>
      <vt:lpstr>  SENTINENTAL LOGIC  &amp; SYMBOLIZATION WHEN THINKING CRITICALLY!</vt:lpstr>
      <vt:lpstr>PowerPoint Presentation</vt:lpstr>
      <vt:lpstr>More On “SL” </vt:lpstr>
      <vt:lpstr>Use  of Language in  Logic</vt:lpstr>
      <vt:lpstr>PowerPoint Presentation</vt:lpstr>
      <vt:lpstr>PowerPoint Presentation</vt:lpstr>
      <vt:lpstr> Definitions   &amp;  Defining Definitions During Critical thinking Processes</vt:lpstr>
      <vt:lpstr>PowerPoint Presentation</vt:lpstr>
      <vt:lpstr>Types of Definitions</vt:lpstr>
      <vt:lpstr>Rules of Definitions</vt:lpstr>
      <vt:lpstr>Fallacies</vt:lpstr>
      <vt:lpstr>Formal fallacies </vt:lpstr>
      <vt:lpstr>PowerPoint Presentation</vt:lpstr>
      <vt:lpstr>Informal Fallacies </vt:lpstr>
      <vt:lpstr>Lets consider some examples:   Fallacies involving irrelevant Premises </vt:lpstr>
      <vt:lpstr>More examples of Informal Fallacies</vt:lpstr>
      <vt:lpstr>More examples of Informal Fallacies (Fallacies Involving Unwarranted Assumptions</vt:lpstr>
      <vt:lpstr>How to Avoid Fallacies During Critical Thinking Processes </vt:lpstr>
      <vt:lpstr>MORE On How to Avoid Fallacies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Signs, Punctuations &amp; Symbols in Logic</dc:title>
  <dc:creator>DELL</dc:creator>
  <cp:lastModifiedBy>DELL</cp:lastModifiedBy>
  <cp:revision>16</cp:revision>
  <dcterms:created xsi:type="dcterms:W3CDTF">2024-03-14T10:32:49Z</dcterms:created>
  <dcterms:modified xsi:type="dcterms:W3CDTF">2024-10-04T14:13:22Z</dcterms:modified>
</cp:coreProperties>
</file>