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6" autoAdjust="0"/>
    <p:restoredTop sz="94660"/>
  </p:normalViewPr>
  <p:slideViewPr>
    <p:cSldViewPr snapToGrid="0">
      <p:cViewPr varScale="1">
        <p:scale>
          <a:sx n="51" d="100"/>
          <a:sy n="51"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3/6/2024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3/6/2024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9918" y="186612"/>
            <a:ext cx="9700695" cy="4553339"/>
          </a:xfrm>
          <a:solidFill>
            <a:schemeClr val="tx1"/>
          </a:solidFill>
        </p:spPr>
        <p:txBody>
          <a:bodyPr/>
          <a:lstStyle/>
          <a:p>
            <a:r>
              <a:rPr lang="en-US" b="1" dirty="0">
                <a:solidFill>
                  <a:schemeClr val="bg1"/>
                </a:solidFill>
                <a:latin typeface="Times New Roman" panose="02020603050405020304" pitchFamily="18" charset="0"/>
                <a:cs typeface="Times New Roman" panose="02020603050405020304" pitchFamily="18" charset="0"/>
              </a:rPr>
              <a:t>THE </a:t>
            </a:r>
            <a:r>
              <a:rPr lang="en-US" b="1" dirty="0" smtClean="0">
                <a:solidFill>
                  <a:schemeClr val="bg1"/>
                </a:solidFill>
                <a:latin typeface="Times New Roman" panose="02020603050405020304" pitchFamily="18" charset="0"/>
                <a:cs typeface="Times New Roman" panose="02020603050405020304" pitchFamily="18" charset="0"/>
              </a:rPr>
              <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BASICS </a:t>
            </a:r>
            <a:br>
              <a:rPr lang="en-US" b="1" dirty="0" smtClean="0">
                <a:solidFill>
                  <a:schemeClr val="bg1"/>
                </a:solidFill>
                <a:latin typeface="Times New Roman" panose="02020603050405020304" pitchFamily="18" charset="0"/>
                <a:cs typeface="Times New Roman" panose="02020603050405020304" pitchFamily="18" charset="0"/>
              </a:rPr>
            </a:br>
            <a:r>
              <a:rPr lang="en-US" b="1" dirty="0" smtClean="0">
                <a:solidFill>
                  <a:schemeClr val="bg1"/>
                </a:solidFill>
                <a:latin typeface="Times New Roman" panose="02020603050405020304" pitchFamily="18" charset="0"/>
                <a:cs typeface="Times New Roman" panose="02020603050405020304" pitchFamily="18" charset="0"/>
              </a:rPr>
              <a:t>OF </a:t>
            </a:r>
            <a:r>
              <a:rPr lang="en-US" b="1" dirty="0">
                <a:solidFill>
                  <a:srgbClr val="FF0000"/>
                </a:solidFill>
                <a:latin typeface="Times New Roman" panose="02020603050405020304" pitchFamily="18" charset="0"/>
                <a:cs typeface="Times New Roman" panose="02020603050405020304" pitchFamily="18" charset="0"/>
              </a:rPr>
              <a:t>CRITICAL </a:t>
            </a:r>
            <a:r>
              <a:rPr lang="en-US" b="1" dirty="0">
                <a:solidFill>
                  <a:schemeClr val="bg1"/>
                </a:solidFill>
                <a:latin typeface="Times New Roman" panose="02020603050405020304" pitchFamily="18" charset="0"/>
                <a:cs typeface="Times New Roman" panose="02020603050405020304" pitchFamily="18" charset="0"/>
              </a:rPr>
              <a:t>THINKING</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79918" y="4870580"/>
            <a:ext cx="9661332" cy="1987419"/>
          </a:xfrm>
          <a:solidFill>
            <a:srgbClr val="FFFF00"/>
          </a:solidFill>
        </p:spPr>
        <p:txBody>
          <a:bodyPr>
            <a:normAutofit fontScale="92500" lnSpcReduction="20000"/>
          </a:bodyPr>
          <a:lstStyle/>
          <a:p>
            <a:r>
              <a:rPr lang="en-US" sz="3200" b="1" dirty="0" smtClean="0">
                <a:solidFill>
                  <a:schemeClr val="bg1"/>
                </a:solidFill>
              </a:rPr>
              <a:t>Series of Lectures on Critical Thinking &amp; Problem solving Skills By </a:t>
            </a:r>
          </a:p>
          <a:p>
            <a:r>
              <a:rPr lang="en-US" sz="3200" b="1" dirty="0" smtClean="0">
                <a:solidFill>
                  <a:schemeClr val="bg1"/>
                </a:solidFill>
              </a:rPr>
              <a:t>wogu, I. A. power (PhD) </a:t>
            </a:r>
          </a:p>
          <a:p>
            <a:r>
              <a:rPr lang="en-US" sz="3200" b="1" dirty="0" smtClean="0">
                <a:solidFill>
                  <a:schemeClr val="bg1"/>
                </a:solidFill>
              </a:rPr>
              <a:t>for (AUN 300 Students).</a:t>
            </a:r>
            <a:endParaRPr lang="en-US" sz="3200" b="1" dirty="0">
              <a:solidFill>
                <a:schemeClr val="bg1"/>
              </a:solidFill>
            </a:endParaRPr>
          </a:p>
        </p:txBody>
      </p:sp>
      <p:sp>
        <p:nvSpPr>
          <p:cNvPr id="4" name="TextBox 3"/>
          <p:cNvSpPr txBox="1"/>
          <p:nvPr/>
        </p:nvSpPr>
        <p:spPr>
          <a:xfrm>
            <a:off x="10080140" y="447866"/>
            <a:ext cx="2037216" cy="6186309"/>
          </a:xfrm>
          <a:prstGeom prst="rect">
            <a:avLst/>
          </a:prstGeom>
          <a:solidFill>
            <a:srgbClr val="FF0000"/>
          </a:solidFill>
        </p:spPr>
        <p:txBody>
          <a:bodyPr wrap="square" rtlCol="0">
            <a:spAutoFit/>
          </a:bodyPr>
          <a:lstStyle/>
          <a:p>
            <a:endParaRPr lang="en-US" sz="3600" dirty="0" smtClean="0"/>
          </a:p>
          <a:p>
            <a:endParaRPr lang="en-US" sz="3600" dirty="0"/>
          </a:p>
          <a:p>
            <a:endParaRPr lang="en-US" sz="3600" dirty="0" smtClean="0"/>
          </a:p>
          <a:p>
            <a:pPr algn="ctr"/>
            <a:r>
              <a:rPr lang="en-US" sz="3600" b="1" dirty="0" smtClean="0">
                <a:latin typeface="Times New Roman" panose="02020603050405020304" pitchFamily="18" charset="0"/>
                <a:cs typeface="Times New Roman" panose="02020603050405020304" pitchFamily="18" charset="0"/>
              </a:rPr>
              <a:t>Module </a:t>
            </a:r>
          </a:p>
          <a:p>
            <a:pPr algn="ctr"/>
            <a:r>
              <a:rPr lang="en-US" sz="3600" b="1" dirty="0" smtClean="0">
                <a:latin typeface="Times New Roman" panose="02020603050405020304" pitchFamily="18" charset="0"/>
                <a:cs typeface="Times New Roman" panose="02020603050405020304" pitchFamily="18" charset="0"/>
              </a:rPr>
              <a:t>3 Lectures for </a:t>
            </a:r>
          </a:p>
          <a:p>
            <a:pPr algn="ctr"/>
            <a:r>
              <a:rPr lang="en-US" sz="3600" b="1" dirty="0" smtClean="0">
                <a:latin typeface="Times New Roman" panose="02020603050405020304" pitchFamily="18" charset="0"/>
                <a:cs typeface="Times New Roman" panose="02020603050405020304" pitchFamily="18" charset="0"/>
              </a:rPr>
              <a:t>AUN 300 Students</a:t>
            </a:r>
            <a:endParaRPr lang="en-US" sz="3600" dirty="0"/>
          </a:p>
          <a:p>
            <a:endParaRPr lang="en-US" sz="3600" dirty="0" smtClean="0"/>
          </a:p>
          <a:p>
            <a:endParaRPr lang="en-US" sz="3600" dirty="0"/>
          </a:p>
        </p:txBody>
      </p:sp>
    </p:spTree>
    <p:extLst>
      <p:ext uri="{BB962C8B-B14F-4D97-AF65-F5344CB8AC3E}">
        <p14:creationId xmlns:p14="http://schemas.microsoft.com/office/powerpoint/2010/main" val="1605324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620" y="130630"/>
            <a:ext cx="9747379" cy="6727370"/>
          </a:xfrm>
          <a:solidFill>
            <a:srgbClr val="0070C0"/>
          </a:solidFill>
        </p:spPr>
        <p:txBody>
          <a:bodyPr>
            <a:noAutofit/>
          </a:bodyPr>
          <a:lstStyle/>
          <a:p>
            <a:r>
              <a:rPr lang="en-US" sz="2600" b="1" dirty="0">
                <a:solidFill>
                  <a:srgbClr val="FFFF00"/>
                </a:solidFill>
              </a:rPr>
              <a:t>Statement [B] that dinosaurs were </a:t>
            </a:r>
            <a:r>
              <a:rPr lang="en-US" sz="2600" b="1" dirty="0" smtClean="0">
                <a:solidFill>
                  <a:srgbClr val="FFFF00"/>
                </a:solidFill>
              </a:rPr>
              <a:t>cold blooded </a:t>
            </a:r>
            <a:r>
              <a:rPr lang="en-US" sz="2600" b="1" dirty="0">
                <a:solidFill>
                  <a:srgbClr val="FFFF00"/>
                </a:solidFill>
              </a:rPr>
              <a:t>is a claim to fact. But unlike [A], it is not a known fact, by the author or by anybody else. </a:t>
            </a:r>
            <a:endParaRPr lang="en-US" sz="2600" b="1" dirty="0" smtClean="0">
              <a:solidFill>
                <a:srgbClr val="FFFF00"/>
              </a:solidFill>
            </a:endParaRPr>
          </a:p>
          <a:p>
            <a:r>
              <a:rPr lang="en-US" sz="2600" b="1" dirty="0" smtClean="0"/>
              <a:t>Scientific </a:t>
            </a:r>
            <a:r>
              <a:rPr lang="en-US" sz="2600" b="1" dirty="0"/>
              <a:t>opinion on the subject is divided, with grounds for claiming either that the dinosaurs were cold-blooded (like modern reptiles), or that they were warm-blooded (like birds and mammals). </a:t>
            </a:r>
            <a:endParaRPr lang="en-US" sz="2600" b="1" dirty="0" smtClean="0"/>
          </a:p>
          <a:p>
            <a:r>
              <a:rPr lang="en-US" sz="2600" b="1" dirty="0" smtClean="0">
                <a:solidFill>
                  <a:srgbClr val="FFFF00"/>
                </a:solidFill>
              </a:rPr>
              <a:t>The </a:t>
            </a:r>
            <a:r>
              <a:rPr lang="en-US" sz="2600" b="1" dirty="0">
                <a:solidFill>
                  <a:srgbClr val="FFFF00"/>
                </a:solidFill>
              </a:rPr>
              <a:t>best we can therefore say of this claim is that it is a belief (or </a:t>
            </a:r>
            <a:r>
              <a:rPr lang="en-US" sz="2600" b="1" dirty="0" smtClean="0">
                <a:solidFill>
                  <a:srgbClr val="FFFF00"/>
                </a:solidFill>
              </a:rPr>
              <a:t>judgment </a:t>
            </a:r>
            <a:r>
              <a:rPr lang="en-US" sz="2600" b="1" dirty="0">
                <a:solidFill>
                  <a:srgbClr val="FFFF00"/>
                </a:solidFill>
              </a:rPr>
              <a:t>or opinion); and unless or until there is more factual evidence available, it will remain so</a:t>
            </a:r>
            <a:r>
              <a:rPr lang="en-US" sz="2600" b="1" dirty="0" smtClean="0">
                <a:solidFill>
                  <a:srgbClr val="FFFF00"/>
                </a:solidFill>
              </a:rPr>
              <a:t>.</a:t>
            </a:r>
          </a:p>
          <a:p>
            <a:r>
              <a:rPr lang="en-US" sz="2600" b="1" dirty="0" smtClean="0"/>
              <a:t>This </a:t>
            </a:r>
            <a:r>
              <a:rPr lang="en-US" sz="2600" b="1" dirty="0"/>
              <a:t>does not mean, however, that this sentence is neither true nor false. For either the dinosaurs were cold-blooded or they weren’t. Scientists may never know the truth, but the truth exists and is there to be discovered – even if it has to wait for the invention of a time machine! </a:t>
            </a:r>
            <a:endParaRPr lang="en-US" sz="2600" b="1" dirty="0">
              <a:solidFill>
                <a:srgbClr val="FFFF00"/>
              </a:solidFill>
            </a:endParaRPr>
          </a:p>
        </p:txBody>
      </p:sp>
      <p:sp>
        <p:nvSpPr>
          <p:cNvPr id="4" name="Title 1"/>
          <p:cNvSpPr txBox="1">
            <a:spLocks/>
          </p:cNvSpPr>
          <p:nvPr/>
        </p:nvSpPr>
        <p:spPr>
          <a:xfrm>
            <a:off x="55984" y="130629"/>
            <a:ext cx="2220685" cy="6568751"/>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endParaRPr lang="en-US" sz="3700" b="1" dirty="0" smtClean="0"/>
          </a:p>
          <a:p>
            <a:pPr algn="ctr"/>
            <a:r>
              <a:rPr lang="en-US" sz="3700" b="1" dirty="0" smtClean="0">
                <a:solidFill>
                  <a:schemeClr val="bg1"/>
                </a:solidFill>
              </a:rPr>
              <a:t>More </a:t>
            </a:r>
            <a:endParaRPr lang="en-US" sz="3700" b="1" dirty="0">
              <a:solidFill>
                <a:schemeClr val="bg1"/>
              </a:solidFill>
            </a:endParaRPr>
          </a:p>
          <a:p>
            <a:pPr algn="ctr"/>
            <a:r>
              <a:rPr lang="en-US" sz="3700" b="1" dirty="0" smtClean="0">
                <a:solidFill>
                  <a:schemeClr val="bg1"/>
                </a:solidFill>
              </a:rPr>
              <a:t>On </a:t>
            </a:r>
          </a:p>
          <a:p>
            <a:pPr algn="ctr"/>
            <a:r>
              <a:rPr lang="en-US" sz="3700" b="1" dirty="0" smtClean="0">
                <a:solidFill>
                  <a:schemeClr val="bg1"/>
                </a:solidFill>
              </a:rPr>
              <a:t>Facts </a:t>
            </a:r>
          </a:p>
          <a:p>
            <a:pPr algn="ctr"/>
            <a:r>
              <a:rPr lang="en-US" sz="3700" b="1" dirty="0">
                <a:solidFill>
                  <a:schemeClr val="bg1"/>
                </a:solidFill>
              </a:rPr>
              <a:t>A</a:t>
            </a:r>
            <a:r>
              <a:rPr lang="en-US" sz="3700" b="1" dirty="0" smtClean="0">
                <a:solidFill>
                  <a:schemeClr val="bg1"/>
                </a:solidFill>
              </a:rPr>
              <a:t>nd Opinions</a:t>
            </a:r>
            <a:r>
              <a:rPr lang="en-US" sz="3600" b="1" dirty="0" smtClean="0">
                <a:solidFill>
                  <a:schemeClr val="tx1"/>
                </a:solidFill>
              </a:rPr>
              <a:t/>
            </a:r>
            <a:br>
              <a:rPr lang="en-US" sz="3600" b="1" dirty="0" smtClean="0">
                <a:solidFill>
                  <a:schemeClr val="tx1"/>
                </a:solidFill>
              </a:rPr>
            </a:br>
            <a:endParaRPr lang="en-US" sz="3600" dirty="0">
              <a:solidFill>
                <a:schemeClr val="tx1"/>
              </a:solidFill>
            </a:endParaRPr>
          </a:p>
        </p:txBody>
      </p:sp>
    </p:spTree>
    <p:extLst>
      <p:ext uri="{BB962C8B-B14F-4D97-AF65-F5344CB8AC3E}">
        <p14:creationId xmlns:p14="http://schemas.microsoft.com/office/powerpoint/2010/main" val="92371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59" y="130629"/>
            <a:ext cx="9629192" cy="6568751"/>
          </a:xfrm>
          <a:solidFill>
            <a:schemeClr val="tx1"/>
          </a:solidFill>
        </p:spPr>
        <p:txBody>
          <a:bodyPr>
            <a:normAutofit fontScale="92500" lnSpcReduction="20000"/>
          </a:bodyPr>
          <a:lstStyle/>
          <a:p>
            <a:r>
              <a:rPr lang="en-US" sz="2800" b="1" dirty="0">
                <a:solidFill>
                  <a:schemeClr val="bg1"/>
                </a:solidFill>
              </a:rPr>
              <a:t>The third claim, </a:t>
            </a:r>
            <a:r>
              <a:rPr lang="en-US" sz="2800" b="1" dirty="0">
                <a:solidFill>
                  <a:srgbClr val="FF0000"/>
                </a:solidFill>
              </a:rPr>
              <a:t>[C], </a:t>
            </a:r>
            <a:r>
              <a:rPr lang="en-US" sz="2800" b="1" dirty="0">
                <a:solidFill>
                  <a:schemeClr val="bg1"/>
                </a:solidFill>
              </a:rPr>
              <a:t>is purely an opinion. Two people can disagree as to whether it is true or not, and neither of them is necessarily wrong. </a:t>
            </a:r>
            <a:endParaRPr lang="en-US" sz="2800" b="1" dirty="0" smtClean="0">
              <a:solidFill>
                <a:schemeClr val="bg1"/>
              </a:solidFill>
            </a:endParaRPr>
          </a:p>
          <a:p>
            <a:r>
              <a:rPr lang="en-US" sz="2800" b="1" dirty="0" smtClean="0">
                <a:solidFill>
                  <a:srgbClr val="FF0000"/>
                </a:solidFill>
              </a:rPr>
              <a:t>It </a:t>
            </a:r>
            <a:r>
              <a:rPr lang="en-US" sz="2800" b="1" dirty="0">
                <a:solidFill>
                  <a:srgbClr val="FF0000"/>
                </a:solidFill>
              </a:rPr>
              <a:t>comes down to what </a:t>
            </a:r>
            <a:r>
              <a:rPr lang="en-US" sz="2800" b="1" dirty="0" smtClean="0">
                <a:solidFill>
                  <a:srgbClr val="FF0000"/>
                </a:solidFill>
              </a:rPr>
              <a:t>t</a:t>
            </a:r>
          </a:p>
          <a:p>
            <a:r>
              <a:rPr lang="en-US" sz="2800" b="1" dirty="0" smtClean="0">
                <a:solidFill>
                  <a:srgbClr val="FF0000"/>
                </a:solidFill>
              </a:rPr>
              <a:t>hey </a:t>
            </a:r>
            <a:r>
              <a:rPr lang="en-US" sz="2800" b="1" dirty="0">
                <a:solidFill>
                  <a:srgbClr val="FF0000"/>
                </a:solidFill>
              </a:rPr>
              <a:t>think or believe to be a reasonable wage, and/or what they think of as ‘too much’. </a:t>
            </a:r>
            <a:endParaRPr lang="en-US" sz="2800" b="1" dirty="0" smtClean="0">
              <a:solidFill>
                <a:srgbClr val="FF0000"/>
              </a:solidFill>
            </a:endParaRPr>
          </a:p>
          <a:p>
            <a:r>
              <a:rPr lang="en-US" sz="2800" b="1" dirty="0" smtClean="0">
                <a:solidFill>
                  <a:schemeClr val="bg1"/>
                </a:solidFill>
              </a:rPr>
              <a:t>To </a:t>
            </a:r>
            <a:r>
              <a:rPr lang="en-US" sz="2800" b="1" dirty="0">
                <a:solidFill>
                  <a:schemeClr val="bg1"/>
                </a:solidFill>
              </a:rPr>
              <a:t>say that the sentence is true just means that you agree with it, or assent to it</a:t>
            </a:r>
            <a:r>
              <a:rPr lang="en-US" sz="2800" b="1" dirty="0" smtClean="0">
                <a:solidFill>
                  <a:schemeClr val="bg1"/>
                </a:solidFill>
              </a:rPr>
              <a:t>. And </a:t>
            </a:r>
            <a:r>
              <a:rPr lang="en-US" sz="2800" b="1" dirty="0">
                <a:solidFill>
                  <a:schemeClr val="bg1"/>
                </a:solidFill>
              </a:rPr>
              <a:t>to say that it is false means you disagree. It can be ‘true’ in your opinion at the same time as being ‘false’ in someone </a:t>
            </a:r>
            <a:r>
              <a:rPr lang="en-US" sz="2800" b="1" dirty="0" smtClean="0">
                <a:solidFill>
                  <a:schemeClr val="bg1"/>
                </a:solidFill>
              </a:rPr>
              <a:t>else’s.</a:t>
            </a:r>
          </a:p>
          <a:p>
            <a:r>
              <a:rPr lang="en-US" sz="2800" b="1" dirty="0">
                <a:solidFill>
                  <a:srgbClr val="FF0000"/>
                </a:solidFill>
              </a:rPr>
              <a:t>Another way to distinguish this claim from the other two claims is to say that it is purely subjective. </a:t>
            </a:r>
            <a:endParaRPr lang="en-US" sz="2800" b="1" dirty="0" smtClean="0">
              <a:solidFill>
                <a:srgbClr val="FF0000"/>
              </a:solidFill>
            </a:endParaRPr>
          </a:p>
          <a:p>
            <a:r>
              <a:rPr lang="en-US" sz="2800" b="1" dirty="0" smtClean="0">
                <a:solidFill>
                  <a:schemeClr val="bg1"/>
                </a:solidFill>
              </a:rPr>
              <a:t>That </a:t>
            </a:r>
            <a:r>
              <a:rPr lang="en-US" sz="2800" b="1" dirty="0">
                <a:solidFill>
                  <a:schemeClr val="bg1"/>
                </a:solidFill>
              </a:rPr>
              <a:t>means that its truth is decided by each individual person – or subject – who thinks about it. This is in contrast to the first two, which are objective. </a:t>
            </a:r>
            <a:endParaRPr lang="en-US" sz="2800" b="1" dirty="0" smtClean="0">
              <a:solidFill>
                <a:schemeClr val="bg1"/>
              </a:solidFill>
            </a:endParaRPr>
          </a:p>
          <a:p>
            <a:r>
              <a:rPr lang="en-US" sz="2800" b="1" dirty="0" smtClean="0">
                <a:solidFill>
                  <a:srgbClr val="FF0000"/>
                </a:solidFill>
              </a:rPr>
              <a:t>They </a:t>
            </a:r>
            <a:r>
              <a:rPr lang="en-US" sz="2800" b="1" dirty="0">
                <a:solidFill>
                  <a:srgbClr val="FF0000"/>
                </a:solidFill>
              </a:rPr>
              <a:t>are true or false regardless of what anyone thinks or knows. The fact that the truth is hidden does not mean that there is no fact to be discovered.</a:t>
            </a:r>
          </a:p>
        </p:txBody>
      </p:sp>
      <p:sp>
        <p:nvSpPr>
          <p:cNvPr id="4" name="Title 1"/>
          <p:cNvSpPr txBox="1">
            <a:spLocks/>
          </p:cNvSpPr>
          <p:nvPr/>
        </p:nvSpPr>
        <p:spPr>
          <a:xfrm>
            <a:off x="55984" y="130629"/>
            <a:ext cx="2220685" cy="6568751"/>
          </a:xfrm>
          <a:prstGeom prst="rect">
            <a:avLst/>
          </a:prstGeom>
          <a:solidFill>
            <a:srgbClr val="0070C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endParaRPr lang="en-US" sz="3700" b="1" dirty="0" smtClean="0"/>
          </a:p>
          <a:p>
            <a:pPr algn="ctr"/>
            <a:r>
              <a:rPr lang="en-US" sz="3700" b="1" dirty="0" smtClean="0">
                <a:solidFill>
                  <a:srgbClr val="FFFF00"/>
                </a:solidFill>
              </a:rPr>
              <a:t>More </a:t>
            </a:r>
            <a:endParaRPr lang="en-US" sz="3700" b="1" dirty="0">
              <a:solidFill>
                <a:srgbClr val="FFFF00"/>
              </a:solidFill>
            </a:endParaRPr>
          </a:p>
          <a:p>
            <a:pPr algn="ctr"/>
            <a:r>
              <a:rPr lang="en-US" sz="3700" b="1" dirty="0" smtClean="0">
                <a:solidFill>
                  <a:srgbClr val="FFFF00"/>
                </a:solidFill>
              </a:rPr>
              <a:t>On </a:t>
            </a:r>
          </a:p>
          <a:p>
            <a:pPr algn="ctr"/>
            <a:r>
              <a:rPr lang="en-US" sz="3700" b="1" dirty="0" smtClean="0">
                <a:solidFill>
                  <a:srgbClr val="FFFF00"/>
                </a:solidFill>
              </a:rPr>
              <a:t>Facts </a:t>
            </a:r>
          </a:p>
          <a:p>
            <a:pPr algn="ctr"/>
            <a:r>
              <a:rPr lang="en-US" sz="3700" b="1" dirty="0">
                <a:solidFill>
                  <a:srgbClr val="FFFF00"/>
                </a:solidFill>
              </a:rPr>
              <a:t>A</a:t>
            </a:r>
            <a:r>
              <a:rPr lang="en-US" sz="3700" b="1" dirty="0" smtClean="0">
                <a:solidFill>
                  <a:srgbClr val="FFFF00"/>
                </a:solidFill>
              </a:rPr>
              <a:t>nd Opinions</a:t>
            </a:r>
            <a:r>
              <a:rPr lang="en-US" sz="3600" b="1" dirty="0" smtClean="0">
                <a:solidFill>
                  <a:srgbClr val="FFFF00"/>
                </a:solidFill>
              </a:rPr>
              <a:t/>
            </a:r>
            <a:br>
              <a:rPr lang="en-US" sz="3600" b="1" dirty="0" smtClean="0">
                <a:solidFill>
                  <a:srgbClr val="FFFF00"/>
                </a:solidFill>
              </a:rPr>
            </a:br>
            <a:endParaRPr lang="en-US" sz="3600" dirty="0">
              <a:solidFill>
                <a:srgbClr val="FFFF00"/>
              </a:solidFill>
            </a:endParaRPr>
          </a:p>
        </p:txBody>
      </p:sp>
    </p:spTree>
    <p:extLst>
      <p:ext uri="{BB962C8B-B14F-4D97-AF65-F5344CB8AC3E}">
        <p14:creationId xmlns:p14="http://schemas.microsoft.com/office/powerpoint/2010/main" val="3589981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60835"/>
            <a:ext cx="9404723" cy="648294"/>
          </a:xfrm>
          <a:solidFill>
            <a:schemeClr val="tx1"/>
          </a:solidFill>
        </p:spPr>
        <p:txBody>
          <a:bodyPr/>
          <a:lstStyle/>
          <a:p>
            <a:pPr algn="ctr"/>
            <a:r>
              <a:rPr lang="en-US" b="1" dirty="0" smtClean="0">
                <a:solidFill>
                  <a:schemeClr val="bg1"/>
                </a:solidFill>
              </a:rPr>
              <a:t>Value Judgments</a:t>
            </a:r>
            <a:endParaRPr lang="en-US" b="1" dirty="0">
              <a:solidFill>
                <a:schemeClr val="bg1"/>
              </a:solidFill>
            </a:endParaRPr>
          </a:p>
        </p:txBody>
      </p:sp>
      <p:sp>
        <p:nvSpPr>
          <p:cNvPr id="3" name="Content Placeholder 2"/>
          <p:cNvSpPr>
            <a:spLocks noGrp="1"/>
          </p:cNvSpPr>
          <p:nvPr>
            <p:ph idx="1"/>
          </p:nvPr>
        </p:nvSpPr>
        <p:spPr>
          <a:xfrm>
            <a:off x="132929" y="811947"/>
            <a:ext cx="4830957" cy="5934087"/>
          </a:xfrm>
          <a:solidFill>
            <a:schemeClr val="accent2">
              <a:lumMod val="75000"/>
            </a:schemeClr>
          </a:solidFill>
        </p:spPr>
        <p:txBody>
          <a:bodyPr>
            <a:noAutofit/>
          </a:bodyPr>
          <a:lstStyle/>
          <a:p>
            <a:r>
              <a:rPr lang="en-US" sz="2600" b="1" dirty="0"/>
              <a:t>Claims like </a:t>
            </a:r>
            <a:r>
              <a:rPr lang="en-US" sz="2600" b="1" dirty="0">
                <a:solidFill>
                  <a:srgbClr val="FFFF00"/>
                </a:solidFill>
              </a:rPr>
              <a:t>[C], </a:t>
            </a:r>
            <a:r>
              <a:rPr lang="en-US" sz="2600" b="1" dirty="0"/>
              <a:t>that something or someone is good, bad, better, nice, nasty, greedy, too rich, underpaid, and so on, are also called value </a:t>
            </a:r>
            <a:r>
              <a:rPr lang="en-US" sz="2600" b="1" dirty="0" smtClean="0"/>
              <a:t>judgments, </a:t>
            </a:r>
          </a:p>
          <a:p>
            <a:r>
              <a:rPr lang="en-US" sz="2600" b="1" dirty="0" smtClean="0">
                <a:solidFill>
                  <a:srgbClr val="FFFF00"/>
                </a:solidFill>
              </a:rPr>
              <a:t>The reasons for this is because they are clear for all to see. </a:t>
            </a:r>
          </a:p>
          <a:p>
            <a:r>
              <a:rPr lang="en-US" sz="2600" b="1" dirty="0" smtClean="0"/>
              <a:t>The are largely opinions </a:t>
            </a:r>
            <a:r>
              <a:rPr lang="en-US" sz="2600" b="1" dirty="0"/>
              <a:t>about the perceived value or worth or rightness or wrongness of things. </a:t>
            </a:r>
          </a:p>
        </p:txBody>
      </p:sp>
      <p:sp>
        <p:nvSpPr>
          <p:cNvPr id="4" name="Content Placeholder 2"/>
          <p:cNvSpPr txBox="1">
            <a:spLocks/>
          </p:cNvSpPr>
          <p:nvPr/>
        </p:nvSpPr>
        <p:spPr>
          <a:xfrm>
            <a:off x="5150498" y="811947"/>
            <a:ext cx="7041502" cy="5868771"/>
          </a:xfrm>
          <a:prstGeom prst="rect">
            <a:avLst/>
          </a:prstGeom>
          <a:solidFill>
            <a:schemeClr val="accent6">
              <a:lumMod val="60000"/>
              <a:lumOff val="40000"/>
            </a:schemeClr>
          </a:solidFill>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3200" b="1" dirty="0">
                <a:solidFill>
                  <a:srgbClr val="FFFF00"/>
                </a:solidFill>
              </a:rPr>
              <a:t>It is not a value </a:t>
            </a:r>
            <a:r>
              <a:rPr lang="en-US" sz="3200" b="1" dirty="0" err="1">
                <a:solidFill>
                  <a:srgbClr val="FFFF00"/>
                </a:solidFill>
              </a:rPr>
              <a:t>judgement</a:t>
            </a:r>
            <a:r>
              <a:rPr lang="en-US" sz="3200" b="1" dirty="0">
                <a:solidFill>
                  <a:srgbClr val="FFFF00"/>
                </a:solidFill>
              </a:rPr>
              <a:t> to claim that dinosaurs had cold blood. </a:t>
            </a:r>
            <a:endParaRPr lang="en-US" sz="3200" b="1" dirty="0" smtClean="0">
              <a:solidFill>
                <a:srgbClr val="FFFF00"/>
              </a:solidFill>
            </a:endParaRPr>
          </a:p>
          <a:p>
            <a:r>
              <a:rPr lang="en-US" sz="3200" b="1" dirty="0" smtClean="0">
                <a:solidFill>
                  <a:schemeClr val="bg1"/>
                </a:solidFill>
              </a:rPr>
              <a:t>Nor </a:t>
            </a:r>
            <a:r>
              <a:rPr lang="en-US" sz="3200" b="1" dirty="0">
                <a:solidFill>
                  <a:schemeClr val="bg1"/>
                </a:solidFill>
              </a:rPr>
              <a:t>would it be a value </a:t>
            </a:r>
            <a:r>
              <a:rPr lang="en-US" sz="3200" b="1" dirty="0" err="1">
                <a:solidFill>
                  <a:schemeClr val="bg1"/>
                </a:solidFill>
              </a:rPr>
              <a:t>judgement</a:t>
            </a:r>
            <a:r>
              <a:rPr lang="en-US" sz="3200" b="1" dirty="0">
                <a:solidFill>
                  <a:schemeClr val="bg1"/>
                </a:solidFill>
              </a:rPr>
              <a:t> to claim that some bank bosses earn more in a week than an average worker earns in a lifetime. </a:t>
            </a:r>
            <a:endParaRPr lang="en-US" sz="3200" b="1" dirty="0" smtClean="0">
              <a:solidFill>
                <a:schemeClr val="bg1"/>
              </a:solidFill>
            </a:endParaRPr>
          </a:p>
          <a:p>
            <a:r>
              <a:rPr lang="en-US" sz="3200" b="1" dirty="0" smtClean="0">
                <a:solidFill>
                  <a:srgbClr val="FFFF00"/>
                </a:solidFill>
              </a:rPr>
              <a:t>For </a:t>
            </a:r>
            <a:r>
              <a:rPr lang="en-US" sz="3200" b="1" dirty="0">
                <a:solidFill>
                  <a:srgbClr val="FFFF00"/>
                </a:solidFill>
              </a:rPr>
              <a:t>these are matters of fact which can be quantified and verified – or falsified, as the case may be – </a:t>
            </a:r>
            <a:endParaRPr lang="en-US" sz="3200" b="1" dirty="0" smtClean="0">
              <a:solidFill>
                <a:srgbClr val="FFFF00"/>
              </a:solidFill>
            </a:endParaRPr>
          </a:p>
          <a:p>
            <a:r>
              <a:rPr lang="en-US" sz="3200" b="1" dirty="0" smtClean="0">
                <a:solidFill>
                  <a:schemeClr val="bg1"/>
                </a:solidFill>
              </a:rPr>
              <a:t>For </a:t>
            </a:r>
            <a:r>
              <a:rPr lang="en-US" sz="3200" b="1" dirty="0">
                <a:solidFill>
                  <a:schemeClr val="bg1"/>
                </a:solidFill>
              </a:rPr>
              <a:t>example, by comparing the earnings of actual people.</a:t>
            </a:r>
          </a:p>
          <a:p>
            <a:endParaRPr lang="en-US" dirty="0"/>
          </a:p>
        </p:txBody>
      </p:sp>
    </p:spTree>
    <p:extLst>
      <p:ext uri="{BB962C8B-B14F-4D97-AF65-F5344CB8AC3E}">
        <p14:creationId xmlns:p14="http://schemas.microsoft.com/office/powerpoint/2010/main" val="874686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620" y="130629"/>
            <a:ext cx="9610532" cy="6568751"/>
          </a:xfrm>
          <a:solidFill>
            <a:srgbClr val="FF0000"/>
          </a:solidFill>
        </p:spPr>
        <p:txBody>
          <a:bodyPr>
            <a:noAutofit/>
          </a:bodyPr>
          <a:lstStyle/>
          <a:p>
            <a:r>
              <a:rPr lang="en-US" sz="2800" b="1" dirty="0" smtClean="0"/>
              <a:t>An opinion becomes </a:t>
            </a:r>
            <a:r>
              <a:rPr lang="en-US" sz="2800" b="1" dirty="0"/>
              <a:t>a value </a:t>
            </a:r>
            <a:r>
              <a:rPr lang="en-US" sz="2800" b="1" dirty="0" err="1"/>
              <a:t>judgement</a:t>
            </a:r>
            <a:r>
              <a:rPr lang="en-US" sz="2800" b="1" dirty="0"/>
              <a:t> if you claim that there is something ‘wrong’ or ‘excessive’ or ‘obscene’ about a level of earnings; or if you say that, on the contrary, it is ‘right’ for such successful and talented individuals to get huge rewards. </a:t>
            </a:r>
            <a:endParaRPr lang="en-US" sz="2800" b="1" dirty="0" smtClean="0"/>
          </a:p>
          <a:p>
            <a:r>
              <a:rPr lang="en-US" sz="2800" b="1" dirty="0" smtClean="0">
                <a:solidFill>
                  <a:schemeClr val="bg1"/>
                </a:solidFill>
              </a:rPr>
              <a:t>It </a:t>
            </a:r>
            <a:r>
              <a:rPr lang="en-US" sz="2800" b="1" dirty="0">
                <a:solidFill>
                  <a:schemeClr val="bg1"/>
                </a:solidFill>
              </a:rPr>
              <a:t>might be difficult to justify a claim that such huge pay differentials are ‘right’; but in the end it remains a matter of opinion or belief; and people may differ in their opinions. </a:t>
            </a:r>
            <a:endParaRPr lang="en-US" sz="2800" b="1" dirty="0" smtClean="0">
              <a:solidFill>
                <a:schemeClr val="bg1"/>
              </a:solidFill>
            </a:endParaRPr>
          </a:p>
          <a:p>
            <a:r>
              <a:rPr lang="en-US" sz="2800" b="1" dirty="0" smtClean="0"/>
              <a:t>When </a:t>
            </a:r>
            <a:r>
              <a:rPr lang="en-US" sz="2800" b="1" dirty="0"/>
              <a:t>someone says, therefore, that a value </a:t>
            </a:r>
            <a:r>
              <a:rPr lang="en-US" sz="2800" b="1" dirty="0" err="1"/>
              <a:t>judgement</a:t>
            </a:r>
            <a:r>
              <a:rPr lang="en-US" sz="2800" b="1" dirty="0"/>
              <a:t> is true (or false), they are using the words in a broad sense to mean something like ‘true (or false) in my opinion’, or ‘true (or false) for me</a:t>
            </a:r>
            <a:r>
              <a:rPr lang="en-US" sz="2800" b="1" dirty="0" smtClean="0"/>
              <a:t>’.</a:t>
            </a:r>
            <a:endParaRPr lang="en-US" sz="2800" b="1" dirty="0"/>
          </a:p>
        </p:txBody>
      </p:sp>
      <p:sp>
        <p:nvSpPr>
          <p:cNvPr id="4" name="Title 1"/>
          <p:cNvSpPr txBox="1">
            <a:spLocks/>
          </p:cNvSpPr>
          <p:nvPr/>
        </p:nvSpPr>
        <p:spPr>
          <a:xfrm>
            <a:off x="55984" y="130629"/>
            <a:ext cx="2220685" cy="6568751"/>
          </a:xfrm>
          <a:prstGeom prst="rect">
            <a:avLst/>
          </a:prstGeom>
          <a:solidFill>
            <a:srgbClr val="0070C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r>
              <a:rPr lang="en-US" sz="3700" b="1" dirty="0" smtClean="0">
                <a:solidFill>
                  <a:srgbClr val="FFFF00"/>
                </a:solidFill>
              </a:rPr>
              <a:t>More </a:t>
            </a:r>
            <a:endParaRPr lang="en-US" sz="3700" b="1" dirty="0">
              <a:solidFill>
                <a:srgbClr val="FFFF00"/>
              </a:solidFill>
            </a:endParaRPr>
          </a:p>
          <a:p>
            <a:pPr algn="ctr"/>
            <a:r>
              <a:rPr lang="en-US" sz="3700" b="1" dirty="0" smtClean="0">
                <a:solidFill>
                  <a:srgbClr val="FFFF00"/>
                </a:solidFill>
              </a:rPr>
              <a:t>On </a:t>
            </a:r>
          </a:p>
          <a:p>
            <a:pPr algn="ctr"/>
            <a:r>
              <a:rPr lang="en-US" sz="3700" b="1" dirty="0" smtClean="0">
                <a:solidFill>
                  <a:srgbClr val="FFFF00"/>
                </a:solidFill>
              </a:rPr>
              <a:t>Value </a:t>
            </a:r>
          </a:p>
          <a:p>
            <a:pPr algn="ctr"/>
            <a:r>
              <a:rPr lang="en-US" sz="3700" b="1" dirty="0" smtClean="0">
                <a:solidFill>
                  <a:srgbClr val="FFFF00"/>
                </a:solidFill>
              </a:rPr>
              <a:t>Statements </a:t>
            </a:r>
          </a:p>
          <a:p>
            <a:pPr algn="ctr"/>
            <a:r>
              <a:rPr lang="en-US" sz="3700" b="1" dirty="0" smtClean="0">
                <a:solidFill>
                  <a:srgbClr val="FFFF00"/>
                </a:solidFill>
              </a:rPr>
              <a:t>Or</a:t>
            </a:r>
          </a:p>
          <a:p>
            <a:pPr algn="ctr"/>
            <a:r>
              <a:rPr lang="en-US" sz="3700" b="1" dirty="0" smtClean="0">
                <a:solidFill>
                  <a:srgbClr val="FFFF00"/>
                </a:solidFill>
              </a:rPr>
              <a:t>Judgments </a:t>
            </a:r>
            <a:r>
              <a:rPr lang="en-US" sz="3600" b="1" dirty="0" smtClean="0">
                <a:solidFill>
                  <a:srgbClr val="FFFF00"/>
                </a:solidFill>
              </a:rPr>
              <a:t/>
            </a:r>
            <a:br>
              <a:rPr lang="en-US" sz="3600" b="1" dirty="0" smtClean="0">
                <a:solidFill>
                  <a:srgbClr val="FFFF00"/>
                </a:solidFill>
              </a:rPr>
            </a:br>
            <a:endParaRPr lang="en-US" sz="3600" dirty="0">
              <a:solidFill>
                <a:srgbClr val="FFFF00"/>
              </a:solidFill>
            </a:endParaRPr>
          </a:p>
        </p:txBody>
      </p:sp>
    </p:spTree>
    <p:extLst>
      <p:ext uri="{BB962C8B-B14F-4D97-AF65-F5344CB8AC3E}">
        <p14:creationId xmlns:p14="http://schemas.microsoft.com/office/powerpoint/2010/main" val="3209908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19" y="60833"/>
            <a:ext cx="9404723" cy="685617"/>
          </a:xfrm>
          <a:solidFill>
            <a:schemeClr val="tx1"/>
          </a:solidFill>
        </p:spPr>
        <p:txBody>
          <a:bodyPr/>
          <a:lstStyle/>
          <a:p>
            <a:pPr algn="ctr"/>
            <a:r>
              <a:rPr lang="en-US" b="1" dirty="0">
                <a:solidFill>
                  <a:srgbClr val="FF0000"/>
                </a:solidFill>
              </a:rPr>
              <a:t>Predictions and </a:t>
            </a:r>
            <a:r>
              <a:rPr lang="en-US" b="1" dirty="0" smtClean="0">
                <a:solidFill>
                  <a:srgbClr val="FF0000"/>
                </a:solidFill>
              </a:rPr>
              <a:t>Probabilities</a:t>
            </a:r>
            <a:endParaRPr lang="en-US" b="1" dirty="0">
              <a:solidFill>
                <a:srgbClr val="FF0000"/>
              </a:solidFill>
            </a:endParaRPr>
          </a:p>
        </p:txBody>
      </p:sp>
      <p:sp>
        <p:nvSpPr>
          <p:cNvPr id="3" name="Content Placeholder 2"/>
          <p:cNvSpPr>
            <a:spLocks noGrp="1"/>
          </p:cNvSpPr>
          <p:nvPr>
            <p:ph idx="1"/>
          </p:nvPr>
        </p:nvSpPr>
        <p:spPr>
          <a:xfrm>
            <a:off x="86275" y="821096"/>
            <a:ext cx="4579032" cy="5999582"/>
          </a:xfrm>
          <a:solidFill>
            <a:schemeClr val="accent1">
              <a:lumMod val="60000"/>
              <a:lumOff val="40000"/>
            </a:schemeClr>
          </a:solidFill>
        </p:spPr>
        <p:txBody>
          <a:bodyPr>
            <a:noAutofit/>
          </a:bodyPr>
          <a:lstStyle/>
          <a:p>
            <a:r>
              <a:rPr lang="en-US" sz="2700" b="1" dirty="0">
                <a:solidFill>
                  <a:srgbClr val="FFFF00"/>
                </a:solidFill>
              </a:rPr>
              <a:t>Another special kind of claim is a prediction. A prediction is a claim that something may or may not be true because it is still in the future, or is as yet unverified. </a:t>
            </a:r>
            <a:endParaRPr lang="en-US" sz="2700" b="1" dirty="0" smtClean="0">
              <a:solidFill>
                <a:srgbClr val="FFFF00"/>
              </a:solidFill>
            </a:endParaRPr>
          </a:p>
          <a:p>
            <a:r>
              <a:rPr lang="en-US" sz="2700" b="1" dirty="0" smtClean="0">
                <a:solidFill>
                  <a:schemeClr val="bg1"/>
                </a:solidFill>
              </a:rPr>
              <a:t>For </a:t>
            </a:r>
            <a:r>
              <a:rPr lang="en-US" sz="2700" b="1" dirty="0">
                <a:solidFill>
                  <a:schemeClr val="bg1"/>
                </a:solidFill>
              </a:rPr>
              <a:t>example, someone might claim, at a certain time and place: </a:t>
            </a:r>
            <a:endParaRPr lang="en-US" sz="2700" b="1" dirty="0" smtClean="0">
              <a:solidFill>
                <a:schemeClr val="bg1"/>
              </a:solidFill>
            </a:endParaRPr>
          </a:p>
          <a:p>
            <a:r>
              <a:rPr lang="en-US" sz="2700" b="1" dirty="0" smtClean="0">
                <a:solidFill>
                  <a:srgbClr val="FFFF00"/>
                </a:solidFill>
              </a:rPr>
              <a:t>[</a:t>
            </a:r>
            <a:r>
              <a:rPr lang="en-US" sz="2700" b="1" dirty="0">
                <a:solidFill>
                  <a:srgbClr val="FFFF00"/>
                </a:solidFill>
              </a:rPr>
              <a:t>D] There’s going to be a storm in the next 24 hours. </a:t>
            </a:r>
          </a:p>
        </p:txBody>
      </p:sp>
      <p:sp>
        <p:nvSpPr>
          <p:cNvPr id="4" name="Content Placeholder 2"/>
          <p:cNvSpPr txBox="1">
            <a:spLocks/>
          </p:cNvSpPr>
          <p:nvPr/>
        </p:nvSpPr>
        <p:spPr>
          <a:xfrm>
            <a:off x="4863279" y="858418"/>
            <a:ext cx="7173211" cy="5962260"/>
          </a:xfrm>
          <a:prstGeom prst="rect">
            <a:avLst/>
          </a:prstGeom>
          <a:solidFill>
            <a:schemeClr val="accent1">
              <a:lumMod val="60000"/>
              <a:lumOff val="40000"/>
            </a:schemeClr>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2800" b="1" dirty="0">
                <a:solidFill>
                  <a:schemeClr val="bg1"/>
                </a:solidFill>
              </a:rPr>
              <a:t>If there is a storm within one day of the sentence being spoken, then you can say, looking back, that the prediction (or forecast) was correct</a:t>
            </a:r>
            <a:r>
              <a:rPr lang="en-US" sz="2800" b="1" dirty="0" smtClean="0">
                <a:solidFill>
                  <a:schemeClr val="bg1"/>
                </a:solidFill>
              </a:rPr>
              <a:t>.</a:t>
            </a:r>
          </a:p>
          <a:p>
            <a:r>
              <a:rPr lang="en-US" sz="2800" b="1" dirty="0" smtClean="0"/>
              <a:t> </a:t>
            </a:r>
            <a:r>
              <a:rPr lang="en-US" sz="2800" b="1" dirty="0"/>
              <a:t>But you cannot, even with hindsight, say that the prediction was a fact when it was made, because at the time of making it, it was not yet known to be true. </a:t>
            </a:r>
            <a:endParaRPr lang="en-US" sz="2800" b="1" dirty="0" smtClean="0"/>
          </a:p>
          <a:p>
            <a:r>
              <a:rPr lang="en-US" sz="2800" b="1" dirty="0" smtClean="0">
                <a:solidFill>
                  <a:schemeClr val="bg1"/>
                </a:solidFill>
              </a:rPr>
              <a:t>Even </a:t>
            </a:r>
            <a:r>
              <a:rPr lang="en-US" sz="2800" b="1" dirty="0">
                <a:solidFill>
                  <a:schemeClr val="bg1"/>
                </a:solidFill>
              </a:rPr>
              <a:t>when a claim cannot be made with certainty, it can often be made with some degree of probability</a:t>
            </a:r>
            <a:r>
              <a:rPr lang="en-US" sz="2800" dirty="0"/>
              <a:t>.</a:t>
            </a:r>
            <a:endParaRPr lang="en-US" sz="2700" b="1" dirty="0">
              <a:solidFill>
                <a:srgbClr val="FFFF00"/>
              </a:solidFill>
            </a:endParaRPr>
          </a:p>
        </p:txBody>
      </p:sp>
    </p:spTree>
    <p:extLst>
      <p:ext uri="{BB962C8B-B14F-4D97-AF65-F5344CB8AC3E}">
        <p14:creationId xmlns:p14="http://schemas.microsoft.com/office/powerpoint/2010/main" val="204227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4073" y="130629"/>
            <a:ext cx="9983756" cy="6568751"/>
          </a:xfrm>
          <a:solidFill>
            <a:schemeClr val="accent5">
              <a:lumMod val="75000"/>
            </a:schemeClr>
          </a:solidFill>
        </p:spPr>
        <p:txBody>
          <a:bodyPr>
            <a:normAutofit/>
          </a:bodyPr>
          <a:lstStyle/>
          <a:p>
            <a:r>
              <a:rPr lang="en-US" sz="3000" b="1" dirty="0"/>
              <a:t>If you are playing a game with five dice, and need five sixes with your next and final throw, it is a fairly safe prediction that you won’t win, because the chances of throwing five sixes all at once are very low. But it is not impossible. </a:t>
            </a:r>
            <a:endParaRPr lang="en-US" sz="3000" b="1" dirty="0" smtClean="0"/>
          </a:p>
          <a:p>
            <a:r>
              <a:rPr lang="en-US" sz="3000" b="1" dirty="0" smtClean="0">
                <a:solidFill>
                  <a:srgbClr val="FFFF00"/>
                </a:solidFill>
              </a:rPr>
              <a:t>On </a:t>
            </a:r>
            <a:r>
              <a:rPr lang="en-US" sz="3000" b="1" dirty="0">
                <a:solidFill>
                  <a:srgbClr val="FFFF00"/>
                </a:solidFill>
              </a:rPr>
              <a:t>average, five sixes will come up once in every 7776 (65 ) throws. The claim that you will lose, therefore, has a high probability of being a correct prediction, but it is not a fact. </a:t>
            </a:r>
            <a:endParaRPr lang="en-US" sz="3000" b="1" dirty="0" smtClean="0">
              <a:solidFill>
                <a:srgbClr val="FFFF00"/>
              </a:solidFill>
            </a:endParaRPr>
          </a:p>
          <a:p>
            <a:r>
              <a:rPr lang="en-US" sz="3000" b="1" dirty="0" smtClean="0"/>
              <a:t>Similarly</a:t>
            </a:r>
            <a:r>
              <a:rPr lang="en-US" sz="3000" b="1" dirty="0"/>
              <a:t>, if someone said after you had thrown (and lost): ‘I knew you wouldn’t win,’ you could correctly reply (as a critical thinker): ‘You didn’t know it. You predicted it correctly, that’s all.’</a:t>
            </a:r>
          </a:p>
        </p:txBody>
      </p:sp>
      <p:sp>
        <p:nvSpPr>
          <p:cNvPr id="4" name="Title 1"/>
          <p:cNvSpPr txBox="1">
            <a:spLocks/>
          </p:cNvSpPr>
          <p:nvPr/>
        </p:nvSpPr>
        <p:spPr>
          <a:xfrm>
            <a:off x="55984" y="130629"/>
            <a:ext cx="1791477" cy="6568751"/>
          </a:xfrm>
          <a:prstGeom prst="rect">
            <a:avLst/>
          </a:prstGeom>
          <a:solidFill>
            <a:schemeClr val="accent1">
              <a:lumMod val="75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r>
              <a:rPr lang="en-US" sz="3700" b="1" dirty="0" smtClean="0">
                <a:solidFill>
                  <a:srgbClr val="FFFF00"/>
                </a:solidFill>
              </a:rPr>
              <a:t>More </a:t>
            </a:r>
            <a:endParaRPr lang="en-US" sz="3700" b="1" dirty="0">
              <a:solidFill>
                <a:srgbClr val="FFFF00"/>
              </a:solidFill>
            </a:endParaRPr>
          </a:p>
          <a:p>
            <a:pPr algn="ctr"/>
            <a:r>
              <a:rPr lang="en-US" sz="3700" b="1" dirty="0" smtClean="0">
                <a:solidFill>
                  <a:srgbClr val="FFFF00"/>
                </a:solidFill>
              </a:rPr>
              <a:t>On </a:t>
            </a:r>
          </a:p>
          <a:p>
            <a:pPr algn="ctr"/>
            <a:r>
              <a:rPr lang="en-US" sz="3700" b="1" dirty="0" smtClean="0">
                <a:solidFill>
                  <a:srgbClr val="FFFF00"/>
                </a:solidFill>
              </a:rPr>
              <a:t>Probability and Predictions </a:t>
            </a:r>
            <a:r>
              <a:rPr lang="en-US" sz="3600" b="1" dirty="0" smtClean="0">
                <a:solidFill>
                  <a:srgbClr val="FFFF00"/>
                </a:solidFill>
              </a:rPr>
              <a:t/>
            </a:r>
            <a:br>
              <a:rPr lang="en-US" sz="3600" b="1" dirty="0" smtClean="0">
                <a:solidFill>
                  <a:srgbClr val="FFFF00"/>
                </a:solidFill>
              </a:rPr>
            </a:br>
            <a:endParaRPr lang="en-US" sz="3600" dirty="0">
              <a:solidFill>
                <a:srgbClr val="FFFF00"/>
              </a:solidFill>
            </a:endParaRPr>
          </a:p>
        </p:txBody>
      </p:sp>
    </p:spTree>
    <p:extLst>
      <p:ext uri="{BB962C8B-B14F-4D97-AF65-F5344CB8AC3E}">
        <p14:creationId xmlns:p14="http://schemas.microsoft.com/office/powerpoint/2010/main" val="2941093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840" y="60834"/>
            <a:ext cx="9404723" cy="648294"/>
          </a:xfrm>
          <a:solidFill>
            <a:schemeClr val="tx1">
              <a:lumMod val="85000"/>
            </a:schemeClr>
          </a:solidFill>
        </p:spPr>
        <p:txBody>
          <a:bodyPr/>
          <a:lstStyle/>
          <a:p>
            <a:pPr algn="ctr"/>
            <a:r>
              <a:rPr lang="en-US" b="1" dirty="0">
                <a:solidFill>
                  <a:schemeClr val="bg1"/>
                </a:solidFill>
              </a:rPr>
              <a:t>Hypotheses</a:t>
            </a:r>
            <a:r>
              <a:rPr lang="en-US" dirty="0"/>
              <a:t> </a:t>
            </a:r>
          </a:p>
        </p:txBody>
      </p:sp>
      <p:sp>
        <p:nvSpPr>
          <p:cNvPr id="3" name="Content Placeholder 2"/>
          <p:cNvSpPr>
            <a:spLocks noGrp="1"/>
          </p:cNvSpPr>
          <p:nvPr>
            <p:ph idx="1"/>
          </p:nvPr>
        </p:nvSpPr>
        <p:spPr>
          <a:xfrm>
            <a:off x="186612" y="802434"/>
            <a:ext cx="11831217" cy="5915608"/>
          </a:xfrm>
          <a:solidFill>
            <a:schemeClr val="accent6"/>
          </a:solidFill>
        </p:spPr>
        <p:txBody>
          <a:bodyPr>
            <a:noAutofit/>
          </a:bodyPr>
          <a:lstStyle/>
          <a:p>
            <a:r>
              <a:rPr lang="en-US" sz="2500" b="1" dirty="0"/>
              <a:t>Strictly speaking, many of the claims that scientists treat as fact should be understood as probabilities of a very high order. These are often referred to as hypotheses, even when they are generally accepted as true. </a:t>
            </a:r>
            <a:endParaRPr lang="en-US" sz="2500" b="1" dirty="0" smtClean="0"/>
          </a:p>
          <a:p>
            <a:r>
              <a:rPr lang="en-US" sz="2500" b="1" dirty="0" smtClean="0">
                <a:solidFill>
                  <a:schemeClr val="bg1"/>
                </a:solidFill>
              </a:rPr>
              <a:t>Take </a:t>
            </a:r>
            <a:r>
              <a:rPr lang="en-US" sz="2500" b="1" dirty="0">
                <a:solidFill>
                  <a:schemeClr val="bg1"/>
                </a:solidFill>
              </a:rPr>
              <a:t>the prediction that, if a dart and an empty drink can are dropped simultaneously from an equal height (under ordinary atmospheric conditions), the dart will land first. </a:t>
            </a:r>
            <a:endParaRPr lang="en-US" sz="2500" b="1" dirty="0" smtClean="0">
              <a:solidFill>
                <a:schemeClr val="bg1"/>
              </a:solidFill>
            </a:endParaRPr>
          </a:p>
          <a:p>
            <a:r>
              <a:rPr lang="en-US" sz="2500" b="1" dirty="0" smtClean="0"/>
              <a:t>This </a:t>
            </a:r>
            <a:r>
              <a:rPr lang="en-US" sz="2500" b="1" dirty="0"/>
              <a:t>claim is made on the grounds that, whenever two such objects are dropped, the result is always the same – or always has been the same – so that it is entirely reasonable to expect it to go on being the same in the future. </a:t>
            </a:r>
            <a:endParaRPr lang="en-US" sz="2500" b="1" dirty="0" smtClean="0"/>
          </a:p>
          <a:p>
            <a:r>
              <a:rPr lang="en-US" sz="2500" b="1" dirty="0" smtClean="0">
                <a:solidFill>
                  <a:schemeClr val="bg1"/>
                </a:solidFill>
              </a:rPr>
              <a:t>The </a:t>
            </a:r>
            <a:r>
              <a:rPr lang="en-US" sz="2500" b="1" dirty="0">
                <a:solidFill>
                  <a:schemeClr val="bg1"/>
                </a:solidFill>
              </a:rPr>
              <a:t>observed result is explained by the general principle that thin, arrow-shaped objects encounter less air resistance than bulkier ones, allowing the former to accelerate more rapidly under the same force (in this case gravity) than the latter. </a:t>
            </a:r>
          </a:p>
        </p:txBody>
      </p:sp>
    </p:spTree>
    <p:extLst>
      <p:ext uri="{BB962C8B-B14F-4D97-AF65-F5344CB8AC3E}">
        <p14:creationId xmlns:p14="http://schemas.microsoft.com/office/powerpoint/2010/main" val="1733934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4073" y="130629"/>
            <a:ext cx="9927772" cy="6568751"/>
          </a:xfrm>
          <a:solidFill>
            <a:srgbClr val="FFFF00"/>
          </a:solidFill>
        </p:spPr>
        <p:txBody>
          <a:bodyPr>
            <a:normAutofit lnSpcReduction="10000"/>
          </a:bodyPr>
          <a:lstStyle/>
          <a:p>
            <a:r>
              <a:rPr lang="en-US" sz="2800" b="1" dirty="0">
                <a:solidFill>
                  <a:schemeClr val="bg1"/>
                </a:solidFill>
              </a:rPr>
              <a:t>The hypothesis has been so well tested that the probability of such a claim ever being wrong is practically non-existent. </a:t>
            </a:r>
            <a:endParaRPr lang="en-US" sz="2800" b="1" dirty="0" smtClean="0">
              <a:solidFill>
                <a:schemeClr val="bg1"/>
              </a:solidFill>
            </a:endParaRPr>
          </a:p>
          <a:p>
            <a:r>
              <a:rPr lang="en-US" sz="2800" b="1" dirty="0" smtClean="0">
                <a:solidFill>
                  <a:srgbClr val="FF0000"/>
                </a:solidFill>
              </a:rPr>
              <a:t>We </a:t>
            </a:r>
            <a:r>
              <a:rPr lang="en-US" sz="2800" b="1" dirty="0">
                <a:solidFill>
                  <a:srgbClr val="FF0000"/>
                </a:solidFill>
              </a:rPr>
              <a:t>call it a ‘hypothesis’, rather than an absolute certainty, because conceivably the laws of physics may not be the same in the far, unknowable future, or in all possible worlds. </a:t>
            </a:r>
            <a:endParaRPr lang="en-US" sz="2800" b="1" dirty="0" smtClean="0">
              <a:solidFill>
                <a:srgbClr val="FF0000"/>
              </a:solidFill>
            </a:endParaRPr>
          </a:p>
          <a:p>
            <a:r>
              <a:rPr lang="en-US" sz="2800" b="1" dirty="0" smtClean="0">
                <a:solidFill>
                  <a:schemeClr val="bg1"/>
                </a:solidFill>
              </a:rPr>
              <a:t>Besides</a:t>
            </a:r>
            <a:r>
              <a:rPr lang="en-US" sz="2800" b="1" dirty="0">
                <a:solidFill>
                  <a:schemeClr val="bg1"/>
                </a:solidFill>
              </a:rPr>
              <a:t>, there have been many scientific beliefs in the past that no one seriously doubted, but that have had to be revised because of later discoveries. </a:t>
            </a:r>
            <a:endParaRPr lang="en-US" sz="2800" b="1" dirty="0" smtClean="0">
              <a:solidFill>
                <a:schemeClr val="bg1"/>
              </a:solidFill>
            </a:endParaRPr>
          </a:p>
          <a:p>
            <a:r>
              <a:rPr lang="en-US" sz="2800" b="1" dirty="0" smtClean="0">
                <a:solidFill>
                  <a:srgbClr val="FF0000"/>
                </a:solidFill>
              </a:rPr>
              <a:t>One </a:t>
            </a:r>
            <a:r>
              <a:rPr lang="en-US" sz="2800" b="1" dirty="0">
                <a:solidFill>
                  <a:srgbClr val="FF0000"/>
                </a:solidFill>
              </a:rPr>
              <a:t>of the best-known examples is the belief that the Sun circled the Earth, or actually rose each morning from beneath the Earth and travelled across the sky. It was widely accepted by astronomers before the time of Copernicus.</a:t>
            </a:r>
          </a:p>
        </p:txBody>
      </p:sp>
      <p:sp>
        <p:nvSpPr>
          <p:cNvPr id="4" name="Title 1"/>
          <p:cNvSpPr txBox="1">
            <a:spLocks/>
          </p:cNvSpPr>
          <p:nvPr/>
        </p:nvSpPr>
        <p:spPr>
          <a:xfrm>
            <a:off x="55984" y="130629"/>
            <a:ext cx="1791477" cy="6568751"/>
          </a:xfrm>
          <a:prstGeom prst="rect">
            <a:avLst/>
          </a:prstGeom>
          <a:solidFill>
            <a:schemeClr val="tx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endParaRPr lang="en-US" sz="3700" b="1" dirty="0">
              <a:solidFill>
                <a:schemeClr val="bg1"/>
              </a:solidFill>
            </a:endParaRPr>
          </a:p>
          <a:p>
            <a:pPr algn="ctr"/>
            <a:endParaRPr lang="en-US" sz="3700" b="1" dirty="0" smtClean="0">
              <a:solidFill>
                <a:schemeClr val="bg1"/>
              </a:solidFill>
            </a:endParaRPr>
          </a:p>
          <a:p>
            <a:pPr algn="ctr"/>
            <a:r>
              <a:rPr lang="en-US" sz="3700" b="1" dirty="0" smtClean="0">
                <a:solidFill>
                  <a:schemeClr val="bg1"/>
                </a:solidFill>
              </a:rPr>
              <a:t>More </a:t>
            </a:r>
            <a:endParaRPr lang="en-US" sz="3700" b="1" dirty="0">
              <a:solidFill>
                <a:schemeClr val="bg1"/>
              </a:solidFill>
            </a:endParaRPr>
          </a:p>
          <a:p>
            <a:pPr algn="ctr"/>
            <a:r>
              <a:rPr lang="en-US" sz="3700" b="1" dirty="0" smtClean="0">
                <a:solidFill>
                  <a:schemeClr val="bg1"/>
                </a:solidFill>
              </a:rPr>
              <a:t>On </a:t>
            </a:r>
          </a:p>
          <a:p>
            <a:pPr algn="ctr"/>
            <a:r>
              <a:rPr lang="en-US" sz="3700" b="1" dirty="0" smtClean="0">
                <a:solidFill>
                  <a:schemeClr val="bg1"/>
                </a:solidFill>
              </a:rPr>
              <a:t>Hypothesis</a:t>
            </a:r>
          </a:p>
          <a:p>
            <a:pPr algn="ctr"/>
            <a:r>
              <a:rPr lang="en-US" sz="3600" b="1" dirty="0" smtClean="0">
                <a:solidFill>
                  <a:schemeClr val="bg1"/>
                </a:solidFill>
              </a:rPr>
              <a:t/>
            </a:r>
            <a:br>
              <a:rPr lang="en-US" sz="3600" b="1" dirty="0" smtClean="0">
                <a:solidFill>
                  <a:schemeClr val="bg1"/>
                </a:solidFill>
              </a:rPr>
            </a:br>
            <a:endParaRPr lang="en-US" sz="3600" dirty="0">
              <a:solidFill>
                <a:schemeClr val="bg1"/>
              </a:solidFill>
            </a:endParaRPr>
          </a:p>
        </p:txBody>
      </p:sp>
    </p:spTree>
    <p:extLst>
      <p:ext uri="{BB962C8B-B14F-4D97-AF65-F5344CB8AC3E}">
        <p14:creationId xmlns:p14="http://schemas.microsoft.com/office/powerpoint/2010/main" val="2661534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5413" y="130629"/>
            <a:ext cx="9890448" cy="6568751"/>
          </a:xfrm>
          <a:solidFill>
            <a:srgbClr val="0070C0"/>
          </a:solidFill>
        </p:spPr>
        <p:txBody>
          <a:bodyPr>
            <a:normAutofit lnSpcReduction="10000"/>
          </a:bodyPr>
          <a:lstStyle/>
          <a:p>
            <a:r>
              <a:rPr lang="en-US" sz="3200" b="1" dirty="0">
                <a:solidFill>
                  <a:srgbClr val="FFFF00"/>
                </a:solidFill>
              </a:rPr>
              <a:t>More recently, Albert Einstein’s claim that nothing could exceed the speed of light seemed unchallengeable until, in 2011, a team of scientists at the Large Hadron Collider claimed to have measured a tiny subatomic particle – a neutrino – travelling fractionally faster. </a:t>
            </a:r>
            <a:endParaRPr lang="en-US" sz="3200" b="1" dirty="0" smtClean="0">
              <a:solidFill>
                <a:srgbClr val="FFFF00"/>
              </a:solidFill>
            </a:endParaRPr>
          </a:p>
          <a:p>
            <a:r>
              <a:rPr lang="en-US" sz="3200" b="1" dirty="0" smtClean="0"/>
              <a:t>Their </a:t>
            </a:r>
            <a:r>
              <a:rPr lang="en-US" sz="3200" b="1" dirty="0"/>
              <a:t>measurements have yet to be confirmed, and may have been proved wrong by the time you are reading this page. </a:t>
            </a:r>
            <a:endParaRPr lang="en-US" sz="3200" b="1" dirty="0" smtClean="0"/>
          </a:p>
          <a:p>
            <a:r>
              <a:rPr lang="en-US" sz="3200" b="1" dirty="0" smtClean="0">
                <a:solidFill>
                  <a:srgbClr val="FFFF00"/>
                </a:solidFill>
              </a:rPr>
              <a:t>But </a:t>
            </a:r>
            <a:r>
              <a:rPr lang="en-US" sz="3200" b="1" dirty="0">
                <a:solidFill>
                  <a:srgbClr val="FFFF00"/>
                </a:solidFill>
              </a:rPr>
              <a:t>whilst any uncertainty remains, Einstein’s assertion is still just a hypothesis, and hence a claim, not a fact.</a:t>
            </a:r>
          </a:p>
        </p:txBody>
      </p:sp>
      <p:sp>
        <p:nvSpPr>
          <p:cNvPr id="4" name="Title 1"/>
          <p:cNvSpPr txBox="1">
            <a:spLocks/>
          </p:cNvSpPr>
          <p:nvPr/>
        </p:nvSpPr>
        <p:spPr>
          <a:xfrm>
            <a:off x="55984" y="130629"/>
            <a:ext cx="1791477" cy="6568751"/>
          </a:xfrm>
          <a:prstGeom prst="rect">
            <a:avLst/>
          </a:prstGeom>
          <a:solidFill>
            <a:srgbClr val="FFFF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endParaRPr lang="en-US" sz="3700" b="1" dirty="0">
              <a:solidFill>
                <a:schemeClr val="bg1"/>
              </a:solidFill>
            </a:endParaRPr>
          </a:p>
          <a:p>
            <a:pPr algn="ctr"/>
            <a:r>
              <a:rPr lang="en-US" sz="3700" b="1" dirty="0" smtClean="0">
                <a:solidFill>
                  <a:schemeClr val="bg1"/>
                </a:solidFill>
              </a:rPr>
              <a:t>More </a:t>
            </a:r>
            <a:endParaRPr lang="en-US" sz="3700" b="1" dirty="0">
              <a:solidFill>
                <a:schemeClr val="bg1"/>
              </a:solidFill>
            </a:endParaRPr>
          </a:p>
          <a:p>
            <a:pPr algn="ctr"/>
            <a:r>
              <a:rPr lang="en-US" sz="3700" b="1" dirty="0" smtClean="0">
                <a:solidFill>
                  <a:schemeClr val="bg1"/>
                </a:solidFill>
              </a:rPr>
              <a:t>On </a:t>
            </a:r>
          </a:p>
          <a:p>
            <a:pPr algn="ctr"/>
            <a:r>
              <a:rPr lang="en-US" sz="3700" b="1" dirty="0" smtClean="0">
                <a:solidFill>
                  <a:schemeClr val="bg1"/>
                </a:solidFill>
              </a:rPr>
              <a:t>Hypothesis</a:t>
            </a:r>
          </a:p>
          <a:p>
            <a:pPr algn="ctr"/>
            <a:r>
              <a:rPr lang="en-US" sz="3700" b="1" dirty="0" smtClean="0">
                <a:solidFill>
                  <a:schemeClr val="bg1"/>
                </a:solidFill>
              </a:rPr>
              <a:t> </a:t>
            </a:r>
            <a:r>
              <a:rPr lang="en-US" sz="3600" b="1" dirty="0" smtClean="0">
                <a:solidFill>
                  <a:schemeClr val="bg1"/>
                </a:solidFill>
              </a:rPr>
              <a:t/>
            </a:r>
            <a:br>
              <a:rPr lang="en-US" sz="3600" b="1" dirty="0" smtClean="0">
                <a:solidFill>
                  <a:schemeClr val="bg1"/>
                </a:solidFill>
              </a:rPr>
            </a:br>
            <a:endParaRPr lang="en-US" sz="3600" dirty="0">
              <a:solidFill>
                <a:schemeClr val="bg1"/>
              </a:solidFill>
            </a:endParaRPr>
          </a:p>
        </p:txBody>
      </p:sp>
    </p:spTree>
    <p:extLst>
      <p:ext uri="{BB962C8B-B14F-4D97-AF65-F5344CB8AC3E}">
        <p14:creationId xmlns:p14="http://schemas.microsoft.com/office/powerpoint/2010/main" val="131400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41" y="98156"/>
            <a:ext cx="9404723" cy="629633"/>
          </a:xfrm>
          <a:solidFill>
            <a:schemeClr val="tx1"/>
          </a:solidFill>
        </p:spPr>
        <p:txBody>
          <a:bodyPr/>
          <a:lstStyle/>
          <a:p>
            <a:pPr algn="ctr"/>
            <a:r>
              <a:rPr lang="en-US" b="1" dirty="0">
                <a:solidFill>
                  <a:schemeClr val="bg1"/>
                </a:solidFill>
              </a:rPr>
              <a:t>Recommendations</a:t>
            </a:r>
          </a:p>
        </p:txBody>
      </p:sp>
      <p:sp>
        <p:nvSpPr>
          <p:cNvPr id="3" name="Content Placeholder 2"/>
          <p:cNvSpPr>
            <a:spLocks noGrp="1"/>
          </p:cNvSpPr>
          <p:nvPr>
            <p:ph idx="1"/>
          </p:nvPr>
        </p:nvSpPr>
        <p:spPr>
          <a:xfrm>
            <a:off x="160919" y="821095"/>
            <a:ext cx="11856909" cy="5934268"/>
          </a:xfrm>
          <a:solidFill>
            <a:schemeClr val="accent3">
              <a:lumMod val="50000"/>
            </a:schemeClr>
          </a:solidFill>
        </p:spPr>
        <p:txBody>
          <a:bodyPr>
            <a:noAutofit/>
          </a:bodyPr>
          <a:lstStyle/>
          <a:p>
            <a:r>
              <a:rPr lang="en-US" sz="3000" b="1" dirty="0"/>
              <a:t>Recommendations or suggestions are claims of yet another sort. Here is one example: </a:t>
            </a:r>
            <a:endParaRPr lang="en-US" sz="3000" b="1" dirty="0" smtClean="0"/>
          </a:p>
          <a:p>
            <a:r>
              <a:rPr lang="en-US" sz="3000" b="1" dirty="0" smtClean="0">
                <a:solidFill>
                  <a:srgbClr val="FFFF00"/>
                </a:solidFill>
              </a:rPr>
              <a:t>[</a:t>
            </a:r>
            <a:r>
              <a:rPr lang="en-US" sz="3000" b="1" dirty="0">
                <a:solidFill>
                  <a:srgbClr val="FFFF00"/>
                </a:solidFill>
              </a:rPr>
              <a:t>E] The wages and bonuses of bankers should be capped. </a:t>
            </a:r>
            <a:endParaRPr lang="en-US" sz="3000" b="1" dirty="0" smtClean="0">
              <a:solidFill>
                <a:srgbClr val="FFFF00"/>
              </a:solidFill>
            </a:endParaRPr>
          </a:p>
          <a:p>
            <a:r>
              <a:rPr lang="en-US" sz="3000" b="1" dirty="0" smtClean="0"/>
              <a:t>This example may </a:t>
            </a:r>
            <a:r>
              <a:rPr lang="en-US" sz="3000" b="1" dirty="0"/>
              <a:t>seem quite similar to [C]: the claim that top bankers earn too much. Both express a similar sentiment, and both are opinions rather than hard facts. </a:t>
            </a:r>
            <a:endParaRPr lang="en-US" sz="3000" b="1" dirty="0" smtClean="0"/>
          </a:p>
          <a:p>
            <a:r>
              <a:rPr lang="en-US" sz="3000" b="1" dirty="0" smtClean="0">
                <a:solidFill>
                  <a:srgbClr val="FFFF00"/>
                </a:solidFill>
              </a:rPr>
              <a:t>However</a:t>
            </a:r>
            <a:r>
              <a:rPr lang="en-US" sz="3000" b="1" dirty="0">
                <a:solidFill>
                  <a:srgbClr val="FFFF00"/>
                </a:solidFill>
              </a:rPr>
              <a:t>, there is an important difference. [C] is an </a:t>
            </a:r>
            <a:r>
              <a:rPr lang="en-US" sz="3000" b="1" dirty="0" smtClean="0">
                <a:solidFill>
                  <a:srgbClr val="FFFF00"/>
                </a:solidFill>
              </a:rPr>
              <a:t>observation</a:t>
            </a:r>
            <a:r>
              <a:rPr lang="en-US" sz="3000" b="1" dirty="0">
                <a:solidFill>
                  <a:srgbClr val="FFFF00"/>
                </a:solidFill>
              </a:rPr>
              <a:t>. It describes a situation as the author sees it: the way things are in his or her opinion. </a:t>
            </a:r>
            <a:endParaRPr lang="en-US" sz="3000" b="1" dirty="0" smtClean="0">
              <a:solidFill>
                <a:srgbClr val="FFFF00"/>
              </a:solidFill>
            </a:endParaRPr>
          </a:p>
          <a:p>
            <a:r>
              <a:rPr lang="en-US" sz="3000" b="1" dirty="0" smtClean="0">
                <a:solidFill>
                  <a:srgbClr val="FFFF00"/>
                </a:solidFill>
              </a:rPr>
              <a:t>[</a:t>
            </a:r>
            <a:r>
              <a:rPr lang="en-US" sz="3000" b="1" dirty="0">
                <a:solidFill>
                  <a:srgbClr val="FFFF00"/>
                </a:solidFill>
              </a:rPr>
              <a:t>E</a:t>
            </a:r>
            <a:r>
              <a:rPr lang="en-US" sz="3000" b="1" dirty="0" smtClean="0">
                <a:solidFill>
                  <a:srgbClr val="FFFF00"/>
                </a:solidFill>
              </a:rPr>
              <a:t>], </a:t>
            </a:r>
            <a:r>
              <a:rPr lang="en-US" sz="3000" b="1" dirty="0" smtClean="0"/>
              <a:t>in </a:t>
            </a:r>
            <a:r>
              <a:rPr lang="en-US" sz="3000" b="1" dirty="0"/>
              <a:t>contrast, is a claim about how things ought to be, or what the author thinks should be done in response to the situation.</a:t>
            </a:r>
          </a:p>
        </p:txBody>
      </p:sp>
    </p:spTree>
    <p:extLst>
      <p:ext uri="{BB962C8B-B14F-4D97-AF65-F5344CB8AC3E}">
        <p14:creationId xmlns:p14="http://schemas.microsoft.com/office/powerpoint/2010/main" val="348852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70" y="191461"/>
            <a:ext cx="11720229" cy="1400530"/>
          </a:xfrm>
          <a:solidFill>
            <a:srgbClr val="FF0000"/>
          </a:solidFill>
        </p:spPr>
        <p:txBody>
          <a:bodyPr/>
          <a:lstStyle/>
          <a:p>
            <a:pPr algn="ctr"/>
            <a:r>
              <a:rPr lang="en-US" b="1" dirty="0" smtClean="0">
                <a:solidFill>
                  <a:schemeClr val="tx1"/>
                </a:solidFill>
              </a:rPr>
              <a:t>Essential Contents for the 3</a:t>
            </a:r>
            <a:r>
              <a:rPr lang="en-US" b="1" baseline="30000" dirty="0" smtClean="0">
                <a:solidFill>
                  <a:schemeClr val="tx1"/>
                </a:solidFill>
              </a:rPr>
              <a:t>rd</a:t>
            </a:r>
            <a:r>
              <a:rPr lang="en-US" b="1" dirty="0" smtClean="0">
                <a:solidFill>
                  <a:schemeClr val="tx1"/>
                </a:solidFill>
              </a:rPr>
              <a:t> Module of Lectures for the Course AUN 300</a:t>
            </a:r>
            <a:endParaRPr lang="en-US" b="1" dirty="0">
              <a:solidFill>
                <a:schemeClr val="tx1"/>
              </a:solidFill>
            </a:endParaRPr>
          </a:p>
        </p:txBody>
      </p:sp>
      <p:sp>
        <p:nvSpPr>
          <p:cNvPr id="3" name="Content Placeholder 2"/>
          <p:cNvSpPr>
            <a:spLocks noGrp="1"/>
          </p:cNvSpPr>
          <p:nvPr>
            <p:ph idx="1"/>
          </p:nvPr>
        </p:nvSpPr>
        <p:spPr>
          <a:xfrm>
            <a:off x="166971" y="1828983"/>
            <a:ext cx="5580686" cy="4795752"/>
          </a:xfrm>
          <a:solidFill>
            <a:srgbClr val="00B050"/>
          </a:solidFill>
        </p:spPr>
        <p:txBody>
          <a:bodyPr>
            <a:normAutofit/>
          </a:bodyPr>
          <a:lstStyle/>
          <a:p>
            <a:pPr lvl="0"/>
            <a:r>
              <a:rPr lang="en-US" sz="4400" b="1" dirty="0"/>
              <a:t>Claims, Assertions, and Statements,</a:t>
            </a:r>
          </a:p>
          <a:p>
            <a:pPr lvl="0"/>
            <a:r>
              <a:rPr lang="en-US" sz="4400" b="1" dirty="0">
                <a:solidFill>
                  <a:srgbClr val="FFFF00"/>
                </a:solidFill>
              </a:rPr>
              <a:t>Judging Claims,</a:t>
            </a:r>
          </a:p>
          <a:p>
            <a:pPr lvl="0"/>
            <a:r>
              <a:rPr lang="en-US" sz="4400" b="1" dirty="0"/>
              <a:t>Arguments</a:t>
            </a:r>
          </a:p>
          <a:p>
            <a:r>
              <a:rPr lang="en-US" sz="4400" b="1" dirty="0">
                <a:solidFill>
                  <a:srgbClr val="FFFF00"/>
                </a:solidFill>
              </a:rPr>
              <a:t>Identifying Arguments </a:t>
            </a:r>
          </a:p>
        </p:txBody>
      </p:sp>
      <p:sp>
        <p:nvSpPr>
          <p:cNvPr id="4" name="Content Placeholder 2"/>
          <p:cNvSpPr txBox="1">
            <a:spLocks/>
          </p:cNvSpPr>
          <p:nvPr/>
        </p:nvSpPr>
        <p:spPr>
          <a:xfrm>
            <a:off x="5896946" y="1828983"/>
            <a:ext cx="5990253" cy="4795752"/>
          </a:xfrm>
          <a:prstGeom prst="rect">
            <a:avLst/>
          </a:prstGeom>
          <a:solidFill>
            <a:schemeClr val="accent5">
              <a:lumMod val="50000"/>
            </a:schemeClr>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pPr lvl="0"/>
            <a:r>
              <a:rPr lang="en-US" sz="4400" b="1" dirty="0">
                <a:solidFill>
                  <a:srgbClr val="FFFF00"/>
                </a:solidFill>
              </a:rPr>
              <a:t>Complex Arguments</a:t>
            </a:r>
            <a:r>
              <a:rPr lang="en-US" sz="4400" b="1" dirty="0"/>
              <a:t>,</a:t>
            </a:r>
          </a:p>
          <a:p>
            <a:pPr lvl="0"/>
            <a:r>
              <a:rPr lang="en-US" sz="4400" b="1" dirty="0" smtClean="0"/>
              <a:t>Conclusions </a:t>
            </a:r>
            <a:endParaRPr lang="en-US" sz="4400" b="1" dirty="0"/>
          </a:p>
          <a:p>
            <a:pPr lvl="0"/>
            <a:r>
              <a:rPr lang="en-US" sz="4400" b="1" dirty="0">
                <a:solidFill>
                  <a:srgbClr val="FFFF00"/>
                </a:solidFill>
              </a:rPr>
              <a:t>Reasons &amp; Assumptions,</a:t>
            </a:r>
          </a:p>
          <a:p>
            <a:r>
              <a:rPr lang="en-US" sz="4400" b="1" dirty="0"/>
              <a:t>Flaws and Fallacies</a:t>
            </a:r>
          </a:p>
        </p:txBody>
      </p:sp>
    </p:spTree>
    <p:extLst>
      <p:ext uri="{BB962C8B-B14F-4D97-AF65-F5344CB8AC3E}">
        <p14:creationId xmlns:p14="http://schemas.microsoft.com/office/powerpoint/2010/main" val="2291302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242" y="895740"/>
            <a:ext cx="11838248" cy="5803640"/>
          </a:xfrm>
          <a:solidFill>
            <a:schemeClr val="bg2">
              <a:lumMod val="75000"/>
            </a:schemeClr>
          </a:solidFill>
        </p:spPr>
        <p:txBody>
          <a:bodyPr>
            <a:noAutofit/>
          </a:bodyPr>
          <a:lstStyle/>
          <a:p>
            <a:r>
              <a:rPr lang="en-US" sz="3200" b="1" dirty="0">
                <a:solidFill>
                  <a:srgbClr val="FFFF00"/>
                </a:solidFill>
              </a:rPr>
              <a:t>Recommendations, like value </a:t>
            </a:r>
            <a:r>
              <a:rPr lang="en-US" sz="3200" b="1" dirty="0" err="1">
                <a:solidFill>
                  <a:srgbClr val="FFFF00"/>
                </a:solidFill>
              </a:rPr>
              <a:t>judgements</a:t>
            </a:r>
            <a:r>
              <a:rPr lang="en-US" sz="3200" b="1" dirty="0">
                <a:solidFill>
                  <a:srgbClr val="FFFF00"/>
                </a:solidFill>
              </a:rPr>
              <a:t>, are not straightforwardly true or false. Two people – even two people who agree about [C] – may disagree about whether the recommendation to cap wages is the right way to deal with what they see as excessive earnings. </a:t>
            </a:r>
            <a:endParaRPr lang="en-US" sz="3200" b="1" dirty="0" smtClean="0">
              <a:solidFill>
                <a:srgbClr val="FFFF00"/>
              </a:solidFill>
            </a:endParaRPr>
          </a:p>
          <a:p>
            <a:r>
              <a:rPr lang="en-US" sz="3200" b="1" dirty="0" smtClean="0"/>
              <a:t>Neither </a:t>
            </a:r>
            <a:r>
              <a:rPr lang="en-US" sz="3200" b="1" dirty="0"/>
              <a:t>of the two will be factually wrong in their </a:t>
            </a:r>
            <a:r>
              <a:rPr lang="en-US" sz="3200" b="1" dirty="0" err="1"/>
              <a:t>judgement</a:t>
            </a:r>
            <a:r>
              <a:rPr lang="en-US" sz="3200" b="1" dirty="0"/>
              <a:t>. If one person says that it is ‘true’ that bankers’ wages should be capped, it just means that he considers it to be a good idea. </a:t>
            </a:r>
            <a:endParaRPr lang="en-US" sz="3200" b="1" dirty="0" smtClean="0"/>
          </a:p>
          <a:p>
            <a:r>
              <a:rPr lang="en-US" sz="3200" b="1" dirty="0" smtClean="0">
                <a:solidFill>
                  <a:srgbClr val="FFFF00"/>
                </a:solidFill>
              </a:rPr>
              <a:t>If </a:t>
            </a:r>
            <a:r>
              <a:rPr lang="en-US" sz="3200" b="1" dirty="0">
                <a:solidFill>
                  <a:srgbClr val="FFFF00"/>
                </a:solidFill>
              </a:rPr>
              <a:t>another says it is ‘false’, she is claiming it is a bad idea. </a:t>
            </a:r>
          </a:p>
        </p:txBody>
      </p:sp>
      <p:sp>
        <p:nvSpPr>
          <p:cNvPr id="4" name="Title 1"/>
          <p:cNvSpPr>
            <a:spLocks noGrp="1"/>
          </p:cNvSpPr>
          <p:nvPr>
            <p:ph type="title"/>
          </p:nvPr>
        </p:nvSpPr>
        <p:spPr>
          <a:xfrm>
            <a:off x="198241" y="98156"/>
            <a:ext cx="9404723" cy="629633"/>
          </a:xfrm>
          <a:solidFill>
            <a:schemeClr val="tx1"/>
          </a:solidFill>
        </p:spPr>
        <p:txBody>
          <a:bodyPr/>
          <a:lstStyle/>
          <a:p>
            <a:pPr algn="ctr"/>
            <a:r>
              <a:rPr lang="en-US" b="1" dirty="0" smtClean="0">
                <a:solidFill>
                  <a:schemeClr val="bg1"/>
                </a:solidFill>
              </a:rPr>
              <a:t>Recommendations Cont.</a:t>
            </a:r>
            <a:endParaRPr lang="en-US" b="1" dirty="0">
              <a:solidFill>
                <a:schemeClr val="bg1"/>
              </a:solidFill>
            </a:endParaRPr>
          </a:p>
        </p:txBody>
      </p:sp>
    </p:spTree>
    <p:extLst>
      <p:ext uri="{BB962C8B-B14F-4D97-AF65-F5344CB8AC3E}">
        <p14:creationId xmlns:p14="http://schemas.microsoft.com/office/powerpoint/2010/main" val="299341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51" y="172799"/>
            <a:ext cx="2207025" cy="6451935"/>
          </a:xfrm>
          <a:solidFill>
            <a:schemeClr val="tx2">
              <a:lumMod val="75000"/>
            </a:schemeClr>
          </a:solidFill>
        </p:spPr>
        <p:txBody>
          <a:bodyPr/>
          <a:lstStyle/>
          <a:p>
            <a:pPr algn="ctr"/>
            <a:r>
              <a:rPr lang="en-US" dirty="0" smtClean="0"/>
              <a:t/>
            </a:r>
            <a:br>
              <a:rPr lang="en-US" dirty="0" smtClean="0"/>
            </a:br>
            <a:r>
              <a:rPr lang="en-US" dirty="0" smtClean="0"/>
              <a:t/>
            </a:r>
            <a:br>
              <a:rPr lang="en-US" dirty="0" smtClean="0"/>
            </a:br>
            <a:r>
              <a:rPr lang="en-US" b="1" dirty="0">
                <a:solidFill>
                  <a:srgbClr val="FFFF00"/>
                </a:solidFill>
              </a:rPr>
              <a:t/>
            </a:r>
            <a:br>
              <a:rPr lang="en-US" b="1" dirty="0">
                <a:solidFill>
                  <a:srgbClr val="FFFF00"/>
                </a:solidFill>
              </a:rPr>
            </a:br>
            <a:r>
              <a:rPr lang="en-US" b="1" dirty="0" smtClean="0">
                <a:solidFill>
                  <a:srgbClr val="FFFF00"/>
                </a:solidFill>
              </a:rPr>
              <a:t>Summary </a:t>
            </a:r>
            <a:br>
              <a:rPr lang="en-US" b="1" dirty="0" smtClean="0">
                <a:solidFill>
                  <a:srgbClr val="FFFF00"/>
                </a:solidFill>
              </a:rPr>
            </a:br>
            <a:r>
              <a:rPr lang="en-US" b="1" dirty="0" smtClean="0">
                <a:solidFill>
                  <a:srgbClr val="FFFF00"/>
                </a:solidFill>
              </a:rPr>
              <a:t>Of </a:t>
            </a:r>
            <a:br>
              <a:rPr lang="en-US" b="1" dirty="0" smtClean="0">
                <a:solidFill>
                  <a:srgbClr val="FFFF00"/>
                </a:solidFill>
              </a:rPr>
            </a:br>
            <a:r>
              <a:rPr lang="en-US" b="1" dirty="0" smtClean="0">
                <a:solidFill>
                  <a:srgbClr val="FFFF00"/>
                </a:solidFill>
              </a:rPr>
              <a:t>the Matter</a:t>
            </a:r>
            <a:endParaRPr lang="en-US" b="1" dirty="0">
              <a:solidFill>
                <a:srgbClr val="FFFF00"/>
              </a:solidFill>
            </a:endParaRPr>
          </a:p>
        </p:txBody>
      </p:sp>
      <p:sp>
        <p:nvSpPr>
          <p:cNvPr id="3" name="Content Placeholder 2"/>
          <p:cNvSpPr>
            <a:spLocks noGrp="1"/>
          </p:cNvSpPr>
          <p:nvPr>
            <p:ph idx="1"/>
          </p:nvPr>
        </p:nvSpPr>
        <p:spPr>
          <a:xfrm>
            <a:off x="2593910" y="172799"/>
            <a:ext cx="9405257" cy="6451935"/>
          </a:xfrm>
          <a:solidFill>
            <a:schemeClr val="accent2">
              <a:lumMod val="50000"/>
            </a:schemeClr>
          </a:solidFill>
        </p:spPr>
        <p:txBody>
          <a:bodyPr>
            <a:normAutofit fontScale="92500" lnSpcReduction="10000"/>
          </a:bodyPr>
          <a:lstStyle/>
          <a:p>
            <a:r>
              <a:rPr lang="en-US" sz="2800" b="1" dirty="0">
                <a:solidFill>
                  <a:srgbClr val="FFFF00"/>
                </a:solidFill>
              </a:rPr>
              <a:t>In this chapter we have discussed and </a:t>
            </a:r>
            <a:r>
              <a:rPr lang="en-US" sz="2800" b="1" dirty="0" err="1">
                <a:solidFill>
                  <a:srgbClr val="FFFF00"/>
                </a:solidFill>
              </a:rPr>
              <a:t>analysed</a:t>
            </a:r>
            <a:r>
              <a:rPr lang="en-US" sz="2800" b="1" dirty="0">
                <a:solidFill>
                  <a:srgbClr val="FFFF00"/>
                </a:solidFill>
              </a:rPr>
              <a:t> one of the most basic concepts in critical thinking: </a:t>
            </a:r>
            <a:endParaRPr lang="en-US" sz="2800" b="1" dirty="0" smtClean="0">
              <a:solidFill>
                <a:srgbClr val="FFFF00"/>
              </a:solidFill>
            </a:endParaRPr>
          </a:p>
          <a:p>
            <a:r>
              <a:rPr lang="en-US" sz="2800" b="1" dirty="0" smtClean="0"/>
              <a:t>Claims</a:t>
            </a:r>
            <a:r>
              <a:rPr lang="en-US" sz="2800" b="1" dirty="0"/>
              <a:t>. These are also referred to as </a:t>
            </a:r>
            <a:endParaRPr lang="en-US" sz="2800" b="1" dirty="0" smtClean="0"/>
          </a:p>
          <a:p>
            <a:r>
              <a:rPr lang="en-US" sz="2800" b="1" dirty="0" smtClean="0"/>
              <a:t>‘</a:t>
            </a:r>
            <a:r>
              <a:rPr lang="en-US" sz="2800" b="1" dirty="0" smtClean="0">
                <a:solidFill>
                  <a:srgbClr val="FFFF00"/>
                </a:solidFill>
              </a:rPr>
              <a:t>Assertions</a:t>
            </a:r>
            <a:r>
              <a:rPr lang="en-US" sz="2800" b="1" dirty="0">
                <a:solidFill>
                  <a:srgbClr val="FFFF00"/>
                </a:solidFill>
              </a:rPr>
              <a:t>’ and </a:t>
            </a:r>
            <a:r>
              <a:rPr lang="en-US" sz="2800" b="1" dirty="0" smtClean="0">
                <a:solidFill>
                  <a:srgbClr val="FFFF00"/>
                </a:solidFill>
              </a:rPr>
              <a:t>‘Statements</a:t>
            </a:r>
            <a:r>
              <a:rPr lang="en-US" sz="2800" b="1" dirty="0">
                <a:solidFill>
                  <a:srgbClr val="FFFF00"/>
                </a:solidFill>
              </a:rPr>
              <a:t>’. </a:t>
            </a:r>
            <a:endParaRPr lang="en-US" sz="2800" b="1" dirty="0" smtClean="0">
              <a:solidFill>
                <a:srgbClr val="FFFF00"/>
              </a:solidFill>
            </a:endParaRPr>
          </a:p>
          <a:p>
            <a:r>
              <a:rPr lang="en-US" sz="2800" b="1" dirty="0" smtClean="0"/>
              <a:t>Several </a:t>
            </a:r>
            <a:r>
              <a:rPr lang="en-US" sz="2800" b="1" dirty="0"/>
              <a:t>important kinds of claim have been introduced. They include: </a:t>
            </a:r>
            <a:endParaRPr lang="en-US" sz="2800" b="1" dirty="0" smtClean="0"/>
          </a:p>
          <a:p>
            <a:r>
              <a:rPr lang="en-US" sz="2800" b="1" dirty="0" smtClean="0"/>
              <a:t>• </a:t>
            </a:r>
            <a:r>
              <a:rPr lang="en-US" sz="2800" b="1" dirty="0" smtClean="0">
                <a:solidFill>
                  <a:srgbClr val="FFFF00"/>
                </a:solidFill>
              </a:rPr>
              <a:t>Claims </a:t>
            </a:r>
            <a:r>
              <a:rPr lang="en-US" sz="2800" b="1" dirty="0">
                <a:solidFill>
                  <a:srgbClr val="FFFF00"/>
                </a:solidFill>
              </a:rPr>
              <a:t>to fact </a:t>
            </a:r>
            <a:endParaRPr lang="en-US" sz="2800" b="1" dirty="0" smtClean="0">
              <a:solidFill>
                <a:srgbClr val="FFFF00"/>
              </a:solidFill>
            </a:endParaRPr>
          </a:p>
          <a:p>
            <a:r>
              <a:rPr lang="en-US" sz="2800" b="1" dirty="0" smtClean="0"/>
              <a:t>• Statements </a:t>
            </a:r>
            <a:r>
              <a:rPr lang="en-US" sz="2800" b="1" dirty="0"/>
              <a:t>of opinion or belief </a:t>
            </a:r>
            <a:endParaRPr lang="en-US" sz="2800" b="1" dirty="0" smtClean="0"/>
          </a:p>
          <a:p>
            <a:r>
              <a:rPr lang="en-US" sz="2800" b="1" dirty="0" smtClean="0"/>
              <a:t>• </a:t>
            </a:r>
            <a:r>
              <a:rPr lang="en-US" sz="2800" b="1" dirty="0" smtClean="0">
                <a:solidFill>
                  <a:srgbClr val="FFFF00"/>
                </a:solidFill>
              </a:rPr>
              <a:t>Value judgments </a:t>
            </a:r>
          </a:p>
          <a:p>
            <a:r>
              <a:rPr lang="en-US" sz="2800" b="1" dirty="0" smtClean="0"/>
              <a:t>• Predictions </a:t>
            </a:r>
          </a:p>
          <a:p>
            <a:r>
              <a:rPr lang="en-US" sz="2800" b="1" dirty="0" smtClean="0"/>
              <a:t>• </a:t>
            </a:r>
            <a:r>
              <a:rPr lang="en-US" sz="2800" b="1" dirty="0" smtClean="0">
                <a:solidFill>
                  <a:srgbClr val="FFFF00"/>
                </a:solidFill>
              </a:rPr>
              <a:t>Hypotheses </a:t>
            </a:r>
          </a:p>
          <a:p>
            <a:r>
              <a:rPr lang="en-US" sz="2800" b="1" dirty="0" smtClean="0"/>
              <a:t>• Recommendations</a:t>
            </a:r>
            <a:r>
              <a:rPr lang="en-US" sz="2800" b="1" dirty="0"/>
              <a:t>. </a:t>
            </a:r>
            <a:endParaRPr lang="en-US" sz="2800" b="1" dirty="0" smtClean="0"/>
          </a:p>
          <a:p>
            <a:r>
              <a:rPr lang="en-US" sz="2800" b="1" dirty="0" smtClean="0">
                <a:solidFill>
                  <a:srgbClr val="FFFF00"/>
                </a:solidFill>
              </a:rPr>
              <a:t>There </a:t>
            </a:r>
            <a:r>
              <a:rPr lang="en-US" sz="2800" b="1" dirty="0">
                <a:solidFill>
                  <a:srgbClr val="FFFF00"/>
                </a:solidFill>
              </a:rPr>
              <a:t>will be more discussion of all of these kinds of claim in the coming chapters</a:t>
            </a:r>
            <a:r>
              <a:rPr lang="en-US" b="1" dirty="0">
                <a:solidFill>
                  <a:srgbClr val="FFFF00"/>
                </a:solidFill>
              </a:rPr>
              <a:t>.</a:t>
            </a:r>
          </a:p>
        </p:txBody>
      </p:sp>
    </p:spTree>
    <p:extLst>
      <p:ext uri="{BB962C8B-B14F-4D97-AF65-F5344CB8AC3E}">
        <p14:creationId xmlns:p14="http://schemas.microsoft.com/office/powerpoint/2010/main" val="199561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30" y="154138"/>
            <a:ext cx="9901544" cy="4548492"/>
          </a:xfrm>
          <a:solidFill>
            <a:srgbClr val="FF0000"/>
          </a:solidFill>
        </p:spPr>
        <p:txBody>
          <a:bodyPr/>
          <a:lstStyle/>
          <a:p>
            <a:r>
              <a:rPr lang="en-US" sz="8800" b="1" dirty="0">
                <a:solidFill>
                  <a:schemeClr val="bg1"/>
                </a:solidFill>
              </a:rPr>
              <a:t>Claims, Assertions, and Statements</a:t>
            </a:r>
            <a:endParaRPr lang="en-US" sz="8800" dirty="0">
              <a:solidFill>
                <a:schemeClr val="bg1"/>
              </a:solidFill>
            </a:endParaRPr>
          </a:p>
        </p:txBody>
      </p:sp>
      <p:sp>
        <p:nvSpPr>
          <p:cNvPr id="3" name="Content Placeholder 2"/>
          <p:cNvSpPr>
            <a:spLocks noGrp="1"/>
          </p:cNvSpPr>
          <p:nvPr>
            <p:ph idx="1"/>
          </p:nvPr>
        </p:nvSpPr>
        <p:spPr>
          <a:xfrm>
            <a:off x="130631" y="4870581"/>
            <a:ext cx="9901544" cy="1912775"/>
          </a:xfrm>
          <a:solidFill>
            <a:schemeClr val="tx1"/>
          </a:solidFill>
        </p:spPr>
        <p:txBody>
          <a:bodyPr>
            <a:noAutofit/>
          </a:bodyPr>
          <a:lstStyle/>
          <a:p>
            <a:r>
              <a:rPr lang="en-US" sz="3200" b="1" dirty="0" smtClean="0">
                <a:solidFill>
                  <a:schemeClr val="bg1"/>
                </a:solidFill>
              </a:rPr>
              <a:t>Module 3,</a:t>
            </a:r>
          </a:p>
          <a:p>
            <a:r>
              <a:rPr lang="en-US" sz="3200" b="1" dirty="0" smtClean="0">
                <a:solidFill>
                  <a:schemeClr val="bg1"/>
                </a:solidFill>
              </a:rPr>
              <a:t>Lecturer 3</a:t>
            </a:r>
          </a:p>
          <a:p>
            <a:r>
              <a:rPr lang="en-US" sz="3200" b="1" dirty="0" smtClean="0">
                <a:solidFill>
                  <a:schemeClr val="bg1"/>
                </a:solidFill>
              </a:rPr>
              <a:t>On Critical Thinking &amp; Problems  Solving Skills</a:t>
            </a:r>
            <a:endParaRPr lang="en-US" sz="3200" dirty="0"/>
          </a:p>
        </p:txBody>
      </p:sp>
    </p:spTree>
    <p:extLst>
      <p:ext uri="{BB962C8B-B14F-4D97-AF65-F5344CB8AC3E}">
        <p14:creationId xmlns:p14="http://schemas.microsoft.com/office/powerpoint/2010/main" val="242036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4" y="130629"/>
            <a:ext cx="2782822" cy="6568751"/>
          </a:xfrm>
          <a:solidFill>
            <a:schemeClr val="tx1"/>
          </a:solidFill>
        </p:spPr>
        <p:txBody>
          <a:bodyPr/>
          <a:lstStyle/>
          <a:p>
            <a:pPr algn="ctr"/>
            <a:r>
              <a:rPr lang="en-US" sz="3700" b="1" dirty="0" smtClean="0"/>
              <a:t/>
            </a:r>
            <a:br>
              <a:rPr lang="en-US" sz="3700" b="1" dirty="0" smtClean="0"/>
            </a:br>
            <a:r>
              <a:rPr lang="en-US" sz="3700" b="1" dirty="0" smtClean="0"/>
              <a:t/>
            </a:r>
            <a:br>
              <a:rPr lang="en-US" sz="3700" b="1" dirty="0" smtClean="0"/>
            </a:br>
            <a:r>
              <a:rPr lang="en-US" sz="3700" b="1" dirty="0"/>
              <a:t/>
            </a:r>
            <a:br>
              <a:rPr lang="en-US" sz="3700" b="1" dirty="0"/>
            </a:br>
            <a:r>
              <a:rPr lang="en-US" sz="3600" b="1" dirty="0" smtClean="0">
                <a:solidFill>
                  <a:schemeClr val="bg1"/>
                </a:solidFill>
              </a:rPr>
              <a:t>Claims</a:t>
            </a:r>
            <a:r>
              <a:rPr lang="en-US" sz="3600" b="1" dirty="0">
                <a:solidFill>
                  <a:schemeClr val="bg1"/>
                </a:solidFill>
              </a:rPr>
              <a:t>, Assertions, and Statements</a:t>
            </a:r>
            <a:endParaRPr lang="en-US" sz="3600" dirty="0">
              <a:solidFill>
                <a:schemeClr val="bg1"/>
              </a:solidFill>
            </a:endParaRPr>
          </a:p>
        </p:txBody>
      </p:sp>
      <p:sp>
        <p:nvSpPr>
          <p:cNvPr id="3" name="Content Placeholder 2"/>
          <p:cNvSpPr>
            <a:spLocks noGrp="1"/>
          </p:cNvSpPr>
          <p:nvPr>
            <p:ph idx="1"/>
          </p:nvPr>
        </p:nvSpPr>
        <p:spPr>
          <a:xfrm>
            <a:off x="2985796" y="74646"/>
            <a:ext cx="8994710" cy="6727371"/>
          </a:xfrm>
          <a:solidFill>
            <a:srgbClr val="00B0F0"/>
          </a:solidFill>
        </p:spPr>
        <p:txBody>
          <a:bodyPr>
            <a:noAutofit/>
          </a:bodyPr>
          <a:lstStyle/>
          <a:p>
            <a:r>
              <a:rPr lang="en-US" sz="3200" b="1" dirty="0">
                <a:solidFill>
                  <a:schemeClr val="bg1"/>
                </a:solidFill>
              </a:rPr>
              <a:t>A claim or assertion is an expression that is supposedly true. It may be spoken or written, or sometimes just thought. We have to say ‘supposedly true’ because obviously not all claims and assertions are true. </a:t>
            </a:r>
            <a:endParaRPr lang="en-US" sz="3200" b="1" dirty="0" smtClean="0">
              <a:solidFill>
                <a:schemeClr val="bg1"/>
              </a:solidFill>
            </a:endParaRPr>
          </a:p>
          <a:p>
            <a:r>
              <a:rPr lang="en-US" sz="3200" b="1" dirty="0" smtClean="0"/>
              <a:t>Some </a:t>
            </a:r>
            <a:r>
              <a:rPr lang="en-US" sz="3200" b="1" dirty="0"/>
              <a:t>are deliberate lies; some are based on mistaken belief. There are also some claims which, as we shall see, are not straightforwardly true or false, but can still be asserted, or denied. </a:t>
            </a:r>
            <a:endParaRPr lang="en-US" sz="3200" b="1" dirty="0" smtClean="0"/>
          </a:p>
          <a:p>
            <a:r>
              <a:rPr lang="en-US" sz="3200" b="1" dirty="0" smtClean="0"/>
              <a:t>(</a:t>
            </a:r>
            <a:r>
              <a:rPr lang="en-US" sz="3200" b="1" dirty="0"/>
              <a:t>A denial is a kind of assertion, an assertion that something is not so</a:t>
            </a:r>
            <a:r>
              <a:rPr lang="en-US" sz="3200" b="1" dirty="0" smtClean="0"/>
              <a:t>.)</a:t>
            </a:r>
            <a:endParaRPr lang="en-US" sz="3200" b="1" dirty="0"/>
          </a:p>
        </p:txBody>
      </p:sp>
    </p:spTree>
    <p:extLst>
      <p:ext uri="{BB962C8B-B14F-4D97-AF65-F5344CB8AC3E}">
        <p14:creationId xmlns:p14="http://schemas.microsoft.com/office/powerpoint/2010/main" val="391848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5799" y="130630"/>
            <a:ext cx="3265711" cy="6568750"/>
          </a:xfrm>
          <a:solidFill>
            <a:schemeClr val="accent1">
              <a:lumMod val="60000"/>
              <a:lumOff val="40000"/>
            </a:schemeClr>
          </a:solidFill>
        </p:spPr>
        <p:txBody>
          <a:bodyPr>
            <a:normAutofit lnSpcReduction="10000"/>
          </a:bodyPr>
          <a:lstStyle/>
          <a:p>
            <a:r>
              <a:rPr lang="en-US" sz="2900" b="1" dirty="0"/>
              <a:t>Here are three illustrative examples: </a:t>
            </a:r>
            <a:endParaRPr lang="en-US" sz="2900" b="1" dirty="0" smtClean="0"/>
          </a:p>
          <a:p>
            <a:r>
              <a:rPr lang="en-US" sz="2900" b="1" dirty="0" smtClean="0"/>
              <a:t>[</a:t>
            </a:r>
            <a:r>
              <a:rPr lang="en-US" sz="2900" b="1" dirty="0"/>
              <a:t>A]</a:t>
            </a:r>
            <a:r>
              <a:rPr lang="en-US" sz="2900" b="1" dirty="0">
                <a:solidFill>
                  <a:schemeClr val="bg1"/>
                </a:solidFill>
              </a:rPr>
              <a:t> Angola shares a border with Namibia. </a:t>
            </a:r>
            <a:endParaRPr lang="en-US" sz="2900" b="1" dirty="0" smtClean="0">
              <a:solidFill>
                <a:schemeClr val="bg1"/>
              </a:solidFill>
            </a:endParaRPr>
          </a:p>
          <a:p>
            <a:r>
              <a:rPr lang="en-US" sz="2900" b="1" dirty="0" smtClean="0">
                <a:solidFill>
                  <a:schemeClr val="bg1"/>
                </a:solidFill>
              </a:rPr>
              <a:t>[</a:t>
            </a:r>
            <a:r>
              <a:rPr lang="en-US" sz="2900" b="1" dirty="0">
                <a:solidFill>
                  <a:schemeClr val="bg1"/>
                </a:solidFill>
              </a:rPr>
              <a:t>B] </a:t>
            </a:r>
            <a:r>
              <a:rPr lang="en-US" sz="2900" b="1" dirty="0"/>
              <a:t>The dinosaurs were cold-blooded. </a:t>
            </a:r>
            <a:endParaRPr lang="en-US" sz="2900" b="1" dirty="0" smtClean="0"/>
          </a:p>
          <a:p>
            <a:r>
              <a:rPr lang="en-US" sz="2900" b="1" dirty="0" smtClean="0"/>
              <a:t>[</a:t>
            </a:r>
            <a:r>
              <a:rPr lang="en-US" sz="2900" b="1" dirty="0"/>
              <a:t>C] </a:t>
            </a:r>
            <a:r>
              <a:rPr lang="en-US" sz="2900" b="1" dirty="0">
                <a:solidFill>
                  <a:schemeClr val="bg1"/>
                </a:solidFill>
              </a:rPr>
              <a:t>Top bankers earn too much money</a:t>
            </a:r>
          </a:p>
          <a:p>
            <a:endParaRPr lang="en-US" dirty="0"/>
          </a:p>
        </p:txBody>
      </p:sp>
      <p:sp>
        <p:nvSpPr>
          <p:cNvPr id="4" name="Title 1"/>
          <p:cNvSpPr>
            <a:spLocks noGrp="1"/>
          </p:cNvSpPr>
          <p:nvPr>
            <p:ph type="title"/>
          </p:nvPr>
        </p:nvSpPr>
        <p:spPr>
          <a:xfrm>
            <a:off x="55984" y="130629"/>
            <a:ext cx="2782822" cy="6568751"/>
          </a:xfrm>
          <a:solidFill>
            <a:srgbClr val="FFFF00"/>
          </a:solidFill>
        </p:spPr>
        <p:txBody>
          <a:bodyPr/>
          <a:lstStyle/>
          <a:p>
            <a:pPr algn="ctr"/>
            <a:r>
              <a:rPr lang="en-US" sz="3700" b="1" dirty="0" smtClean="0"/>
              <a:t/>
            </a:r>
            <a:br>
              <a:rPr lang="en-US" sz="3700" b="1" dirty="0" smtClean="0"/>
            </a:br>
            <a:r>
              <a:rPr lang="en-US" sz="3700" b="1" dirty="0" smtClean="0"/>
              <a:t/>
            </a:r>
            <a:br>
              <a:rPr lang="en-US" sz="3700" b="1" dirty="0" smtClean="0"/>
            </a:br>
            <a:r>
              <a:rPr lang="en-US" sz="3700" b="1" dirty="0"/>
              <a:t/>
            </a:r>
            <a:br>
              <a:rPr lang="en-US" sz="3700" b="1" dirty="0"/>
            </a:br>
            <a:r>
              <a:rPr lang="en-US" sz="3600" b="1" dirty="0" smtClean="0">
                <a:solidFill>
                  <a:schemeClr val="bg1"/>
                </a:solidFill>
              </a:rPr>
              <a:t>Claims</a:t>
            </a:r>
            <a:r>
              <a:rPr lang="en-US" sz="3600" b="1" dirty="0">
                <a:solidFill>
                  <a:schemeClr val="bg1"/>
                </a:solidFill>
              </a:rPr>
              <a:t>, Assertions, and </a:t>
            </a:r>
            <a:r>
              <a:rPr lang="en-US" sz="3600" b="1" dirty="0" smtClean="0">
                <a:solidFill>
                  <a:schemeClr val="bg1"/>
                </a:solidFill>
              </a:rPr>
              <a:t>Statements</a:t>
            </a:r>
            <a:br>
              <a:rPr lang="en-US" sz="3600" b="1" dirty="0" smtClean="0">
                <a:solidFill>
                  <a:schemeClr val="bg1"/>
                </a:solidFill>
              </a:rPr>
            </a:br>
            <a:r>
              <a:rPr lang="en-US" sz="3600" b="1" dirty="0" smtClean="0">
                <a:solidFill>
                  <a:schemeClr val="bg1"/>
                </a:solidFill>
              </a:rPr>
              <a:t>Cont.</a:t>
            </a:r>
            <a:endParaRPr lang="en-US" sz="3600" dirty="0">
              <a:solidFill>
                <a:schemeClr val="bg1"/>
              </a:solidFill>
            </a:endParaRPr>
          </a:p>
        </p:txBody>
      </p:sp>
      <p:sp>
        <p:nvSpPr>
          <p:cNvPr id="5" name="TextBox 4"/>
          <p:cNvSpPr txBox="1"/>
          <p:nvPr/>
        </p:nvSpPr>
        <p:spPr>
          <a:xfrm>
            <a:off x="6398503" y="130629"/>
            <a:ext cx="5637987" cy="6555641"/>
          </a:xfrm>
          <a:prstGeom prst="rect">
            <a:avLst/>
          </a:prstGeom>
          <a:solidFill>
            <a:schemeClr val="accent5">
              <a:lumMod val="75000"/>
            </a:schemeClr>
          </a:solidFill>
        </p:spPr>
        <p:txBody>
          <a:bodyPr wrap="square" rtlCol="0">
            <a:spAutoFit/>
          </a:bodyPr>
          <a:lstStyle/>
          <a:p>
            <a:r>
              <a:rPr lang="en-US" sz="2800" b="1" dirty="0">
                <a:solidFill>
                  <a:srgbClr val="FFFF00"/>
                </a:solidFill>
              </a:rPr>
              <a:t>All three sentences are statements. </a:t>
            </a:r>
            <a:endParaRPr lang="en-US" sz="2800" b="1" dirty="0" smtClean="0">
              <a:solidFill>
                <a:srgbClr val="FFFF00"/>
              </a:solidFill>
            </a:endParaRPr>
          </a:p>
          <a:p>
            <a:r>
              <a:rPr lang="en-US" sz="2800" b="1" dirty="0" smtClean="0"/>
              <a:t>‘</a:t>
            </a:r>
            <a:r>
              <a:rPr lang="en-US" sz="2800" b="1" dirty="0"/>
              <a:t>Statement’ here is used in the grammatical sense to distinguish between sentences that usually express claims and those which are used to ask questions or give commands. </a:t>
            </a:r>
            <a:endParaRPr lang="en-US" sz="2800" b="1" dirty="0" smtClean="0"/>
          </a:p>
          <a:p>
            <a:r>
              <a:rPr lang="en-US" sz="2800" b="1" dirty="0" smtClean="0"/>
              <a:t>If </a:t>
            </a:r>
            <a:r>
              <a:rPr lang="en-US" sz="2800" b="1" dirty="0"/>
              <a:t>you want a more formal </a:t>
            </a:r>
            <a:r>
              <a:rPr lang="en-US" sz="2800" b="1" dirty="0">
                <a:solidFill>
                  <a:srgbClr val="FFFF00"/>
                </a:solidFill>
              </a:rPr>
              <a:t>grammatical term, the three sentences are all declaratives (or declarative sentences), as opposed to interrogatives (questions) or imperatives (commands).</a:t>
            </a:r>
          </a:p>
        </p:txBody>
      </p:sp>
    </p:spTree>
    <p:extLst>
      <p:ext uri="{BB962C8B-B14F-4D97-AF65-F5344CB8AC3E}">
        <p14:creationId xmlns:p14="http://schemas.microsoft.com/office/powerpoint/2010/main" val="2744417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1780" y="130630"/>
            <a:ext cx="8976049" cy="6568750"/>
          </a:xfrm>
          <a:solidFill>
            <a:schemeClr val="tx1"/>
          </a:solidFill>
        </p:spPr>
        <p:txBody>
          <a:bodyPr>
            <a:normAutofit lnSpcReduction="10000"/>
          </a:bodyPr>
          <a:lstStyle/>
          <a:p>
            <a:r>
              <a:rPr lang="en-US" sz="3200" b="1" dirty="0">
                <a:solidFill>
                  <a:schemeClr val="bg1"/>
                </a:solidFill>
              </a:rPr>
              <a:t>It is important to keep in mind the distinction between an actual sentence – </a:t>
            </a:r>
            <a:r>
              <a:rPr lang="en-US" sz="3200" b="1" dirty="0">
                <a:solidFill>
                  <a:srgbClr val="FF0000"/>
                </a:solidFill>
              </a:rPr>
              <a:t>a string of words </a:t>
            </a:r>
            <a:r>
              <a:rPr lang="en-US" sz="3200" b="1" dirty="0">
                <a:solidFill>
                  <a:schemeClr val="bg1"/>
                </a:solidFill>
              </a:rPr>
              <a:t>– and </a:t>
            </a:r>
            <a:endParaRPr lang="en-US" sz="3200" b="1" dirty="0" smtClean="0">
              <a:solidFill>
                <a:schemeClr val="bg1"/>
              </a:solidFill>
            </a:endParaRPr>
          </a:p>
          <a:p>
            <a:r>
              <a:rPr lang="en-US" sz="3200" b="1" dirty="0" smtClean="0">
                <a:solidFill>
                  <a:schemeClr val="bg1"/>
                </a:solidFill>
              </a:rPr>
              <a:t>what </a:t>
            </a:r>
            <a:r>
              <a:rPr lang="en-US" sz="3200" b="1" dirty="0">
                <a:solidFill>
                  <a:schemeClr val="bg1"/>
                </a:solidFill>
              </a:rPr>
              <a:t>is expressed by a sentence: </a:t>
            </a:r>
            <a:r>
              <a:rPr lang="en-US" sz="3200" b="1" dirty="0">
                <a:solidFill>
                  <a:srgbClr val="FF0000"/>
                </a:solidFill>
              </a:rPr>
              <a:t>the claim. </a:t>
            </a:r>
            <a:endParaRPr lang="en-US" sz="3200" b="1" dirty="0" smtClean="0">
              <a:solidFill>
                <a:srgbClr val="FF0000"/>
              </a:solidFill>
            </a:endParaRPr>
          </a:p>
          <a:p>
            <a:r>
              <a:rPr lang="en-US" sz="3200" b="1" dirty="0" smtClean="0">
                <a:solidFill>
                  <a:schemeClr val="bg1"/>
                </a:solidFill>
              </a:rPr>
              <a:t>A </a:t>
            </a:r>
            <a:r>
              <a:rPr lang="en-US" sz="3200" b="1" dirty="0">
                <a:solidFill>
                  <a:schemeClr val="bg1"/>
                </a:solidFill>
              </a:rPr>
              <a:t>claim can usually be made in many different ways. For example, </a:t>
            </a:r>
            <a:endParaRPr lang="en-US" sz="3200" b="1" dirty="0" smtClean="0">
              <a:solidFill>
                <a:schemeClr val="bg1"/>
              </a:solidFill>
            </a:endParaRPr>
          </a:p>
          <a:p>
            <a:r>
              <a:rPr lang="en-US" sz="3200" b="1" dirty="0" smtClean="0">
                <a:solidFill>
                  <a:schemeClr val="bg1"/>
                </a:solidFill>
              </a:rPr>
              <a:t>Example [A</a:t>
            </a:r>
            <a:r>
              <a:rPr lang="en-US" sz="3200" b="1" dirty="0">
                <a:solidFill>
                  <a:schemeClr val="bg1"/>
                </a:solidFill>
              </a:rPr>
              <a:t>] </a:t>
            </a:r>
            <a:r>
              <a:rPr lang="en-US" sz="3200" b="1" dirty="0" smtClean="0">
                <a:solidFill>
                  <a:schemeClr val="bg1"/>
                </a:solidFill>
              </a:rPr>
              <a:t>above could </a:t>
            </a:r>
            <a:r>
              <a:rPr lang="en-US" sz="3200" b="1" dirty="0">
                <a:solidFill>
                  <a:schemeClr val="bg1"/>
                </a:solidFill>
              </a:rPr>
              <a:t>just as well have been expressed by the sentence: </a:t>
            </a:r>
            <a:endParaRPr lang="en-US" sz="3200" b="1" dirty="0" smtClean="0">
              <a:solidFill>
                <a:schemeClr val="bg1"/>
              </a:solidFill>
            </a:endParaRPr>
          </a:p>
          <a:p>
            <a:r>
              <a:rPr lang="en-US" sz="3200" b="1" dirty="0" smtClean="0">
                <a:solidFill>
                  <a:schemeClr val="bg1"/>
                </a:solidFill>
              </a:rPr>
              <a:t>[</a:t>
            </a:r>
            <a:r>
              <a:rPr lang="en-US" sz="3200" b="1" dirty="0">
                <a:solidFill>
                  <a:schemeClr val="bg1"/>
                </a:solidFill>
              </a:rPr>
              <a:t>A1 ] </a:t>
            </a:r>
            <a:r>
              <a:rPr lang="en-US" sz="3200" b="1" dirty="0">
                <a:solidFill>
                  <a:srgbClr val="FF0000"/>
                </a:solidFill>
              </a:rPr>
              <a:t>Angola and Namibia are immediate </a:t>
            </a:r>
            <a:r>
              <a:rPr lang="en-US" sz="3200" b="1" dirty="0" smtClean="0">
                <a:solidFill>
                  <a:srgbClr val="FF0000"/>
                </a:solidFill>
              </a:rPr>
              <a:t>neighbors</a:t>
            </a:r>
            <a:r>
              <a:rPr lang="en-US" sz="3200" b="1" dirty="0" smtClean="0">
                <a:solidFill>
                  <a:schemeClr val="bg1"/>
                </a:solidFill>
              </a:rPr>
              <a:t>, As against</a:t>
            </a:r>
            <a:r>
              <a:rPr lang="en-US" sz="3200" b="1" dirty="0" smtClean="0">
                <a:solidFill>
                  <a:srgbClr val="FF0000"/>
                </a:solidFill>
              </a:rPr>
              <a:t>: (</a:t>
            </a:r>
          </a:p>
          <a:p>
            <a:r>
              <a:rPr lang="en-US" sz="3200" b="1" dirty="0" smtClean="0">
                <a:solidFill>
                  <a:srgbClr val="FF0000"/>
                </a:solidFill>
              </a:rPr>
              <a:t>Angola </a:t>
            </a:r>
            <a:r>
              <a:rPr lang="en-US" sz="3200" b="1" dirty="0">
                <a:solidFill>
                  <a:srgbClr val="FF0000"/>
                </a:solidFill>
              </a:rPr>
              <a:t>shares a border with </a:t>
            </a:r>
            <a:r>
              <a:rPr lang="en-US" sz="3200" b="1" dirty="0" smtClean="0">
                <a:solidFill>
                  <a:srgbClr val="FF0000"/>
                </a:solidFill>
              </a:rPr>
              <a:t>Namibia).</a:t>
            </a:r>
            <a:endParaRPr lang="en-US" sz="3200" b="1" dirty="0">
              <a:solidFill>
                <a:srgbClr val="FF0000"/>
              </a:solidFill>
            </a:endParaRPr>
          </a:p>
        </p:txBody>
      </p:sp>
      <p:sp>
        <p:nvSpPr>
          <p:cNvPr id="4" name="Title 1"/>
          <p:cNvSpPr txBox="1">
            <a:spLocks/>
          </p:cNvSpPr>
          <p:nvPr/>
        </p:nvSpPr>
        <p:spPr>
          <a:xfrm>
            <a:off x="55984" y="130629"/>
            <a:ext cx="2782822" cy="6568751"/>
          </a:xfrm>
          <a:prstGeom prst="rect">
            <a:avLst/>
          </a:prstGeom>
          <a:solidFill>
            <a:schemeClr val="accent5">
              <a:lumMod val="75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r>
              <a:rPr lang="en-US" sz="3700" b="1" dirty="0" smtClean="0"/>
              <a:t/>
            </a:r>
            <a:br>
              <a:rPr lang="en-US" sz="3700" b="1" dirty="0" smtClean="0"/>
            </a:br>
            <a:r>
              <a:rPr lang="en-US" sz="3700" b="1" dirty="0" smtClean="0"/>
              <a:t/>
            </a:r>
            <a:br>
              <a:rPr lang="en-US" sz="3700" b="1" dirty="0" smtClean="0"/>
            </a:br>
            <a:r>
              <a:rPr lang="en-US" sz="3700" b="1" dirty="0" smtClean="0">
                <a:solidFill>
                  <a:srgbClr val="FFFF00"/>
                </a:solidFill>
              </a:rPr>
              <a:t>More About </a:t>
            </a:r>
            <a:r>
              <a:rPr lang="en-US" sz="3600" b="1" dirty="0" smtClean="0">
                <a:solidFill>
                  <a:schemeClr val="tx1"/>
                </a:solidFill>
              </a:rPr>
              <a:t>Claims, Assertions, and Statements</a:t>
            </a:r>
            <a:br>
              <a:rPr lang="en-US" sz="3600" b="1" dirty="0" smtClean="0">
                <a:solidFill>
                  <a:schemeClr val="tx1"/>
                </a:solidFill>
              </a:rPr>
            </a:br>
            <a:r>
              <a:rPr lang="en-US" sz="3600" b="1" dirty="0" smtClean="0">
                <a:solidFill>
                  <a:schemeClr val="tx1"/>
                </a:solidFill>
              </a:rPr>
              <a:t>Cont.</a:t>
            </a:r>
            <a:endParaRPr lang="en-US" sz="3600" dirty="0">
              <a:solidFill>
                <a:schemeClr val="tx1"/>
              </a:solidFill>
            </a:endParaRPr>
          </a:p>
        </p:txBody>
      </p:sp>
    </p:spTree>
    <p:extLst>
      <p:ext uri="{BB962C8B-B14F-4D97-AF65-F5344CB8AC3E}">
        <p14:creationId xmlns:p14="http://schemas.microsoft.com/office/powerpoint/2010/main" val="312250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3118" y="130629"/>
            <a:ext cx="8836873" cy="6438121"/>
          </a:xfrm>
          <a:solidFill>
            <a:srgbClr val="FFFF00"/>
          </a:solidFill>
        </p:spPr>
        <p:txBody>
          <a:bodyPr>
            <a:normAutofit fontScale="92500" lnSpcReduction="10000"/>
          </a:bodyPr>
          <a:lstStyle/>
          <a:p>
            <a:r>
              <a:rPr lang="en-US" sz="3200" b="1" dirty="0">
                <a:solidFill>
                  <a:srgbClr val="FF0000"/>
                </a:solidFill>
              </a:rPr>
              <a:t>The wording is different but the claim is practically the same. </a:t>
            </a:r>
            <a:endParaRPr lang="en-US" sz="3200" b="1" dirty="0" smtClean="0">
              <a:solidFill>
                <a:srgbClr val="FF0000"/>
              </a:solidFill>
            </a:endParaRPr>
          </a:p>
          <a:p>
            <a:r>
              <a:rPr lang="en-US" sz="3200" b="1" dirty="0" smtClean="0">
                <a:solidFill>
                  <a:schemeClr val="bg1"/>
                </a:solidFill>
              </a:rPr>
              <a:t>Arguably </a:t>
            </a:r>
            <a:r>
              <a:rPr lang="en-US" sz="3200" b="1" dirty="0">
                <a:solidFill>
                  <a:schemeClr val="bg1"/>
                </a:solidFill>
              </a:rPr>
              <a:t>the same claim or assertion could also be made by sketching and labelling a map showing the two countries next to one another. </a:t>
            </a:r>
            <a:endParaRPr lang="en-US" sz="3200" b="1" dirty="0" smtClean="0">
              <a:solidFill>
                <a:schemeClr val="bg1"/>
              </a:solidFill>
            </a:endParaRPr>
          </a:p>
          <a:p>
            <a:r>
              <a:rPr lang="en-US" sz="3200" b="1" dirty="0" smtClean="0">
                <a:solidFill>
                  <a:srgbClr val="FF0000"/>
                </a:solidFill>
              </a:rPr>
              <a:t>Since </a:t>
            </a:r>
            <a:r>
              <a:rPr lang="en-US" sz="3200" b="1" dirty="0">
                <a:solidFill>
                  <a:srgbClr val="FF0000"/>
                </a:solidFill>
              </a:rPr>
              <a:t>[A], [B] and [C] are all claims, all three can be judged to be true or false</a:t>
            </a:r>
            <a:r>
              <a:rPr lang="en-US" sz="3200" b="1" dirty="0" smtClean="0">
                <a:solidFill>
                  <a:srgbClr val="FF0000"/>
                </a:solidFill>
              </a:rPr>
              <a:t>.</a:t>
            </a:r>
          </a:p>
          <a:p>
            <a:r>
              <a:rPr lang="en-US" sz="3200" b="1" dirty="0" smtClean="0">
                <a:solidFill>
                  <a:schemeClr val="bg1"/>
                </a:solidFill>
              </a:rPr>
              <a:t> </a:t>
            </a:r>
            <a:r>
              <a:rPr lang="en-US" sz="3200" b="1" dirty="0">
                <a:solidFill>
                  <a:schemeClr val="bg1"/>
                </a:solidFill>
              </a:rPr>
              <a:t>You may not know whether a particular claim is true, but at least it makes sense to say that it is; or that you agree or disagree with it. </a:t>
            </a:r>
            <a:endParaRPr lang="en-US" sz="3200" b="1" dirty="0" smtClean="0">
              <a:solidFill>
                <a:schemeClr val="bg1"/>
              </a:solidFill>
            </a:endParaRPr>
          </a:p>
          <a:p>
            <a:r>
              <a:rPr lang="en-US" sz="3200" b="1" dirty="0" smtClean="0">
                <a:solidFill>
                  <a:srgbClr val="FF0000"/>
                </a:solidFill>
              </a:rPr>
              <a:t>It </a:t>
            </a:r>
            <a:r>
              <a:rPr lang="en-US" sz="3200" b="1" dirty="0">
                <a:solidFill>
                  <a:srgbClr val="FF0000"/>
                </a:solidFill>
              </a:rPr>
              <a:t>makes no sense to say that a question or command is true.</a:t>
            </a:r>
          </a:p>
        </p:txBody>
      </p:sp>
      <p:sp>
        <p:nvSpPr>
          <p:cNvPr id="4" name="Title 1"/>
          <p:cNvSpPr txBox="1">
            <a:spLocks/>
          </p:cNvSpPr>
          <p:nvPr/>
        </p:nvSpPr>
        <p:spPr>
          <a:xfrm>
            <a:off x="55984" y="130629"/>
            <a:ext cx="2782822" cy="6568751"/>
          </a:xfrm>
          <a:prstGeom prst="rect">
            <a:avLst/>
          </a:prstGeom>
          <a:solidFill>
            <a:schemeClr val="accent3">
              <a:lumMod val="75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r>
              <a:rPr lang="en-US" sz="3700" b="1" dirty="0" smtClean="0"/>
              <a:t/>
            </a:r>
            <a:br>
              <a:rPr lang="en-US" sz="3700" b="1" dirty="0" smtClean="0"/>
            </a:br>
            <a:r>
              <a:rPr lang="en-US" sz="3700" b="1" dirty="0" smtClean="0"/>
              <a:t/>
            </a:r>
            <a:br>
              <a:rPr lang="en-US" sz="3700" b="1" dirty="0" smtClean="0"/>
            </a:br>
            <a:r>
              <a:rPr lang="en-US" sz="3700" b="1" dirty="0" smtClean="0">
                <a:solidFill>
                  <a:srgbClr val="FFFF00"/>
                </a:solidFill>
              </a:rPr>
              <a:t>More About </a:t>
            </a:r>
            <a:r>
              <a:rPr lang="en-US" sz="3600" b="1" dirty="0" smtClean="0">
                <a:solidFill>
                  <a:schemeClr val="tx1"/>
                </a:solidFill>
              </a:rPr>
              <a:t>Claims, Assertions, and Statements</a:t>
            </a:r>
            <a:br>
              <a:rPr lang="en-US" sz="3600" b="1" dirty="0" smtClean="0">
                <a:solidFill>
                  <a:schemeClr val="tx1"/>
                </a:solidFill>
              </a:rPr>
            </a:br>
            <a:r>
              <a:rPr lang="en-US" sz="3600" b="1" dirty="0" smtClean="0">
                <a:solidFill>
                  <a:schemeClr val="tx1"/>
                </a:solidFill>
              </a:rPr>
              <a:t>Cont.</a:t>
            </a:r>
            <a:endParaRPr lang="en-US" sz="3600" dirty="0">
              <a:solidFill>
                <a:schemeClr val="tx1"/>
              </a:solidFill>
            </a:endParaRPr>
          </a:p>
        </p:txBody>
      </p:sp>
    </p:spTree>
    <p:extLst>
      <p:ext uri="{BB962C8B-B14F-4D97-AF65-F5344CB8AC3E}">
        <p14:creationId xmlns:p14="http://schemas.microsoft.com/office/powerpoint/2010/main" val="323503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9813" y="130629"/>
            <a:ext cx="9168881" cy="6568751"/>
          </a:xfrm>
          <a:solidFill>
            <a:schemeClr val="bg2">
              <a:lumMod val="40000"/>
              <a:lumOff val="60000"/>
            </a:schemeClr>
          </a:solidFill>
        </p:spPr>
        <p:txBody>
          <a:bodyPr>
            <a:normAutofit fontScale="77500" lnSpcReduction="20000"/>
          </a:bodyPr>
          <a:lstStyle/>
          <a:p>
            <a:r>
              <a:rPr lang="en-US" sz="3600" b="1" dirty="0" smtClean="0">
                <a:solidFill>
                  <a:srgbClr val="FFFF00"/>
                </a:solidFill>
              </a:rPr>
              <a:t>FACT AND OPINION </a:t>
            </a:r>
          </a:p>
          <a:p>
            <a:r>
              <a:rPr lang="en-US" sz="3600" b="1" dirty="0" smtClean="0"/>
              <a:t>Claims </a:t>
            </a:r>
            <a:r>
              <a:rPr lang="en-US" sz="3600" b="1" dirty="0"/>
              <a:t>can be divided roughly into those that state facts and those that express opinions. </a:t>
            </a:r>
            <a:endParaRPr lang="en-US" sz="3600" b="1" dirty="0" smtClean="0"/>
          </a:p>
          <a:p>
            <a:r>
              <a:rPr lang="en-US" sz="3600" b="1" dirty="0" smtClean="0"/>
              <a:t>This </a:t>
            </a:r>
            <a:r>
              <a:rPr lang="en-US" sz="3600" b="1" dirty="0"/>
              <a:t>is a useful distinction, but it needs some clarification</a:t>
            </a:r>
            <a:r>
              <a:rPr lang="en-US" sz="3600" b="1" dirty="0" smtClean="0"/>
              <a:t>.</a:t>
            </a:r>
          </a:p>
          <a:p>
            <a:r>
              <a:rPr lang="en-US" sz="3600" b="1" dirty="0">
                <a:solidFill>
                  <a:schemeClr val="bg1"/>
                </a:solidFill>
              </a:rPr>
              <a:t>A fact is a true statement. Of the three examples, the first, [A], is a fact. What is more</a:t>
            </a:r>
            <a:r>
              <a:rPr lang="en-US" sz="3600" b="1" dirty="0" smtClean="0">
                <a:solidFill>
                  <a:schemeClr val="bg1"/>
                </a:solidFill>
              </a:rPr>
              <a:t>, it </a:t>
            </a:r>
            <a:r>
              <a:rPr lang="en-US" sz="3600" b="1" dirty="0">
                <a:solidFill>
                  <a:schemeClr val="bg1"/>
                </a:solidFill>
              </a:rPr>
              <a:t>is a known or an established fact. </a:t>
            </a:r>
            <a:endParaRPr lang="en-US" sz="3600" b="1" dirty="0" smtClean="0">
              <a:solidFill>
                <a:schemeClr val="bg1"/>
              </a:solidFill>
            </a:endParaRPr>
          </a:p>
          <a:p>
            <a:r>
              <a:rPr lang="en-US" sz="3600" b="1" dirty="0" smtClean="0"/>
              <a:t>You </a:t>
            </a:r>
            <a:r>
              <a:rPr lang="en-US" sz="3600" b="1" dirty="0"/>
              <a:t>can check it by looking in an </a:t>
            </a:r>
            <a:r>
              <a:rPr lang="en-US" sz="3600" b="1" dirty="0" smtClean="0"/>
              <a:t>Atlas</a:t>
            </a:r>
            <a:r>
              <a:rPr lang="en-US" sz="3600" b="1" dirty="0"/>
              <a:t>, or going there and crossing the border. Some people may not be aware of the fact, or even mistakenly think something different; but that doesn’t in any way alter the fact. </a:t>
            </a:r>
            <a:endParaRPr lang="en-US" sz="3600" b="1" dirty="0" smtClean="0"/>
          </a:p>
          <a:p>
            <a:r>
              <a:rPr lang="en-US" sz="3600" b="1" dirty="0" smtClean="0">
                <a:solidFill>
                  <a:schemeClr val="bg1"/>
                </a:solidFill>
              </a:rPr>
              <a:t>If </a:t>
            </a:r>
            <a:r>
              <a:rPr lang="en-US" sz="3600" b="1" dirty="0">
                <a:solidFill>
                  <a:schemeClr val="bg1"/>
                </a:solidFill>
              </a:rPr>
              <a:t>someone says, ‘No, these two countries do not share a border,’ they are wrong, and that’s all there is to it.</a:t>
            </a:r>
          </a:p>
        </p:txBody>
      </p:sp>
      <p:sp>
        <p:nvSpPr>
          <p:cNvPr id="4" name="Title 1"/>
          <p:cNvSpPr txBox="1">
            <a:spLocks/>
          </p:cNvSpPr>
          <p:nvPr/>
        </p:nvSpPr>
        <p:spPr>
          <a:xfrm>
            <a:off x="55984" y="130629"/>
            <a:ext cx="2782822" cy="6568751"/>
          </a:xfrm>
          <a:prstGeom prst="rect">
            <a:avLst/>
          </a:prstGeom>
          <a:solidFill>
            <a:schemeClr val="accent2">
              <a:lumMod val="60000"/>
              <a:lumOff val="40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r>
              <a:rPr lang="en-US" sz="3700" b="1" dirty="0" smtClean="0"/>
              <a:t>On </a:t>
            </a:r>
            <a:r>
              <a:rPr lang="en-US" sz="3700" b="1" dirty="0">
                <a:solidFill>
                  <a:schemeClr val="bg1"/>
                </a:solidFill>
              </a:rPr>
              <a:t>F</a:t>
            </a:r>
            <a:r>
              <a:rPr lang="en-US" sz="3700" b="1" dirty="0" smtClean="0">
                <a:solidFill>
                  <a:schemeClr val="bg1"/>
                </a:solidFill>
              </a:rPr>
              <a:t>acts</a:t>
            </a:r>
            <a:r>
              <a:rPr lang="en-US" sz="3700" b="1" dirty="0" smtClean="0"/>
              <a:t> and </a:t>
            </a:r>
            <a:r>
              <a:rPr lang="en-US" sz="3700" b="1" dirty="0" smtClean="0">
                <a:solidFill>
                  <a:schemeClr val="bg1"/>
                </a:solidFill>
              </a:rPr>
              <a:t>Opinions</a:t>
            </a:r>
            <a:r>
              <a:rPr lang="en-US" sz="3700" b="1" dirty="0" smtClean="0"/>
              <a:t> As it affects </a:t>
            </a:r>
            <a:r>
              <a:rPr lang="en-US" sz="3700" b="1" dirty="0" smtClean="0">
                <a:solidFill>
                  <a:srgbClr val="FFFF00"/>
                </a:solidFill>
              </a:rPr>
              <a:t> </a:t>
            </a:r>
            <a:r>
              <a:rPr lang="en-US" sz="3600" b="1" dirty="0" smtClean="0">
                <a:solidFill>
                  <a:srgbClr val="FFFF00"/>
                </a:solidFill>
              </a:rPr>
              <a:t>Claims, </a:t>
            </a:r>
            <a:r>
              <a:rPr lang="en-US" sz="3600" b="1" dirty="0" smtClean="0">
                <a:solidFill>
                  <a:schemeClr val="tx1"/>
                </a:solidFill>
              </a:rPr>
              <a:t>Assertions, and </a:t>
            </a:r>
            <a:r>
              <a:rPr lang="en-US" sz="3600" b="1" dirty="0" smtClean="0">
                <a:solidFill>
                  <a:srgbClr val="0070C0"/>
                </a:solidFill>
              </a:rPr>
              <a:t>Statements</a:t>
            </a:r>
            <a:r>
              <a:rPr lang="en-US" sz="3600" b="1" dirty="0" smtClean="0">
                <a:solidFill>
                  <a:schemeClr val="tx1"/>
                </a:solidFill>
              </a:rPr>
              <a:t/>
            </a:r>
            <a:br>
              <a:rPr lang="en-US" sz="3600" b="1" dirty="0" smtClean="0">
                <a:solidFill>
                  <a:schemeClr val="tx1"/>
                </a:solidFill>
              </a:rPr>
            </a:br>
            <a:endParaRPr lang="en-US" sz="3600" dirty="0">
              <a:solidFill>
                <a:schemeClr val="tx1"/>
              </a:solidFill>
            </a:endParaRPr>
          </a:p>
        </p:txBody>
      </p:sp>
    </p:spTree>
    <p:extLst>
      <p:ext uri="{BB962C8B-B14F-4D97-AF65-F5344CB8AC3E}">
        <p14:creationId xmlns:p14="http://schemas.microsoft.com/office/powerpoint/2010/main" val="2507970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588" y="261256"/>
            <a:ext cx="9330611" cy="6400800"/>
          </a:xfrm>
          <a:solidFill>
            <a:srgbClr val="FFFF00"/>
          </a:solidFill>
        </p:spPr>
        <p:txBody>
          <a:bodyPr>
            <a:normAutofit lnSpcReduction="10000"/>
          </a:bodyPr>
          <a:lstStyle/>
          <a:p>
            <a:r>
              <a:rPr lang="en-US" sz="3600" b="1" dirty="0">
                <a:solidFill>
                  <a:schemeClr val="bg1"/>
                </a:solidFill>
              </a:rPr>
              <a:t>Note that stating a fact is not the same as claiming it – or making a factual claim. You can state a fact only if it really is a fact. </a:t>
            </a:r>
            <a:endParaRPr lang="en-US" sz="3600" b="1" dirty="0" smtClean="0">
              <a:solidFill>
                <a:schemeClr val="bg1"/>
              </a:solidFill>
            </a:endParaRPr>
          </a:p>
          <a:p>
            <a:r>
              <a:rPr lang="en-US" sz="3600" b="1" dirty="0" smtClean="0">
                <a:solidFill>
                  <a:srgbClr val="00B0F0"/>
                </a:solidFill>
              </a:rPr>
              <a:t>But </a:t>
            </a:r>
            <a:r>
              <a:rPr lang="en-US" sz="3600" b="1" dirty="0">
                <a:solidFill>
                  <a:srgbClr val="00B0F0"/>
                </a:solidFill>
              </a:rPr>
              <a:t>you can claim that something is a fact and be mistaken, or even be lying. Similarly, you can claim to know something and be mistaken. </a:t>
            </a:r>
            <a:endParaRPr lang="en-US" sz="3600" b="1" dirty="0" smtClean="0">
              <a:solidFill>
                <a:srgbClr val="00B0F0"/>
              </a:solidFill>
            </a:endParaRPr>
          </a:p>
          <a:p>
            <a:r>
              <a:rPr lang="en-US" sz="3600" b="1" dirty="0" smtClean="0">
                <a:solidFill>
                  <a:schemeClr val="bg1"/>
                </a:solidFill>
              </a:rPr>
              <a:t>But </a:t>
            </a:r>
            <a:r>
              <a:rPr lang="en-US" sz="3600" b="1" dirty="0">
                <a:solidFill>
                  <a:schemeClr val="bg1"/>
                </a:solidFill>
              </a:rPr>
              <a:t>you can’t actually know something that isn’t true. You can only think you know it</a:t>
            </a:r>
            <a:r>
              <a:rPr lang="en-US" sz="3600" b="1" dirty="0" smtClean="0">
                <a:solidFill>
                  <a:schemeClr val="bg1"/>
                </a:solidFill>
              </a:rPr>
              <a:t>. Hence it is safer to say: I believe a thing is so, so, and so…</a:t>
            </a:r>
            <a:endParaRPr lang="en-US" sz="3600" b="1" dirty="0">
              <a:solidFill>
                <a:schemeClr val="bg1"/>
              </a:solidFill>
            </a:endParaRPr>
          </a:p>
        </p:txBody>
      </p:sp>
      <p:sp>
        <p:nvSpPr>
          <p:cNvPr id="4" name="Title 1"/>
          <p:cNvSpPr txBox="1">
            <a:spLocks/>
          </p:cNvSpPr>
          <p:nvPr/>
        </p:nvSpPr>
        <p:spPr>
          <a:xfrm>
            <a:off x="55984" y="130629"/>
            <a:ext cx="2220685" cy="6568751"/>
          </a:xfrm>
          <a:prstGeom prst="rect">
            <a:avLst/>
          </a:prstGeom>
          <a:solidFill>
            <a:schemeClr val="accent2">
              <a:lumMod val="60000"/>
              <a:lumOff val="40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700" b="1" dirty="0" smtClean="0"/>
              <a:t/>
            </a:r>
            <a:br>
              <a:rPr lang="en-US" sz="3700" b="1" dirty="0" smtClean="0"/>
            </a:br>
            <a:endParaRPr lang="en-US" sz="3700" b="1" dirty="0" smtClean="0"/>
          </a:p>
          <a:p>
            <a:pPr algn="ctr"/>
            <a:endParaRPr lang="en-US" sz="3700" b="1" dirty="0" smtClean="0"/>
          </a:p>
          <a:p>
            <a:pPr algn="ctr"/>
            <a:r>
              <a:rPr lang="en-US" sz="3700" b="1" dirty="0" smtClean="0">
                <a:solidFill>
                  <a:schemeClr val="bg1"/>
                </a:solidFill>
              </a:rPr>
              <a:t>More </a:t>
            </a:r>
            <a:endParaRPr lang="en-US" sz="3700" b="1" dirty="0">
              <a:solidFill>
                <a:schemeClr val="bg1"/>
              </a:solidFill>
            </a:endParaRPr>
          </a:p>
          <a:p>
            <a:pPr algn="ctr"/>
            <a:r>
              <a:rPr lang="en-US" sz="3700" b="1" dirty="0" smtClean="0">
                <a:solidFill>
                  <a:schemeClr val="bg1"/>
                </a:solidFill>
              </a:rPr>
              <a:t>On </a:t>
            </a:r>
          </a:p>
          <a:p>
            <a:pPr algn="ctr"/>
            <a:r>
              <a:rPr lang="en-US" sz="3700" b="1" dirty="0" smtClean="0">
                <a:solidFill>
                  <a:schemeClr val="bg1"/>
                </a:solidFill>
              </a:rPr>
              <a:t>Facts </a:t>
            </a:r>
          </a:p>
          <a:p>
            <a:pPr algn="ctr"/>
            <a:r>
              <a:rPr lang="en-US" sz="3700" b="1" dirty="0">
                <a:solidFill>
                  <a:schemeClr val="bg1"/>
                </a:solidFill>
              </a:rPr>
              <a:t>A</a:t>
            </a:r>
            <a:r>
              <a:rPr lang="en-US" sz="3700" b="1" dirty="0" smtClean="0">
                <a:solidFill>
                  <a:schemeClr val="bg1"/>
                </a:solidFill>
              </a:rPr>
              <a:t>nd Opinions</a:t>
            </a:r>
            <a:r>
              <a:rPr lang="en-US" sz="3600" b="1" dirty="0" smtClean="0">
                <a:solidFill>
                  <a:schemeClr val="tx1"/>
                </a:solidFill>
              </a:rPr>
              <a:t/>
            </a:r>
            <a:br>
              <a:rPr lang="en-US" sz="3600" b="1" dirty="0" smtClean="0">
                <a:solidFill>
                  <a:schemeClr val="tx1"/>
                </a:solidFill>
              </a:rPr>
            </a:br>
            <a:endParaRPr lang="en-US" sz="3600" dirty="0">
              <a:solidFill>
                <a:schemeClr val="tx1"/>
              </a:solidFill>
            </a:endParaRPr>
          </a:p>
        </p:txBody>
      </p:sp>
    </p:spTree>
    <p:extLst>
      <p:ext uri="{BB962C8B-B14F-4D97-AF65-F5344CB8AC3E}">
        <p14:creationId xmlns:p14="http://schemas.microsoft.com/office/powerpoint/2010/main" val="28221499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1029</TotalTime>
  <Words>2373</Words>
  <Application>Microsoft Office PowerPoint</Application>
  <PresentationFormat>Widescreen</PresentationFormat>
  <Paragraphs>167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Century Gothic</vt:lpstr>
      <vt:lpstr>Times New Roman</vt:lpstr>
      <vt:lpstr>Wingdings 3</vt:lpstr>
      <vt:lpstr>Ion</vt:lpstr>
      <vt:lpstr>THE  BASICS  OF CRITICAL THINKING</vt:lpstr>
      <vt:lpstr>Essential Contents for the 3rd Module of Lectures for the Course AUN 300</vt:lpstr>
      <vt:lpstr>Claims, Assertions, and Statements</vt:lpstr>
      <vt:lpstr>   Claims, Assertions, and Statements</vt:lpstr>
      <vt:lpstr>   Claims, Assertions, and Statements Cont.</vt:lpstr>
      <vt:lpstr>PowerPoint Presentation</vt:lpstr>
      <vt:lpstr>PowerPoint Presentation</vt:lpstr>
      <vt:lpstr>PowerPoint Presentation</vt:lpstr>
      <vt:lpstr>PowerPoint Presentation</vt:lpstr>
      <vt:lpstr>PowerPoint Presentation</vt:lpstr>
      <vt:lpstr>PowerPoint Presentation</vt:lpstr>
      <vt:lpstr>Value Judgments</vt:lpstr>
      <vt:lpstr>PowerPoint Presentation</vt:lpstr>
      <vt:lpstr>Predictions and Probabilities</vt:lpstr>
      <vt:lpstr>PowerPoint Presentation</vt:lpstr>
      <vt:lpstr>Hypotheses </vt:lpstr>
      <vt:lpstr>PowerPoint Presentation</vt:lpstr>
      <vt:lpstr>PowerPoint Presentation</vt:lpstr>
      <vt:lpstr>Recommendations</vt:lpstr>
      <vt:lpstr>Recommendations Cont.</vt:lpstr>
      <vt:lpstr>   Summary  Of  the Matter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CRITICAL THINKING</dc:title>
  <dc:creator>DELL</dc:creator>
  <cp:lastModifiedBy>DELL</cp:lastModifiedBy>
  <cp:revision>29</cp:revision>
  <dcterms:created xsi:type="dcterms:W3CDTF">2024-03-05T02:53:34Z</dcterms:created>
  <dcterms:modified xsi:type="dcterms:W3CDTF">2024-03-06T22:50:31Z</dcterms:modified>
</cp:coreProperties>
</file>