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5"/>
  </p:notesMasterIdLst>
  <p:sldIdLst>
    <p:sldId id="256" r:id="rId2"/>
    <p:sldId id="258" r:id="rId3"/>
    <p:sldId id="259" r:id="rId4"/>
    <p:sldId id="260" r:id="rId5"/>
    <p:sldId id="261" r:id="rId6"/>
    <p:sldId id="262" r:id="rId7"/>
    <p:sldId id="257"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4" r:id="rId48"/>
    <p:sldId id="305" r:id="rId49"/>
    <p:sldId id="306" r:id="rId50"/>
    <p:sldId id="308" r:id="rId51"/>
    <p:sldId id="309" r:id="rId52"/>
    <p:sldId id="310" r:id="rId53"/>
    <p:sldId id="311" r:id="rId54"/>
    <p:sldId id="312" r:id="rId55"/>
    <p:sldId id="313" r:id="rId56"/>
    <p:sldId id="314" r:id="rId57"/>
    <p:sldId id="315" r:id="rId58"/>
    <p:sldId id="316" r:id="rId59"/>
    <p:sldId id="320" r:id="rId60"/>
    <p:sldId id="317" r:id="rId61"/>
    <p:sldId id="321" r:id="rId62"/>
    <p:sldId id="318" r:id="rId63"/>
    <p:sldId id="319"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43" d="100"/>
          <a:sy n="43" d="100"/>
        </p:scale>
        <p:origin x="60"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3A6B0A-1499-4174-9C53-2229A4802964}" type="datetimeFigureOut">
              <a:rPr lang="en-US" smtClean="0"/>
              <a:t>10/4/2024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BDCE5B-7993-4B3E-B123-86678A0A82FA}" type="slidenum">
              <a:rPr lang="en-US" smtClean="0"/>
              <a:t>‹#›</a:t>
            </a:fld>
            <a:endParaRPr lang="en-US"/>
          </a:p>
        </p:txBody>
      </p:sp>
    </p:spTree>
    <p:extLst>
      <p:ext uri="{BB962C8B-B14F-4D97-AF65-F5344CB8AC3E}">
        <p14:creationId xmlns:p14="http://schemas.microsoft.com/office/powerpoint/2010/main" val="3778345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E412B-B053-438D-933F-3CE787A9D23F}" type="slidenum">
              <a:rPr lang="en-US" smtClean="0"/>
              <a:t>50</a:t>
            </a:fld>
            <a:endParaRPr lang="en-US"/>
          </a:p>
        </p:txBody>
      </p:sp>
    </p:spTree>
    <p:extLst>
      <p:ext uri="{BB962C8B-B14F-4D97-AF65-F5344CB8AC3E}">
        <p14:creationId xmlns:p14="http://schemas.microsoft.com/office/powerpoint/2010/main" val="186962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10/4/2024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266" y="0"/>
            <a:ext cx="9836506" cy="4646645"/>
          </a:xfrm>
          <a:solidFill>
            <a:schemeClr val="tx2">
              <a:lumMod val="10000"/>
            </a:schemeClr>
          </a:solidFill>
        </p:spPr>
        <p:txBody>
          <a:bodyPr/>
          <a:lstStyle/>
          <a:p>
            <a:r>
              <a:rPr lang="en-US" sz="8000" dirty="0" smtClean="0">
                <a:latin typeface="Times New Roman" panose="02020603050405020304" pitchFamily="18" charset="0"/>
                <a:cs typeface="Times New Roman" panose="02020603050405020304" pitchFamily="18" charset="0"/>
              </a:rPr>
              <a:t>Module 3 </a:t>
            </a:r>
            <a:br>
              <a:rPr lang="en-US" sz="8000" dirty="0" smtClean="0">
                <a:latin typeface="Times New Roman" panose="02020603050405020304" pitchFamily="18" charset="0"/>
                <a:cs typeface="Times New Roman" panose="02020603050405020304" pitchFamily="18" charset="0"/>
              </a:rPr>
            </a:br>
            <a:r>
              <a:rPr lang="en-US" sz="8000" dirty="0" smtClean="0">
                <a:latin typeface="Times New Roman" panose="02020603050405020304" pitchFamily="18" charset="0"/>
                <a:cs typeface="Times New Roman" panose="02020603050405020304" pitchFamily="18" charset="0"/>
              </a:rPr>
              <a:t>Part 3 Lecturers:</a:t>
            </a:r>
            <a:br>
              <a:rPr lang="en-US" sz="8000" dirty="0" smtClean="0">
                <a:latin typeface="Times New Roman" panose="02020603050405020304" pitchFamily="18" charset="0"/>
                <a:cs typeface="Times New Roman" panose="02020603050405020304" pitchFamily="18" charset="0"/>
              </a:rPr>
            </a:br>
            <a:r>
              <a:rPr lang="en-US" sz="8000" dirty="0" smtClean="0">
                <a:solidFill>
                  <a:srgbClr val="FFFF00"/>
                </a:solidFill>
                <a:latin typeface="Times New Roman" panose="02020603050405020304" pitchFamily="18" charset="0"/>
                <a:cs typeface="Times New Roman" panose="02020603050405020304" pitchFamily="18" charset="0"/>
              </a:rPr>
              <a:t>ARGUMENTS…&amp;</a:t>
            </a:r>
            <a:br>
              <a:rPr lang="en-US" sz="8000" dirty="0" smtClean="0">
                <a:solidFill>
                  <a:srgbClr val="FFFF00"/>
                </a:solidFill>
                <a:latin typeface="Times New Roman" panose="02020603050405020304" pitchFamily="18" charset="0"/>
                <a:cs typeface="Times New Roman" panose="02020603050405020304" pitchFamily="18" charset="0"/>
              </a:rPr>
            </a:br>
            <a:r>
              <a:rPr lang="en-US" sz="8000" dirty="0" smtClean="0">
                <a:solidFill>
                  <a:srgbClr val="FFFF00"/>
                </a:solidFill>
                <a:latin typeface="Times New Roman" panose="02020603050405020304" pitchFamily="18" charset="0"/>
                <a:cs typeface="Times New Roman" panose="02020603050405020304" pitchFamily="18" charset="0"/>
              </a:rPr>
              <a:t>Identifying Arguments</a:t>
            </a:r>
            <a:endParaRPr lang="en-US" sz="8000" dirty="0">
              <a:solidFill>
                <a:srgbClr val="FFFF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91266" y="4814595"/>
            <a:ext cx="9836506" cy="1981200"/>
          </a:xfrm>
          <a:solidFill>
            <a:schemeClr val="tx1"/>
          </a:solidFill>
        </p:spPr>
        <p:txBody>
          <a:bodyPr>
            <a:normAutofit lnSpcReduction="10000"/>
          </a:bodyPr>
          <a:lstStyle/>
          <a:p>
            <a:r>
              <a:rPr lang="en-US" sz="2800" b="1" dirty="0">
                <a:solidFill>
                  <a:schemeClr val="bg1"/>
                </a:solidFill>
              </a:rPr>
              <a:t>Series of Lectures on Critical Thinking &amp; Problem solving Skills By </a:t>
            </a:r>
          </a:p>
          <a:p>
            <a:r>
              <a:rPr lang="en-US" sz="2800" b="1" dirty="0">
                <a:solidFill>
                  <a:schemeClr val="bg1"/>
                </a:solidFill>
              </a:rPr>
              <a:t>wogu, I. A. power (PhD) </a:t>
            </a:r>
          </a:p>
          <a:p>
            <a:r>
              <a:rPr lang="en-US" sz="2800" b="1" dirty="0">
                <a:solidFill>
                  <a:schemeClr val="bg1"/>
                </a:solidFill>
              </a:rPr>
              <a:t>for (AUN 300 Students).</a:t>
            </a:r>
          </a:p>
          <a:p>
            <a:endParaRPr lang="en-US" dirty="0"/>
          </a:p>
        </p:txBody>
      </p:sp>
    </p:spTree>
    <p:extLst>
      <p:ext uri="{BB962C8B-B14F-4D97-AF65-F5344CB8AC3E}">
        <p14:creationId xmlns:p14="http://schemas.microsoft.com/office/powerpoint/2010/main" val="3556763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4572" y="158267"/>
            <a:ext cx="9658473" cy="6471138"/>
          </a:xfrm>
          <a:solidFill>
            <a:srgbClr val="FFFF00"/>
          </a:solidFill>
        </p:spPr>
        <p:txBody>
          <a:bodyPr>
            <a:normAutofit fontScale="92500"/>
          </a:bodyPr>
          <a:lstStyle/>
          <a:p>
            <a:r>
              <a:rPr lang="en-US" sz="3600" b="1" dirty="0">
                <a:solidFill>
                  <a:schemeClr val="bg1"/>
                </a:solidFill>
              </a:rPr>
              <a:t>From the analysis above it is obvious that an </a:t>
            </a:r>
            <a:r>
              <a:rPr lang="en-US" sz="3600" b="1" i="1" dirty="0">
                <a:solidFill>
                  <a:schemeClr val="bg1"/>
                </a:solidFill>
              </a:rPr>
              <a:t>INFERENCE</a:t>
            </a:r>
            <a:r>
              <a:rPr lang="en-US" sz="3600" b="1" dirty="0">
                <a:solidFill>
                  <a:schemeClr val="bg1"/>
                </a:solidFill>
              </a:rPr>
              <a:t> that is amenable to treatment in logic is technically called an argument. </a:t>
            </a:r>
          </a:p>
          <a:p>
            <a:endParaRPr lang="en-US" sz="3600" b="1" dirty="0">
              <a:solidFill>
                <a:schemeClr val="bg1"/>
              </a:solidFill>
            </a:endParaRPr>
          </a:p>
          <a:p>
            <a:r>
              <a:rPr lang="en-US" sz="3600" b="1" dirty="0">
                <a:solidFill>
                  <a:schemeClr val="bg1"/>
                </a:solidFill>
              </a:rPr>
              <a:t>By this an argument is any group of proposition, one of which is claimed (rightly or wrongly) to follow from others. </a:t>
            </a:r>
          </a:p>
          <a:p>
            <a:endParaRPr lang="en-US" sz="3600" b="1" dirty="0">
              <a:solidFill>
                <a:schemeClr val="bg1"/>
              </a:solidFill>
            </a:endParaRPr>
          </a:p>
          <a:p>
            <a:r>
              <a:rPr lang="en-US" sz="3600" b="1" dirty="0">
                <a:solidFill>
                  <a:schemeClr val="bg1"/>
                </a:solidFill>
              </a:rPr>
              <a:t>While others (proposition) are regarded as providing evidence for the truth of that </a:t>
            </a:r>
            <a:r>
              <a:rPr lang="en-US" sz="3600" b="1" dirty="0" smtClean="0">
                <a:solidFill>
                  <a:schemeClr val="bg1"/>
                </a:solidFill>
              </a:rPr>
              <a:t>one.</a:t>
            </a:r>
            <a:endParaRPr lang="en-US" sz="3600" b="1" dirty="0">
              <a:solidFill>
                <a:schemeClr val="bg1"/>
              </a:solidFill>
            </a:endParaRPr>
          </a:p>
          <a:p>
            <a:endParaRPr lang="en-US" dirty="0">
              <a:solidFill>
                <a:schemeClr val="bg1"/>
              </a:solidFill>
            </a:endParaRPr>
          </a:p>
        </p:txBody>
      </p:sp>
      <p:sp>
        <p:nvSpPr>
          <p:cNvPr id="5" name="Title 1"/>
          <p:cNvSpPr txBox="1">
            <a:spLocks/>
          </p:cNvSpPr>
          <p:nvPr/>
        </p:nvSpPr>
        <p:spPr>
          <a:xfrm>
            <a:off x="87920" y="158266"/>
            <a:ext cx="2162908" cy="6471138"/>
          </a:xfrm>
          <a:prstGeom prst="rect">
            <a:avLst/>
          </a:prstGeom>
          <a:solidFill>
            <a:schemeClr val="tx1"/>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smtClean="0">
                <a:solidFill>
                  <a:schemeClr val="bg1"/>
                </a:solidFill>
                <a:latin typeface="Times New Roman" panose="02020603050405020304" pitchFamily="18" charset="0"/>
                <a:cs typeface="Times New Roman" panose="02020603050405020304" pitchFamily="18" charset="0"/>
              </a:rPr>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On </a:t>
            </a:r>
          </a:p>
          <a:p>
            <a:pPr algn="ctr"/>
            <a:r>
              <a:rPr lang="en-US" sz="3200" b="1" dirty="0" smtClean="0">
                <a:solidFill>
                  <a:schemeClr val="bg1"/>
                </a:solidFill>
                <a:latin typeface="Times New Roman" panose="02020603050405020304" pitchFamily="18" charset="0"/>
                <a:cs typeface="Times New Roman" panose="02020603050405020304" pitchFamily="18" charset="0"/>
              </a:rPr>
              <a:t>the </a:t>
            </a:r>
          </a:p>
          <a:p>
            <a:pPr algn="ctr"/>
            <a:r>
              <a:rPr lang="en-US" sz="3200" b="1" dirty="0" smtClean="0">
                <a:solidFill>
                  <a:schemeClr val="bg1"/>
                </a:solidFill>
                <a:latin typeface="Times New Roman" panose="02020603050405020304" pitchFamily="18" charset="0"/>
                <a:cs typeface="Times New Roman" panose="02020603050405020304" pitchFamily="18" charset="0"/>
              </a:rPr>
              <a:t>True Meaning </a:t>
            </a:r>
          </a:p>
          <a:p>
            <a:pPr algn="ctr"/>
            <a:r>
              <a:rPr lang="en-US" sz="3200" b="1" dirty="0" smtClean="0">
                <a:solidFill>
                  <a:schemeClr val="bg1"/>
                </a:solidFill>
                <a:latin typeface="Times New Roman" panose="02020603050405020304" pitchFamily="18" charset="0"/>
                <a:cs typeface="Times New Roman" panose="02020603050405020304" pitchFamily="18" charset="0"/>
              </a:rPr>
              <a:t>of   </a:t>
            </a:r>
            <a:r>
              <a:rPr lang="en-US" sz="3200" b="1" dirty="0">
                <a:solidFill>
                  <a:schemeClr val="bg1"/>
                </a:solidFill>
                <a:latin typeface="Times New Roman" panose="02020603050405020304" pitchFamily="18" charset="0"/>
                <a:cs typeface="Times New Roman" panose="02020603050405020304" pitchFamily="18" charset="0"/>
              </a:rPr>
              <a:t>A</a:t>
            </a:r>
            <a:r>
              <a:rPr lang="en-US" sz="3200" b="1" dirty="0" smtClean="0">
                <a:solidFill>
                  <a:schemeClr val="bg1"/>
                </a:solidFill>
                <a:latin typeface="Times New Roman" panose="02020603050405020304" pitchFamily="18" charset="0"/>
                <a:cs typeface="Times New Roman" panose="02020603050405020304" pitchFamily="18" charset="0"/>
              </a:rPr>
              <a:t>rguments in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Logics</a:t>
            </a:r>
            <a:endParaRPr lang="en-US" sz="3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6900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1168" y="158266"/>
            <a:ext cx="9706709" cy="6471138"/>
          </a:xfrm>
          <a:solidFill>
            <a:schemeClr val="tx1">
              <a:lumMod val="50000"/>
            </a:schemeClr>
          </a:solidFill>
        </p:spPr>
        <p:txBody>
          <a:bodyPr>
            <a:normAutofit/>
          </a:bodyPr>
          <a:lstStyle/>
          <a:p>
            <a:r>
              <a:rPr lang="en-US" sz="3600" b="1" dirty="0"/>
              <a:t>The proposition that is claimed to follow from others, is called the CONCLUSION.</a:t>
            </a:r>
          </a:p>
          <a:p>
            <a:endParaRPr lang="en-US" sz="3600" b="1" dirty="0"/>
          </a:p>
          <a:p>
            <a:r>
              <a:rPr lang="en-US" sz="3600" b="1" dirty="0"/>
              <a:t> </a:t>
            </a:r>
            <a:r>
              <a:rPr lang="en-US" sz="3600" b="1" dirty="0" smtClean="0">
                <a:solidFill>
                  <a:srgbClr val="FFFF00"/>
                </a:solidFill>
              </a:rPr>
              <a:t>The </a:t>
            </a:r>
            <a:r>
              <a:rPr lang="en-US" sz="3600" b="1" dirty="0">
                <a:solidFill>
                  <a:srgbClr val="FFFF00"/>
                </a:solidFill>
              </a:rPr>
              <a:t>propositions that are regarded to provide the truth of the conclusion, are called premises (singular premise) .</a:t>
            </a:r>
          </a:p>
          <a:p>
            <a:endParaRPr lang="en-US" sz="3600" b="1" dirty="0"/>
          </a:p>
          <a:p>
            <a:r>
              <a:rPr lang="en-US" sz="3600" b="1" dirty="0"/>
              <a:t>By this it is clear that an argument has two parts, THE PREMISE PART and THE CONCLUSION PART</a:t>
            </a:r>
          </a:p>
          <a:p>
            <a:endParaRPr lang="en-US" sz="3600" dirty="0"/>
          </a:p>
        </p:txBody>
      </p:sp>
      <p:sp>
        <p:nvSpPr>
          <p:cNvPr id="4" name="Title 1"/>
          <p:cNvSpPr txBox="1">
            <a:spLocks/>
          </p:cNvSpPr>
          <p:nvPr/>
        </p:nvSpPr>
        <p:spPr>
          <a:xfrm>
            <a:off x="87920" y="158266"/>
            <a:ext cx="2162908" cy="6471138"/>
          </a:xfrm>
          <a:prstGeom prst="rect">
            <a:avLst/>
          </a:prstGeom>
          <a:solidFill>
            <a:schemeClr val="tx1"/>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smtClean="0">
                <a:solidFill>
                  <a:schemeClr val="bg1"/>
                </a:solidFill>
                <a:latin typeface="Times New Roman" panose="02020603050405020304" pitchFamily="18" charset="0"/>
                <a:cs typeface="Times New Roman" panose="02020603050405020304" pitchFamily="18" charset="0"/>
              </a:rPr>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On </a:t>
            </a:r>
          </a:p>
          <a:p>
            <a:pPr algn="ctr"/>
            <a:r>
              <a:rPr lang="en-US" sz="3200" b="1" dirty="0" smtClean="0">
                <a:solidFill>
                  <a:schemeClr val="bg1"/>
                </a:solidFill>
                <a:latin typeface="Times New Roman" panose="02020603050405020304" pitchFamily="18" charset="0"/>
                <a:cs typeface="Times New Roman" panose="02020603050405020304" pitchFamily="18" charset="0"/>
              </a:rPr>
              <a:t>the </a:t>
            </a:r>
          </a:p>
          <a:p>
            <a:pPr algn="ctr"/>
            <a:r>
              <a:rPr lang="en-US" sz="3200" b="1" dirty="0" smtClean="0">
                <a:solidFill>
                  <a:schemeClr val="bg1"/>
                </a:solidFill>
                <a:latin typeface="Times New Roman" panose="02020603050405020304" pitchFamily="18" charset="0"/>
                <a:cs typeface="Times New Roman" panose="02020603050405020304" pitchFamily="18" charset="0"/>
              </a:rPr>
              <a:t>Nature of Arguments   </a:t>
            </a:r>
          </a:p>
          <a:p>
            <a:pPr algn="ctr"/>
            <a:r>
              <a:rPr lang="en-US" sz="3200" b="1" dirty="0" smtClean="0">
                <a:solidFill>
                  <a:schemeClr val="bg1"/>
                </a:solidFill>
                <a:latin typeface="Times New Roman" panose="02020603050405020304" pitchFamily="18" charset="0"/>
                <a:cs typeface="Times New Roman" panose="02020603050405020304" pitchFamily="18" charset="0"/>
              </a:rPr>
              <a:t>in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Logic</a:t>
            </a:r>
          </a:p>
          <a:p>
            <a:pPr algn="ctr"/>
            <a:r>
              <a:rPr lang="en-US" sz="3200" b="1" dirty="0" smtClean="0">
                <a:solidFill>
                  <a:schemeClr val="bg1"/>
                </a:solidFill>
                <a:latin typeface="Times New Roman" panose="02020603050405020304" pitchFamily="18" charset="0"/>
                <a:cs typeface="Times New Roman" panose="02020603050405020304" pitchFamily="18" charset="0"/>
              </a:rPr>
              <a:t>Continued</a:t>
            </a:r>
            <a:endParaRPr lang="en-US" sz="3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3574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07819" y="257694"/>
            <a:ext cx="8894617" cy="746760"/>
          </a:xfrm>
          <a:prstGeom prst="rect">
            <a:avLst/>
          </a:prstGeom>
          <a:solidFill>
            <a:schemeClr val="accent2">
              <a:lumMod val="75000"/>
            </a:schemeClr>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smtClean="0"/>
              <a:t>Example of an Argument.</a:t>
            </a:r>
            <a:endParaRPr lang="en-US" b="1" dirty="0"/>
          </a:p>
        </p:txBody>
      </p:sp>
      <p:sp>
        <p:nvSpPr>
          <p:cNvPr id="5" name="Content Placeholder 2"/>
          <p:cNvSpPr txBox="1">
            <a:spLocks/>
          </p:cNvSpPr>
          <p:nvPr/>
        </p:nvSpPr>
        <p:spPr>
          <a:xfrm>
            <a:off x="207819" y="1163780"/>
            <a:ext cx="8894617" cy="5569527"/>
          </a:xfrm>
          <a:prstGeom prst="rect">
            <a:avLst/>
          </a:prstGeom>
          <a:solidFill>
            <a:srgbClr val="00B0F0"/>
          </a:solidFill>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4000" b="1" dirty="0" smtClean="0"/>
              <a:t>The golden rule (the rule of conduct; do unto others as you would have them do unto you) is basic to every system of ethics ever devised and every one accepts it in some form or the other. It is therefore  an undeniable sound moral principle.</a:t>
            </a:r>
            <a:endParaRPr lang="en-US" sz="4000" b="1" dirty="0"/>
          </a:p>
        </p:txBody>
      </p:sp>
    </p:spTree>
    <p:extLst>
      <p:ext uri="{BB962C8B-B14F-4D97-AF65-F5344CB8AC3E}">
        <p14:creationId xmlns:p14="http://schemas.microsoft.com/office/powerpoint/2010/main" val="41142181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09693" y="161772"/>
            <a:ext cx="8934307" cy="607155"/>
          </a:xfrm>
          <a:solidFill>
            <a:srgbClr val="00B050"/>
          </a:solidFill>
        </p:spPr>
        <p:txBody>
          <a:bodyPr/>
          <a:lstStyle/>
          <a:p>
            <a:r>
              <a:rPr lang="en-US" b="1" dirty="0" smtClean="0">
                <a:solidFill>
                  <a:srgbClr val="FFFF00"/>
                </a:solidFill>
              </a:rPr>
              <a:t>Analysis..</a:t>
            </a:r>
            <a:endParaRPr lang="en-US" b="1" dirty="0">
              <a:solidFill>
                <a:srgbClr val="FFFF00"/>
              </a:solidFill>
            </a:endParaRPr>
          </a:p>
        </p:txBody>
      </p:sp>
      <p:sp>
        <p:nvSpPr>
          <p:cNvPr id="5" name="Content Placeholder 2"/>
          <p:cNvSpPr txBox="1">
            <a:spLocks/>
          </p:cNvSpPr>
          <p:nvPr/>
        </p:nvSpPr>
        <p:spPr>
          <a:xfrm>
            <a:off x="209693" y="914400"/>
            <a:ext cx="8934307" cy="5694218"/>
          </a:xfrm>
          <a:prstGeom prst="rect">
            <a:avLst/>
          </a:prstGeom>
          <a:solidFill>
            <a:srgbClr val="00B05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3200" b="1" dirty="0" smtClean="0"/>
              <a:t>THE PREMISE: the golden rule is basic to every system of ethics ever devised.</a:t>
            </a:r>
          </a:p>
          <a:p>
            <a:r>
              <a:rPr lang="en-US" sz="3200" b="1" dirty="0" smtClean="0">
                <a:solidFill>
                  <a:srgbClr val="FFFF00"/>
                </a:solidFill>
              </a:rPr>
              <a:t>THE CONCLUIONS: (The golden rule) is an undeniably sound moral principle.</a:t>
            </a:r>
          </a:p>
          <a:p>
            <a:r>
              <a:rPr lang="en-US" sz="3200" b="1" u="sng" dirty="0" smtClean="0"/>
              <a:t>PREMISE</a:t>
            </a:r>
            <a:r>
              <a:rPr lang="en-US" sz="3200" b="1" dirty="0" smtClean="0"/>
              <a:t>:1,  the golden rule is basic to every system.</a:t>
            </a:r>
          </a:p>
          <a:p>
            <a:r>
              <a:rPr lang="en-US" sz="3200" b="1" u="sng" dirty="0" smtClean="0">
                <a:solidFill>
                  <a:srgbClr val="FFFF00"/>
                </a:solidFill>
              </a:rPr>
              <a:t>PREMISE</a:t>
            </a:r>
            <a:r>
              <a:rPr lang="en-US" sz="3200" b="1" dirty="0" smtClean="0">
                <a:solidFill>
                  <a:srgbClr val="FFFF00"/>
                </a:solidFill>
              </a:rPr>
              <a:t>:2,  every one accepts it in some form or the other.</a:t>
            </a:r>
          </a:p>
          <a:p>
            <a:r>
              <a:rPr lang="en-US" sz="3200" b="1" u="sng" dirty="0" smtClean="0"/>
              <a:t>CONCLUSION.</a:t>
            </a:r>
            <a:r>
              <a:rPr lang="en-US" sz="3200" b="1" dirty="0" smtClean="0"/>
              <a:t> The golden rule is an undeniably sound moral principle.</a:t>
            </a:r>
            <a:endParaRPr lang="en-US" sz="3200" b="1" dirty="0"/>
          </a:p>
        </p:txBody>
      </p:sp>
    </p:spTree>
    <p:extLst>
      <p:ext uri="{BB962C8B-B14F-4D97-AF65-F5344CB8AC3E}">
        <p14:creationId xmlns:p14="http://schemas.microsoft.com/office/powerpoint/2010/main" val="33580152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8911" y="78644"/>
            <a:ext cx="9404723" cy="918882"/>
          </a:xfrm>
          <a:solidFill>
            <a:schemeClr val="tx1"/>
          </a:solidFill>
        </p:spPr>
        <p:txBody>
          <a:bodyPr/>
          <a:lstStyle/>
          <a:p>
            <a:r>
              <a:rPr lang="en-US" b="1" dirty="0" smtClean="0">
                <a:solidFill>
                  <a:schemeClr val="bg1"/>
                </a:solidFill>
              </a:rPr>
              <a:t>Example Two:</a:t>
            </a:r>
            <a:endParaRPr lang="en-US" b="1" dirty="0">
              <a:solidFill>
                <a:schemeClr val="bg1"/>
              </a:solidFill>
            </a:endParaRPr>
          </a:p>
        </p:txBody>
      </p:sp>
      <p:sp>
        <p:nvSpPr>
          <p:cNvPr id="5" name="Content Placeholder 2"/>
          <p:cNvSpPr txBox="1">
            <a:spLocks/>
          </p:cNvSpPr>
          <p:nvPr/>
        </p:nvSpPr>
        <p:spPr>
          <a:xfrm>
            <a:off x="187037" y="1163780"/>
            <a:ext cx="9593635" cy="5548746"/>
          </a:xfrm>
          <a:prstGeom prst="rect">
            <a:avLst/>
          </a:prstGeom>
          <a:solidFill>
            <a:schemeClr val="tx1"/>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3600" b="1" dirty="0" smtClean="0">
                <a:solidFill>
                  <a:schemeClr val="bg1"/>
                </a:solidFill>
              </a:rPr>
              <a:t>It is far from certain that the need of government among men rest solely on the “original sin” or mans’ inert criminality for no association, however constituted authority can exist without a regulatory force of some kind. Even societies of angels will still need some form of government if only to ensure that common task are assigned and coordinated.</a:t>
            </a:r>
            <a:endParaRPr lang="en-US" sz="3600" b="1" dirty="0">
              <a:solidFill>
                <a:schemeClr val="bg1"/>
              </a:solidFill>
            </a:endParaRPr>
          </a:p>
        </p:txBody>
      </p:sp>
    </p:spTree>
    <p:extLst>
      <p:ext uri="{BB962C8B-B14F-4D97-AF65-F5344CB8AC3E}">
        <p14:creationId xmlns:p14="http://schemas.microsoft.com/office/powerpoint/2010/main" val="16423425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47348" y="161772"/>
            <a:ext cx="9404723" cy="835755"/>
          </a:xfrm>
          <a:solidFill>
            <a:schemeClr val="tx1">
              <a:lumMod val="65000"/>
            </a:schemeClr>
          </a:solidFill>
        </p:spPr>
        <p:txBody>
          <a:bodyPr/>
          <a:lstStyle/>
          <a:p>
            <a:r>
              <a:rPr lang="en-US" b="1" dirty="0" smtClean="0">
                <a:solidFill>
                  <a:schemeClr val="tx1"/>
                </a:solidFill>
              </a:rPr>
              <a:t>Analysis of example two</a:t>
            </a:r>
            <a:endParaRPr lang="en-US" b="1" dirty="0">
              <a:solidFill>
                <a:schemeClr val="tx1"/>
              </a:solidFill>
            </a:endParaRPr>
          </a:p>
        </p:txBody>
      </p:sp>
      <p:sp>
        <p:nvSpPr>
          <p:cNvPr id="5" name="Content Placeholder 2"/>
          <p:cNvSpPr txBox="1">
            <a:spLocks/>
          </p:cNvSpPr>
          <p:nvPr/>
        </p:nvSpPr>
        <p:spPr>
          <a:xfrm>
            <a:off x="228602" y="1288473"/>
            <a:ext cx="9601198" cy="5340927"/>
          </a:xfrm>
          <a:prstGeom prst="rect">
            <a:avLst/>
          </a:prstGeom>
          <a:solidFill>
            <a:schemeClr val="tx1"/>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3200" b="1" dirty="0" smtClean="0">
                <a:solidFill>
                  <a:schemeClr val="bg1"/>
                </a:solidFill>
              </a:rPr>
              <a:t>PREMISE</a:t>
            </a:r>
            <a:r>
              <a:rPr lang="en-US" sz="3200" b="1" dirty="0" smtClean="0">
                <a:solidFill>
                  <a:srgbClr val="FF0000"/>
                </a:solidFill>
              </a:rPr>
              <a:t>: No association however constituted  can exist without a regulatory force of some sort. Even a society of angels still need some form of government if only to ensure common task are assigned and coordinated.</a:t>
            </a:r>
          </a:p>
          <a:p>
            <a:r>
              <a:rPr lang="en-US" sz="3200" b="1" dirty="0" smtClean="0">
                <a:solidFill>
                  <a:srgbClr val="FF0000"/>
                </a:solidFill>
              </a:rPr>
              <a:t>CONCLUSION</a:t>
            </a:r>
            <a:r>
              <a:rPr lang="en-US" sz="3200" b="1" dirty="0" smtClean="0">
                <a:solidFill>
                  <a:schemeClr val="bg1"/>
                </a:solidFill>
              </a:rPr>
              <a:t>: it is far from certain that the need for government among men rest solely on “original sin” or man’s innate criminality.</a:t>
            </a:r>
          </a:p>
          <a:p>
            <a:r>
              <a:rPr lang="en-US" sz="3200" b="1" dirty="0" smtClean="0">
                <a:solidFill>
                  <a:srgbClr val="FF0000"/>
                </a:solidFill>
              </a:rPr>
              <a:t>Note here that the passage starts with the conclusion of the passage.</a:t>
            </a:r>
            <a:endParaRPr lang="en-US" sz="3200" b="1" dirty="0">
              <a:solidFill>
                <a:srgbClr val="FF0000"/>
              </a:solidFill>
            </a:endParaRPr>
          </a:p>
        </p:txBody>
      </p:sp>
    </p:spTree>
    <p:extLst>
      <p:ext uri="{BB962C8B-B14F-4D97-AF65-F5344CB8AC3E}">
        <p14:creationId xmlns:p14="http://schemas.microsoft.com/office/powerpoint/2010/main" val="25299346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62439" y="87624"/>
            <a:ext cx="9672026" cy="746760"/>
          </a:xfrm>
          <a:prstGeom prst="rect">
            <a:avLst/>
          </a:prstGeom>
          <a:solidFill>
            <a:srgbClr val="FFFF00"/>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smtClean="0">
                <a:solidFill>
                  <a:srgbClr val="FF0000"/>
                </a:solidFill>
              </a:rPr>
              <a:t>Example three</a:t>
            </a:r>
            <a:endParaRPr lang="en-US" b="1" dirty="0">
              <a:solidFill>
                <a:srgbClr val="FF0000"/>
              </a:solidFill>
            </a:endParaRPr>
          </a:p>
        </p:txBody>
      </p:sp>
      <p:sp>
        <p:nvSpPr>
          <p:cNvPr id="5" name="Content Placeholder 2"/>
          <p:cNvSpPr txBox="1">
            <a:spLocks/>
          </p:cNvSpPr>
          <p:nvPr/>
        </p:nvSpPr>
        <p:spPr>
          <a:xfrm>
            <a:off x="181099" y="975051"/>
            <a:ext cx="9653366" cy="5715000"/>
          </a:xfrm>
          <a:prstGeom prst="rect">
            <a:avLst/>
          </a:prstGeom>
          <a:solidFill>
            <a:srgbClr val="FFFF00"/>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4800" b="1" dirty="0" smtClean="0">
                <a:solidFill>
                  <a:srgbClr val="FF0000"/>
                </a:solidFill>
              </a:rPr>
              <a:t>All physicians are university graduates, so all members of the Nigerian medical association must be university graduates, since all members of the Nigerian medical association are physicians. </a:t>
            </a:r>
            <a:endParaRPr lang="en-US" sz="4800" b="1" dirty="0">
              <a:solidFill>
                <a:srgbClr val="FF0000"/>
              </a:solidFill>
            </a:endParaRPr>
          </a:p>
        </p:txBody>
      </p:sp>
    </p:spTree>
    <p:extLst>
      <p:ext uri="{BB962C8B-B14F-4D97-AF65-F5344CB8AC3E}">
        <p14:creationId xmlns:p14="http://schemas.microsoft.com/office/powerpoint/2010/main" val="40163483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8911" y="140989"/>
            <a:ext cx="9404723" cy="814973"/>
          </a:xfrm>
          <a:solidFill>
            <a:srgbClr val="FF0000"/>
          </a:solidFill>
        </p:spPr>
        <p:txBody>
          <a:bodyPr/>
          <a:lstStyle/>
          <a:p>
            <a:r>
              <a:rPr lang="en-US" b="1" dirty="0" smtClean="0"/>
              <a:t>Analysis to Example No. three</a:t>
            </a:r>
            <a:endParaRPr lang="en-US" b="1" dirty="0"/>
          </a:p>
        </p:txBody>
      </p:sp>
      <p:sp>
        <p:nvSpPr>
          <p:cNvPr id="5" name="Content Placeholder 2"/>
          <p:cNvSpPr txBox="1">
            <a:spLocks/>
          </p:cNvSpPr>
          <p:nvPr/>
        </p:nvSpPr>
        <p:spPr>
          <a:xfrm>
            <a:off x="166256" y="1119673"/>
            <a:ext cx="9427378" cy="5530509"/>
          </a:xfrm>
          <a:prstGeom prst="rect">
            <a:avLst/>
          </a:prstGeom>
          <a:solidFill>
            <a:srgbClr val="FF0000"/>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3200" b="1" dirty="0" smtClean="0">
                <a:solidFill>
                  <a:srgbClr val="FFFF00"/>
                </a:solidFill>
              </a:rPr>
              <a:t>PREMISE.1, </a:t>
            </a:r>
            <a:r>
              <a:rPr lang="en-US" sz="3200" b="1" dirty="0" smtClean="0">
                <a:solidFill>
                  <a:schemeClr val="bg1"/>
                </a:solidFill>
              </a:rPr>
              <a:t>All Physicians are University Graduates</a:t>
            </a:r>
            <a:r>
              <a:rPr lang="en-US" sz="3200" b="1" dirty="0" smtClean="0">
                <a:solidFill>
                  <a:srgbClr val="FFFF00"/>
                </a:solidFill>
              </a:rPr>
              <a:t>.</a:t>
            </a:r>
          </a:p>
          <a:p>
            <a:r>
              <a:rPr lang="en-US" sz="3200" b="1" dirty="0" smtClean="0"/>
              <a:t>PREMISE.2, </a:t>
            </a:r>
            <a:r>
              <a:rPr lang="en-US" sz="3200" b="1" dirty="0" smtClean="0">
                <a:solidFill>
                  <a:srgbClr val="FFFF00"/>
                </a:solidFill>
              </a:rPr>
              <a:t>All members of the Nigerian Medical Association are Physicians.</a:t>
            </a:r>
          </a:p>
          <a:p>
            <a:r>
              <a:rPr lang="en-US" sz="3200" b="1" dirty="0" smtClean="0">
                <a:solidFill>
                  <a:srgbClr val="FFFF00"/>
                </a:solidFill>
              </a:rPr>
              <a:t>CONCLUSION, </a:t>
            </a:r>
            <a:r>
              <a:rPr lang="en-US" sz="3200" b="1" dirty="0" smtClean="0">
                <a:solidFill>
                  <a:schemeClr val="bg1"/>
                </a:solidFill>
              </a:rPr>
              <a:t>All members of the Nigerian Medical Association must be University Graduates. </a:t>
            </a:r>
          </a:p>
          <a:p>
            <a:r>
              <a:rPr lang="en-US" sz="3200" b="1" dirty="0" smtClean="0"/>
              <a:t>Do note that here the conclusion is sandwiched in the middle of the argument</a:t>
            </a:r>
            <a:endParaRPr lang="en-US" sz="3200" b="1" dirty="0"/>
          </a:p>
        </p:txBody>
      </p:sp>
    </p:spTree>
    <p:extLst>
      <p:ext uri="{BB962C8B-B14F-4D97-AF65-F5344CB8AC3E}">
        <p14:creationId xmlns:p14="http://schemas.microsoft.com/office/powerpoint/2010/main" val="35328632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119746" y="82887"/>
            <a:ext cx="7369979" cy="752627"/>
          </a:xfrm>
          <a:solidFill>
            <a:srgbClr val="FFC000"/>
          </a:solidFill>
        </p:spPr>
        <p:txBody>
          <a:bodyPr/>
          <a:lstStyle/>
          <a:p>
            <a:pPr algn="ctr"/>
            <a:r>
              <a:rPr lang="en-US" b="1" dirty="0" smtClean="0">
                <a:solidFill>
                  <a:schemeClr val="bg1"/>
                </a:solidFill>
              </a:rPr>
              <a:t>Identifying Arguments</a:t>
            </a:r>
            <a:endParaRPr lang="en-US" b="1" dirty="0">
              <a:solidFill>
                <a:schemeClr val="bg1"/>
              </a:solidFill>
            </a:endParaRPr>
          </a:p>
        </p:txBody>
      </p:sp>
      <p:sp>
        <p:nvSpPr>
          <p:cNvPr id="5" name="Content Placeholder 2"/>
          <p:cNvSpPr txBox="1">
            <a:spLocks/>
          </p:cNvSpPr>
          <p:nvPr/>
        </p:nvSpPr>
        <p:spPr>
          <a:xfrm>
            <a:off x="207819" y="1007707"/>
            <a:ext cx="5652653" cy="5725602"/>
          </a:xfrm>
          <a:prstGeom prst="rect">
            <a:avLst/>
          </a:prstGeom>
          <a:solidFill>
            <a:schemeClr val="bg2">
              <a:lumMod val="50000"/>
            </a:schemeClr>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buFont typeface="Wingdings 3" charset="2"/>
              <a:buNone/>
            </a:pPr>
            <a:r>
              <a:rPr lang="en-US" sz="2800" b="1" u="sng" dirty="0" smtClean="0"/>
              <a:t>CONCLUSION INDICATORS</a:t>
            </a:r>
            <a:r>
              <a:rPr lang="en-US" sz="2800" b="1" dirty="0" smtClean="0">
                <a:solidFill>
                  <a:srgbClr val="FFFF00"/>
                </a:solidFill>
              </a:rPr>
              <a:t>.</a:t>
            </a:r>
          </a:p>
          <a:p>
            <a:pPr>
              <a:buFont typeface="Wingdings 3" charset="2"/>
              <a:buNone/>
            </a:pPr>
            <a:r>
              <a:rPr lang="en-US" b="1" dirty="0" smtClean="0">
                <a:solidFill>
                  <a:srgbClr val="FFFF00"/>
                </a:solidFill>
              </a:rPr>
              <a:t> </a:t>
            </a:r>
            <a:r>
              <a:rPr lang="en-US" sz="3200" b="1" dirty="0" smtClean="0">
                <a:solidFill>
                  <a:srgbClr val="FFFF00"/>
                </a:solidFill>
              </a:rPr>
              <a:t>*Therefore</a:t>
            </a:r>
          </a:p>
          <a:p>
            <a:pPr>
              <a:buFont typeface="Wingdings 3" charset="2"/>
              <a:buNone/>
            </a:pPr>
            <a:r>
              <a:rPr lang="en-US" sz="3200" b="1" dirty="0" smtClean="0">
                <a:solidFill>
                  <a:srgbClr val="FFFF00"/>
                </a:solidFill>
              </a:rPr>
              <a:t> *Hence</a:t>
            </a:r>
          </a:p>
          <a:p>
            <a:pPr>
              <a:buFont typeface="Wingdings 3" charset="2"/>
              <a:buNone/>
            </a:pPr>
            <a:r>
              <a:rPr lang="en-US" sz="3200" b="1" dirty="0" smtClean="0">
                <a:solidFill>
                  <a:srgbClr val="FFFF00"/>
                </a:solidFill>
              </a:rPr>
              <a:t> *Thus</a:t>
            </a:r>
          </a:p>
          <a:p>
            <a:pPr>
              <a:buFont typeface="Wingdings 3" charset="2"/>
              <a:buNone/>
            </a:pPr>
            <a:r>
              <a:rPr lang="en-US" sz="3200" b="1" dirty="0" smtClean="0">
                <a:solidFill>
                  <a:srgbClr val="FFFF00"/>
                </a:solidFill>
              </a:rPr>
              <a:t> *So</a:t>
            </a:r>
          </a:p>
          <a:p>
            <a:pPr>
              <a:buFont typeface="Wingdings 3" charset="2"/>
              <a:buNone/>
            </a:pPr>
            <a:r>
              <a:rPr lang="en-US" sz="3200" b="1" dirty="0" smtClean="0">
                <a:solidFill>
                  <a:srgbClr val="FFFF00"/>
                </a:solidFill>
              </a:rPr>
              <a:t> *Consequently.</a:t>
            </a:r>
          </a:p>
          <a:p>
            <a:pPr>
              <a:buFont typeface="Wingdings 3" charset="2"/>
              <a:buNone/>
            </a:pPr>
            <a:r>
              <a:rPr lang="en-US" sz="3200" b="1" dirty="0" smtClean="0">
                <a:solidFill>
                  <a:srgbClr val="FFFF00"/>
                </a:solidFill>
              </a:rPr>
              <a:t> *It follows that,</a:t>
            </a:r>
          </a:p>
          <a:p>
            <a:pPr>
              <a:buFont typeface="Wingdings 3" charset="2"/>
              <a:buNone/>
            </a:pPr>
            <a:r>
              <a:rPr lang="en-US" sz="3200" b="1" dirty="0" smtClean="0">
                <a:solidFill>
                  <a:srgbClr val="FFFF00"/>
                </a:solidFill>
              </a:rPr>
              <a:t> *We may conclude that</a:t>
            </a:r>
          </a:p>
          <a:p>
            <a:pPr>
              <a:buFont typeface="Wingdings 3" charset="2"/>
              <a:buNone/>
            </a:pPr>
            <a:r>
              <a:rPr lang="en-US" sz="3200" b="1" dirty="0" smtClean="0">
                <a:solidFill>
                  <a:srgbClr val="FFFF00"/>
                </a:solidFill>
              </a:rPr>
              <a:t> *We may infer</a:t>
            </a:r>
            <a:endParaRPr lang="en-US" sz="3200" dirty="0">
              <a:solidFill>
                <a:srgbClr val="FFFF00"/>
              </a:solidFill>
            </a:endParaRPr>
          </a:p>
        </p:txBody>
      </p:sp>
      <p:sp>
        <p:nvSpPr>
          <p:cNvPr id="6" name="Content Placeholder 3"/>
          <p:cNvSpPr>
            <a:spLocks noGrp="1"/>
          </p:cNvSpPr>
          <p:nvPr>
            <p:ph idx="1"/>
          </p:nvPr>
        </p:nvSpPr>
        <p:spPr>
          <a:xfrm>
            <a:off x="6026729" y="872836"/>
            <a:ext cx="6005945" cy="5860471"/>
          </a:xfrm>
          <a:solidFill>
            <a:srgbClr val="0070C0"/>
          </a:solidFill>
        </p:spPr>
        <p:txBody>
          <a:bodyPr>
            <a:noAutofit/>
          </a:bodyPr>
          <a:lstStyle/>
          <a:p>
            <a:pPr marL="0" indent="0">
              <a:buNone/>
            </a:pPr>
            <a:r>
              <a:rPr lang="en-US" sz="3200" b="1" u="sng" dirty="0" smtClean="0"/>
              <a:t>PREMISE IDICATORS</a:t>
            </a:r>
          </a:p>
          <a:p>
            <a:pPr marL="0" indent="0">
              <a:buNone/>
            </a:pPr>
            <a:r>
              <a:rPr lang="en-US" sz="3200" b="1" dirty="0" smtClean="0">
                <a:solidFill>
                  <a:srgbClr val="FFFF00"/>
                </a:solidFill>
              </a:rPr>
              <a:t>*Since</a:t>
            </a:r>
          </a:p>
          <a:p>
            <a:pPr marL="0" indent="0">
              <a:buNone/>
            </a:pPr>
            <a:r>
              <a:rPr lang="en-US" sz="3200" b="1" dirty="0" smtClean="0">
                <a:solidFill>
                  <a:srgbClr val="FFFF00"/>
                </a:solidFill>
              </a:rPr>
              <a:t>*For,</a:t>
            </a:r>
          </a:p>
          <a:p>
            <a:pPr marL="0" indent="0">
              <a:buNone/>
            </a:pPr>
            <a:r>
              <a:rPr lang="en-US" sz="3200" b="1" dirty="0" smtClean="0">
                <a:solidFill>
                  <a:srgbClr val="FFFF00"/>
                </a:solidFill>
              </a:rPr>
              <a:t>*Because,</a:t>
            </a:r>
          </a:p>
          <a:p>
            <a:pPr marL="0" indent="0">
              <a:buNone/>
            </a:pPr>
            <a:r>
              <a:rPr lang="en-US" sz="3200" b="1" dirty="0" smtClean="0">
                <a:solidFill>
                  <a:srgbClr val="FFFF00"/>
                </a:solidFill>
              </a:rPr>
              <a:t>*As, </a:t>
            </a:r>
          </a:p>
          <a:p>
            <a:pPr marL="0" indent="0">
              <a:buNone/>
            </a:pPr>
            <a:r>
              <a:rPr lang="en-US" sz="3200" b="1" dirty="0" smtClean="0">
                <a:solidFill>
                  <a:srgbClr val="FFFF00"/>
                </a:solidFill>
              </a:rPr>
              <a:t>*In as much as,</a:t>
            </a:r>
          </a:p>
          <a:p>
            <a:pPr marL="0" indent="0">
              <a:buNone/>
            </a:pPr>
            <a:r>
              <a:rPr lang="en-US" sz="3200" b="1" dirty="0" smtClean="0">
                <a:solidFill>
                  <a:srgbClr val="FFFF00"/>
                </a:solidFill>
              </a:rPr>
              <a:t>*For the reason that</a:t>
            </a:r>
          </a:p>
          <a:p>
            <a:pPr marL="0" indent="0">
              <a:buNone/>
            </a:pPr>
            <a:r>
              <a:rPr lang="en-US" sz="3200" b="1" dirty="0" smtClean="0">
                <a:solidFill>
                  <a:srgbClr val="FFFF00"/>
                </a:solidFill>
              </a:rPr>
              <a:t>*As shown,</a:t>
            </a:r>
          </a:p>
          <a:p>
            <a:pPr marL="0" indent="0">
              <a:buNone/>
            </a:pPr>
            <a:r>
              <a:rPr lang="en-US" sz="3200" b="1" dirty="0" smtClean="0">
                <a:solidFill>
                  <a:srgbClr val="FFFF00"/>
                </a:solidFill>
              </a:rPr>
              <a:t>*Follows from</a:t>
            </a:r>
            <a:endParaRPr lang="en-US" sz="3200" b="1" dirty="0">
              <a:solidFill>
                <a:srgbClr val="FFFF00"/>
              </a:solidFill>
            </a:endParaRPr>
          </a:p>
        </p:txBody>
      </p:sp>
    </p:spTree>
    <p:extLst>
      <p:ext uri="{BB962C8B-B14F-4D97-AF65-F5344CB8AC3E}">
        <p14:creationId xmlns:p14="http://schemas.microsoft.com/office/powerpoint/2010/main" val="24473935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693" y="224118"/>
            <a:ext cx="8553307" cy="794191"/>
          </a:xfrm>
          <a:solidFill>
            <a:schemeClr val="bg2">
              <a:lumMod val="50000"/>
            </a:schemeClr>
          </a:solidFill>
        </p:spPr>
        <p:txBody>
          <a:bodyPr/>
          <a:lstStyle/>
          <a:p>
            <a:r>
              <a:rPr lang="en-US" b="1" dirty="0">
                <a:solidFill>
                  <a:srgbClr val="FFFF00"/>
                </a:solidFill>
              </a:rPr>
              <a:t>Identifying </a:t>
            </a:r>
            <a:r>
              <a:rPr lang="en-US" b="1" dirty="0" smtClean="0">
                <a:solidFill>
                  <a:srgbClr val="FFFF00"/>
                </a:solidFill>
              </a:rPr>
              <a:t>Arguments Cont</a:t>
            </a:r>
            <a:r>
              <a:rPr lang="en-US" b="1" dirty="0">
                <a:solidFill>
                  <a:srgbClr val="FFFF00"/>
                </a:solidFill>
              </a:rPr>
              <a:t>.</a:t>
            </a:r>
          </a:p>
        </p:txBody>
      </p:sp>
      <p:sp>
        <p:nvSpPr>
          <p:cNvPr id="4" name="Content Placeholder 2"/>
          <p:cNvSpPr txBox="1">
            <a:spLocks/>
          </p:cNvSpPr>
          <p:nvPr/>
        </p:nvSpPr>
        <p:spPr>
          <a:xfrm>
            <a:off x="209693" y="1288473"/>
            <a:ext cx="9363515" cy="5403271"/>
          </a:xfrm>
          <a:prstGeom prst="rect">
            <a:avLst/>
          </a:prstGeom>
          <a:solidFill>
            <a:srgbClr val="0070C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4800" b="1" dirty="0" smtClean="0">
                <a:solidFill>
                  <a:srgbClr val="FFFF00"/>
                </a:solidFill>
              </a:rPr>
              <a:t>It is important that you note that the presence of these conclusion indicators is not always a sufficient  condition  for a passage to be called an argument. Take for example:</a:t>
            </a:r>
          </a:p>
          <a:p>
            <a:endParaRPr lang="en-US" dirty="0" smtClean="0">
              <a:solidFill>
                <a:srgbClr val="FFFF00"/>
              </a:solidFill>
            </a:endParaRPr>
          </a:p>
          <a:p>
            <a:endParaRPr lang="en-US" dirty="0" smtClean="0"/>
          </a:p>
          <a:p>
            <a:endParaRPr lang="en-US" dirty="0"/>
          </a:p>
        </p:txBody>
      </p:sp>
    </p:spTree>
    <p:extLst>
      <p:ext uri="{BB962C8B-B14F-4D97-AF65-F5344CB8AC3E}">
        <p14:creationId xmlns:p14="http://schemas.microsoft.com/office/powerpoint/2010/main" val="2679835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88" y="83439"/>
            <a:ext cx="8427550" cy="690282"/>
          </a:xfrm>
          <a:solidFill>
            <a:schemeClr val="tx1"/>
          </a:solidFill>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Introduction to PHI 103 Continues</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3743" y="914401"/>
            <a:ext cx="8946541" cy="5855679"/>
          </a:xfrm>
          <a:solidFill>
            <a:srgbClr val="002060"/>
          </a:solidFill>
        </p:spPr>
        <p:txBody>
          <a:bodyPr/>
          <a:lstStyle/>
          <a:p>
            <a:r>
              <a:rPr lang="en-US" sz="3200" b="1" dirty="0"/>
              <a:t>This part of study therefore shall be concerned with the establishment of </a:t>
            </a:r>
            <a:r>
              <a:rPr lang="en-US" sz="3200" b="1" dirty="0" smtClean="0"/>
              <a:t>truth. Logical processes and  </a:t>
            </a:r>
            <a:r>
              <a:rPr lang="en-US" sz="3200" b="1" dirty="0"/>
              <a:t>that only comes through critical thinking and reasoning.</a:t>
            </a:r>
          </a:p>
          <a:p>
            <a:r>
              <a:rPr lang="en-US" sz="3200" b="1" dirty="0">
                <a:solidFill>
                  <a:srgbClr val="FFFF00"/>
                </a:solidFill>
              </a:rPr>
              <a:t> To find established truths, philosophers construct arguments in terms of drawing the boundaries between valid and invalid arguments. Where an argument is proved valid within a system of logic, then it is certain that the premises are true and the conclusion also true.</a:t>
            </a:r>
          </a:p>
          <a:p>
            <a:endParaRPr lang="en-US" dirty="0"/>
          </a:p>
        </p:txBody>
      </p:sp>
    </p:spTree>
    <p:extLst>
      <p:ext uri="{BB962C8B-B14F-4D97-AF65-F5344CB8AC3E}">
        <p14:creationId xmlns:p14="http://schemas.microsoft.com/office/powerpoint/2010/main" val="277725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0276" y="99426"/>
            <a:ext cx="9101541" cy="877318"/>
          </a:xfrm>
          <a:solidFill>
            <a:schemeClr val="tx1"/>
          </a:solidFill>
        </p:spPr>
        <p:txBody>
          <a:bodyPr/>
          <a:lstStyle/>
          <a:p>
            <a:r>
              <a:rPr lang="en-US" b="1" dirty="0" smtClean="0">
                <a:solidFill>
                  <a:schemeClr val="bg1"/>
                </a:solidFill>
              </a:rPr>
              <a:t>Example 4 Argument…</a:t>
            </a:r>
            <a:endParaRPr lang="en-US" b="1" dirty="0">
              <a:solidFill>
                <a:schemeClr val="bg1"/>
              </a:solidFill>
            </a:endParaRPr>
          </a:p>
        </p:txBody>
      </p:sp>
      <p:sp>
        <p:nvSpPr>
          <p:cNvPr id="5" name="Content Placeholder 2"/>
          <p:cNvSpPr txBox="1">
            <a:spLocks/>
          </p:cNvSpPr>
          <p:nvPr/>
        </p:nvSpPr>
        <p:spPr>
          <a:xfrm>
            <a:off x="250276" y="1143000"/>
            <a:ext cx="9101542" cy="5527964"/>
          </a:xfrm>
          <a:prstGeom prst="rect">
            <a:avLst/>
          </a:prstGeom>
          <a:solidFill>
            <a:schemeClr val="tx1"/>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3200" b="1" dirty="0" smtClean="0">
                <a:solidFill>
                  <a:schemeClr val="bg1"/>
                </a:solidFill>
              </a:rPr>
              <a:t>House flies , for example have become resistance to DDT. Because of random mutation of genes that affect the sensitivity of flies to insecticides, some flies were more resistant  and some less. When DDT was widely applied, the sensitive flies were killed and  there genes were lost, while the resistant flies survived and reproduced, so there genes were passed on to the feature generations. Thus the species as a whole became resistant to DDT.</a:t>
            </a:r>
            <a:endParaRPr lang="en-US" sz="3200" b="1" dirty="0">
              <a:solidFill>
                <a:schemeClr val="bg1"/>
              </a:solidFill>
            </a:endParaRPr>
          </a:p>
        </p:txBody>
      </p:sp>
    </p:spTree>
    <p:extLst>
      <p:ext uri="{BB962C8B-B14F-4D97-AF65-F5344CB8AC3E}">
        <p14:creationId xmlns:p14="http://schemas.microsoft.com/office/powerpoint/2010/main" val="13579606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8129" y="115966"/>
            <a:ext cx="9610353" cy="939664"/>
          </a:xfrm>
          <a:solidFill>
            <a:schemeClr val="accent1">
              <a:lumMod val="50000"/>
            </a:schemeClr>
          </a:solidFill>
        </p:spPr>
        <p:txBody>
          <a:bodyPr/>
          <a:lstStyle/>
          <a:p>
            <a:r>
              <a:rPr lang="en-US" b="1" dirty="0" smtClean="0">
                <a:solidFill>
                  <a:schemeClr val="tx1"/>
                </a:solidFill>
              </a:rPr>
              <a:t>Analysis of Example 4</a:t>
            </a:r>
            <a:endParaRPr lang="en-US" b="1" dirty="0">
              <a:solidFill>
                <a:schemeClr val="tx1"/>
              </a:solidFill>
            </a:endParaRPr>
          </a:p>
        </p:txBody>
      </p:sp>
      <p:sp>
        <p:nvSpPr>
          <p:cNvPr id="5" name="Content Placeholder 2"/>
          <p:cNvSpPr txBox="1">
            <a:spLocks/>
          </p:cNvSpPr>
          <p:nvPr/>
        </p:nvSpPr>
        <p:spPr>
          <a:xfrm>
            <a:off x="168129" y="1115290"/>
            <a:ext cx="9610353" cy="5638800"/>
          </a:xfrm>
          <a:prstGeom prst="rect">
            <a:avLst/>
          </a:prstGeom>
          <a:solidFill>
            <a:schemeClr val="accent4"/>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3600" b="1" dirty="0" smtClean="0"/>
              <a:t>The truth is that the passage contains </a:t>
            </a:r>
            <a:r>
              <a:rPr lang="en-US" sz="3600" b="1" dirty="0" smtClean="0">
                <a:solidFill>
                  <a:srgbClr val="FFFF00"/>
                </a:solidFill>
              </a:rPr>
              <a:t>conclusion and premise indicators </a:t>
            </a:r>
            <a:r>
              <a:rPr lang="en-US" sz="3600" b="1" dirty="0" smtClean="0"/>
              <a:t>but the fact remains that the passage is not an argument.</a:t>
            </a:r>
          </a:p>
          <a:p>
            <a:endParaRPr lang="en-US" sz="3600" b="1" dirty="0" smtClean="0"/>
          </a:p>
          <a:p>
            <a:r>
              <a:rPr lang="en-US" sz="3600" b="1" dirty="0" smtClean="0"/>
              <a:t>The passage is only giving us an information on </a:t>
            </a:r>
            <a:r>
              <a:rPr lang="en-US" sz="3600" b="1" dirty="0" smtClean="0">
                <a:solidFill>
                  <a:srgbClr val="FFFF00"/>
                </a:solidFill>
              </a:rPr>
              <a:t>the  resistance of house flies to DDT </a:t>
            </a:r>
            <a:r>
              <a:rPr lang="en-US" sz="3600" b="1" dirty="0" smtClean="0"/>
              <a:t>. It is not an argument at all.</a:t>
            </a:r>
            <a:endParaRPr lang="en-US" sz="3600" b="1" dirty="0"/>
          </a:p>
        </p:txBody>
      </p:sp>
    </p:spTree>
    <p:extLst>
      <p:ext uri="{BB962C8B-B14F-4D97-AF65-F5344CB8AC3E}">
        <p14:creationId xmlns:p14="http://schemas.microsoft.com/office/powerpoint/2010/main" val="5788876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4692" y="90054"/>
            <a:ext cx="10661074" cy="1143000"/>
          </a:xfrm>
          <a:prstGeom prst="rect">
            <a:avLst/>
          </a:prstGeom>
          <a:solidFill>
            <a:srgbClr val="FFFF00"/>
          </a:solidFill>
        </p:spPr>
        <p:txBody>
          <a:bodyPr vert="horz" lIns="91440" tIns="45720" rIns="91440" bIns="45720" rtlCol="0" anchor="t">
            <a:normAutofit fontScale="90000" lnSpcReduction="1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bg1"/>
                </a:solidFill>
              </a:rPr>
              <a:t>How to determine a passage with An argument</a:t>
            </a:r>
            <a:endParaRPr lang="en-US" b="1" dirty="0">
              <a:solidFill>
                <a:schemeClr val="bg1"/>
              </a:solidFill>
            </a:endParaRPr>
          </a:p>
        </p:txBody>
      </p:sp>
      <p:sp>
        <p:nvSpPr>
          <p:cNvPr id="5" name="Content Placeholder 2"/>
          <p:cNvSpPr txBox="1">
            <a:spLocks/>
          </p:cNvSpPr>
          <p:nvPr/>
        </p:nvSpPr>
        <p:spPr>
          <a:xfrm>
            <a:off x="124692" y="1413163"/>
            <a:ext cx="10661074" cy="5278582"/>
          </a:xfrm>
          <a:prstGeom prst="rect">
            <a:avLst/>
          </a:prstGeom>
          <a:solidFill>
            <a:srgbClr val="FFFF00"/>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3000" b="1" u="sng" dirty="0" smtClean="0">
                <a:solidFill>
                  <a:srgbClr val="0070C0"/>
                </a:solidFill>
              </a:rPr>
              <a:t>POSSIBLE STEPS TO TAKE</a:t>
            </a:r>
            <a:r>
              <a:rPr lang="en-US" sz="3000" b="1" dirty="0" smtClean="0">
                <a:solidFill>
                  <a:srgbClr val="0070C0"/>
                </a:solidFill>
              </a:rPr>
              <a:t>.</a:t>
            </a:r>
          </a:p>
          <a:p>
            <a:r>
              <a:rPr lang="en-US" sz="3000" b="1" dirty="0" smtClean="0">
                <a:solidFill>
                  <a:schemeClr val="bg1"/>
                </a:solidFill>
              </a:rPr>
              <a:t>1, Ask the following questions.</a:t>
            </a:r>
          </a:p>
          <a:p>
            <a:pPr marL="0" indent="0">
              <a:buNone/>
            </a:pPr>
            <a:endParaRPr lang="en-US" sz="3000" b="1" dirty="0" smtClean="0">
              <a:solidFill>
                <a:schemeClr val="bg1"/>
              </a:solidFill>
            </a:endParaRPr>
          </a:p>
          <a:p>
            <a:pPr>
              <a:buFont typeface="Wingdings 3" charset="2"/>
              <a:buNone/>
            </a:pPr>
            <a:r>
              <a:rPr lang="en-US" sz="3000" b="1" dirty="0" smtClean="0">
                <a:solidFill>
                  <a:schemeClr val="bg1"/>
                </a:solidFill>
              </a:rPr>
              <a:t>       (A) WHAT IS BEING ARGUED FOR ?</a:t>
            </a:r>
          </a:p>
          <a:p>
            <a:pPr>
              <a:buFont typeface="Wingdings 3" charset="2"/>
              <a:buNone/>
            </a:pPr>
            <a:r>
              <a:rPr lang="en-US" sz="3000" b="1" dirty="0" smtClean="0">
                <a:solidFill>
                  <a:schemeClr val="bg1"/>
                </a:solidFill>
              </a:rPr>
              <a:t>       (B) WHAT CLAIM ARE WE BEING ASKED TO ACCEPT ?</a:t>
            </a:r>
          </a:p>
          <a:p>
            <a:pPr>
              <a:buFont typeface="Wingdings 3" charset="2"/>
              <a:buNone/>
            </a:pPr>
            <a:r>
              <a:rPr lang="en-US" sz="3000" b="1" dirty="0" smtClean="0">
                <a:solidFill>
                  <a:schemeClr val="bg1"/>
                </a:solidFill>
              </a:rPr>
              <a:t>       (C) whatever answer you come up with, if you are    	          correct  is the Conclusion.</a:t>
            </a:r>
          </a:p>
          <a:p>
            <a:pPr>
              <a:buFont typeface="Wingdings 3" charset="2"/>
              <a:buNone/>
            </a:pPr>
            <a:r>
              <a:rPr lang="en-US" sz="3000" b="1" dirty="0" smtClean="0">
                <a:solidFill>
                  <a:schemeClr val="bg1"/>
                </a:solidFill>
              </a:rPr>
              <a:t>       (D) if you find no answer and you are right, then 	       	          the passage is not an argument</a:t>
            </a:r>
            <a:endParaRPr lang="en-US" sz="3000" b="1" dirty="0">
              <a:solidFill>
                <a:schemeClr val="bg1"/>
              </a:solidFill>
            </a:endParaRPr>
          </a:p>
        </p:txBody>
      </p:sp>
    </p:spTree>
    <p:extLst>
      <p:ext uri="{BB962C8B-B14F-4D97-AF65-F5344CB8AC3E}">
        <p14:creationId xmlns:p14="http://schemas.microsoft.com/office/powerpoint/2010/main" val="30455173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8125" y="203334"/>
            <a:ext cx="10030691" cy="1272173"/>
          </a:xfrm>
          <a:solidFill>
            <a:srgbClr val="FF0000"/>
          </a:solidFill>
        </p:spPr>
        <p:txBody>
          <a:bodyPr>
            <a:normAutofit fontScale="90000"/>
          </a:bodyPr>
          <a:lstStyle/>
          <a:p>
            <a:pPr algn="ctr"/>
            <a:r>
              <a:rPr lang="en-US" b="1" dirty="0" smtClean="0"/>
              <a:t>How to Determine a Passage with an </a:t>
            </a:r>
            <a:r>
              <a:rPr lang="en-US" b="1" dirty="0"/>
              <a:t>A</a:t>
            </a:r>
            <a:r>
              <a:rPr lang="en-US" b="1" dirty="0" smtClean="0"/>
              <a:t>rgument Cont.</a:t>
            </a:r>
            <a:endParaRPr lang="en-US" b="1" dirty="0"/>
          </a:p>
        </p:txBody>
      </p:sp>
      <p:sp>
        <p:nvSpPr>
          <p:cNvPr id="5" name="Content Placeholder 2"/>
          <p:cNvSpPr txBox="1">
            <a:spLocks/>
          </p:cNvSpPr>
          <p:nvPr/>
        </p:nvSpPr>
        <p:spPr>
          <a:xfrm>
            <a:off x="168125" y="1683327"/>
            <a:ext cx="10030691" cy="4966853"/>
          </a:xfrm>
          <a:prstGeom prst="rect">
            <a:avLst/>
          </a:prstGeom>
          <a:solidFill>
            <a:srgbClr val="FF0000"/>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3200" b="1" u="sng" dirty="0" smtClean="0">
                <a:solidFill>
                  <a:srgbClr val="FFFF00"/>
                </a:solidFill>
              </a:rPr>
              <a:t>SECONDLY ASK YOURSELF</a:t>
            </a:r>
            <a:r>
              <a:rPr lang="en-US" sz="3200" b="1" dirty="0" smtClean="0"/>
              <a:t>.</a:t>
            </a:r>
          </a:p>
          <a:p>
            <a:pPr>
              <a:buFont typeface="Wingdings 3" charset="2"/>
              <a:buNone/>
            </a:pPr>
            <a:r>
              <a:rPr lang="en-US" sz="3200" b="1" dirty="0" smtClean="0"/>
              <a:t>  (A) What is being offered in support for the conclusion, such proposition, if any will constitute the PREMISE.</a:t>
            </a:r>
          </a:p>
          <a:p>
            <a:pPr>
              <a:buFont typeface="Wingdings 3" charset="2"/>
              <a:buNone/>
            </a:pPr>
            <a:r>
              <a:rPr lang="en-US" sz="3200" b="1" dirty="0" smtClean="0"/>
              <a:t>  </a:t>
            </a:r>
            <a:r>
              <a:rPr lang="en-US" sz="3200" b="1" dirty="0" smtClean="0">
                <a:solidFill>
                  <a:srgbClr val="FFFF00"/>
                </a:solidFill>
              </a:rPr>
              <a:t>(B) you could also start by circling the premise and conclusion indicators.</a:t>
            </a:r>
          </a:p>
          <a:p>
            <a:pPr>
              <a:buFont typeface="Wingdings 3" charset="2"/>
              <a:buNone/>
            </a:pPr>
            <a:r>
              <a:rPr lang="en-US" sz="3200" b="1" dirty="0" smtClean="0"/>
              <a:t>At this juncture it is important to let us know that there are arguments that do not contain both premise and conclusion indicators.</a:t>
            </a:r>
            <a:endParaRPr lang="en-US" sz="3200" b="1" dirty="0"/>
          </a:p>
        </p:txBody>
      </p:sp>
    </p:spTree>
    <p:extLst>
      <p:ext uri="{BB962C8B-B14F-4D97-AF65-F5344CB8AC3E}">
        <p14:creationId xmlns:p14="http://schemas.microsoft.com/office/powerpoint/2010/main" val="69547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90945" y="1534600"/>
            <a:ext cx="8894619" cy="5136363"/>
          </a:xfrm>
          <a:prstGeom prst="rect">
            <a:avLst/>
          </a:prstGeom>
          <a:solidFill>
            <a:srgbClr val="0070C0"/>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4000" b="1" dirty="0">
                <a:solidFill>
                  <a:srgbClr val="FFFF00"/>
                </a:solidFill>
              </a:rPr>
              <a:t>T</a:t>
            </a:r>
            <a:r>
              <a:rPr lang="en-US" sz="4000" b="1" dirty="0" smtClean="0">
                <a:solidFill>
                  <a:srgbClr val="FFFF00"/>
                </a:solidFill>
              </a:rPr>
              <a:t>he presumption that the creation of state automatically means the creation of development is wrong. There are many areas in the state that has seen no progress  even though they have been affected by many state creation exercise.</a:t>
            </a:r>
            <a:endParaRPr lang="en-US" sz="4000" b="1" dirty="0">
              <a:solidFill>
                <a:srgbClr val="FFFF00"/>
              </a:solidFill>
            </a:endParaRPr>
          </a:p>
        </p:txBody>
      </p:sp>
      <p:sp>
        <p:nvSpPr>
          <p:cNvPr id="5" name="Title 1"/>
          <p:cNvSpPr>
            <a:spLocks noGrp="1"/>
          </p:cNvSpPr>
          <p:nvPr>
            <p:ph type="title"/>
          </p:nvPr>
        </p:nvSpPr>
        <p:spPr>
          <a:xfrm>
            <a:off x="290945" y="320040"/>
            <a:ext cx="8894619" cy="968433"/>
          </a:xfrm>
          <a:solidFill>
            <a:srgbClr val="0070C0"/>
          </a:solidFill>
        </p:spPr>
        <p:txBody>
          <a:bodyPr/>
          <a:lstStyle/>
          <a:p>
            <a:r>
              <a:rPr lang="en-US" b="1" dirty="0" smtClean="0">
                <a:solidFill>
                  <a:srgbClr val="FFFF00"/>
                </a:solidFill>
              </a:rPr>
              <a:t>EXAMPLE 5</a:t>
            </a:r>
            <a:endParaRPr lang="en-US" b="1" dirty="0">
              <a:solidFill>
                <a:srgbClr val="FFFF00"/>
              </a:solidFill>
            </a:endParaRPr>
          </a:p>
        </p:txBody>
      </p:sp>
    </p:spTree>
    <p:extLst>
      <p:ext uri="{BB962C8B-B14F-4D97-AF65-F5344CB8AC3E}">
        <p14:creationId xmlns:p14="http://schemas.microsoft.com/office/powerpoint/2010/main" val="467904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693" y="244899"/>
            <a:ext cx="9404723" cy="773409"/>
          </a:xfrm>
          <a:solidFill>
            <a:schemeClr val="bg1"/>
          </a:solidFill>
        </p:spPr>
        <p:txBody>
          <a:bodyPr/>
          <a:lstStyle/>
          <a:p>
            <a:r>
              <a:rPr lang="en-US" b="1" dirty="0">
                <a:solidFill>
                  <a:schemeClr val="tx1"/>
                </a:solidFill>
              </a:rPr>
              <a:t>Analysis of </a:t>
            </a:r>
            <a:r>
              <a:rPr lang="en-US" b="1" dirty="0" smtClean="0">
                <a:solidFill>
                  <a:schemeClr val="tx1"/>
                </a:solidFill>
              </a:rPr>
              <a:t>Argument No </a:t>
            </a:r>
            <a:r>
              <a:rPr lang="en-US" b="1" dirty="0">
                <a:solidFill>
                  <a:schemeClr val="tx1"/>
                </a:solidFill>
              </a:rPr>
              <a:t>5</a:t>
            </a:r>
          </a:p>
        </p:txBody>
      </p:sp>
      <p:sp>
        <p:nvSpPr>
          <p:cNvPr id="4" name="Content Placeholder 2"/>
          <p:cNvSpPr>
            <a:spLocks noGrp="1"/>
          </p:cNvSpPr>
          <p:nvPr>
            <p:ph idx="1"/>
          </p:nvPr>
        </p:nvSpPr>
        <p:spPr>
          <a:xfrm>
            <a:off x="209694" y="1184564"/>
            <a:ext cx="9578542" cy="5444836"/>
          </a:xfrm>
          <a:solidFill>
            <a:schemeClr val="tx1"/>
          </a:solidFill>
        </p:spPr>
        <p:txBody>
          <a:bodyPr>
            <a:normAutofit/>
          </a:bodyPr>
          <a:lstStyle/>
          <a:p>
            <a:r>
              <a:rPr lang="en-US" sz="3500" b="1" dirty="0" smtClean="0">
                <a:solidFill>
                  <a:schemeClr val="bg1"/>
                </a:solidFill>
              </a:rPr>
              <a:t>Let us here note that although the passage contains no </a:t>
            </a:r>
            <a:r>
              <a:rPr lang="en-US" sz="3500" b="1" dirty="0" smtClean="0">
                <a:solidFill>
                  <a:srgbClr val="FF0000"/>
                </a:solidFill>
              </a:rPr>
              <a:t>CONCLUSION</a:t>
            </a:r>
            <a:r>
              <a:rPr lang="en-US" sz="3500" b="1" dirty="0" smtClean="0">
                <a:solidFill>
                  <a:schemeClr val="bg1"/>
                </a:solidFill>
              </a:rPr>
              <a:t> and Premise </a:t>
            </a:r>
            <a:r>
              <a:rPr lang="en-US" sz="3500" b="1" dirty="0">
                <a:solidFill>
                  <a:schemeClr val="bg1"/>
                </a:solidFill>
              </a:rPr>
              <a:t>I</a:t>
            </a:r>
            <a:r>
              <a:rPr lang="en-US" sz="3500" b="1" dirty="0" smtClean="0">
                <a:solidFill>
                  <a:schemeClr val="bg1"/>
                </a:solidFill>
              </a:rPr>
              <a:t>ndicators, it is still obvious that the first sentence is the </a:t>
            </a:r>
            <a:r>
              <a:rPr lang="en-US" sz="3500" b="1" dirty="0" smtClean="0">
                <a:solidFill>
                  <a:srgbClr val="FF0000"/>
                </a:solidFill>
              </a:rPr>
              <a:t>CONCLUSION</a:t>
            </a:r>
            <a:r>
              <a:rPr lang="en-US" sz="3500" b="1" dirty="0" smtClean="0">
                <a:solidFill>
                  <a:schemeClr val="bg1"/>
                </a:solidFill>
              </a:rPr>
              <a:t>. </a:t>
            </a:r>
          </a:p>
          <a:p>
            <a:r>
              <a:rPr lang="en-US" sz="3500" b="1" dirty="0" smtClean="0">
                <a:solidFill>
                  <a:schemeClr val="bg1"/>
                </a:solidFill>
              </a:rPr>
              <a:t>The argument can be analyzed thus:</a:t>
            </a:r>
          </a:p>
          <a:p>
            <a:r>
              <a:rPr lang="en-US" sz="3500" b="1" dirty="0" smtClean="0">
                <a:solidFill>
                  <a:schemeClr val="bg1"/>
                </a:solidFill>
              </a:rPr>
              <a:t>PREMISE: </a:t>
            </a:r>
            <a:r>
              <a:rPr lang="en-US" sz="3500" b="1" dirty="0" smtClean="0">
                <a:solidFill>
                  <a:srgbClr val="FF0000"/>
                </a:solidFill>
              </a:rPr>
              <a:t>there are many areas in this country that has seen no progress even though they have been affected by state creation exercises</a:t>
            </a:r>
            <a:r>
              <a:rPr lang="en-US" sz="3200" b="1" dirty="0" smtClean="0">
                <a:solidFill>
                  <a:srgbClr val="FF0000"/>
                </a:solidFill>
              </a:rPr>
              <a:t>.</a:t>
            </a:r>
            <a:endParaRPr lang="en-US" sz="3200" b="1" dirty="0">
              <a:solidFill>
                <a:srgbClr val="FF0000"/>
              </a:solidFill>
            </a:endParaRPr>
          </a:p>
        </p:txBody>
      </p:sp>
    </p:spTree>
    <p:extLst>
      <p:ext uri="{BB962C8B-B14F-4D97-AF65-F5344CB8AC3E}">
        <p14:creationId xmlns:p14="http://schemas.microsoft.com/office/powerpoint/2010/main" val="14232016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130630"/>
            <a:ext cx="10612581" cy="908462"/>
          </a:xfrm>
          <a:solidFill>
            <a:schemeClr val="bg1"/>
          </a:solidFill>
        </p:spPr>
        <p:txBody>
          <a:bodyPr/>
          <a:lstStyle/>
          <a:p>
            <a:r>
              <a:rPr lang="en-US" b="1" dirty="0" smtClean="0"/>
              <a:t>Further Analysis of Argument No 5 Cont</a:t>
            </a:r>
            <a:r>
              <a:rPr lang="en-US" b="1" dirty="0"/>
              <a:t>.</a:t>
            </a:r>
          </a:p>
        </p:txBody>
      </p:sp>
      <p:sp>
        <p:nvSpPr>
          <p:cNvPr id="4" name="Content Placeholder 2"/>
          <p:cNvSpPr txBox="1">
            <a:spLocks/>
          </p:cNvSpPr>
          <p:nvPr/>
        </p:nvSpPr>
        <p:spPr>
          <a:xfrm>
            <a:off x="149290" y="1175657"/>
            <a:ext cx="10844291" cy="5523723"/>
          </a:xfrm>
          <a:prstGeom prst="rect">
            <a:avLst/>
          </a:prstGeom>
          <a:solidFill>
            <a:schemeClr val="bg1"/>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4000" b="1" dirty="0" smtClean="0">
                <a:solidFill>
                  <a:srgbClr val="FFFF00"/>
                </a:solidFill>
              </a:rPr>
              <a:t>CONCLUSION</a:t>
            </a:r>
            <a:r>
              <a:rPr lang="en-US" sz="4000" b="1" dirty="0" smtClean="0"/>
              <a:t>: The presumptions that the creation of states automatically means the creation of development is wrong.</a:t>
            </a:r>
          </a:p>
          <a:p>
            <a:endParaRPr lang="en-US" sz="4000" b="1" dirty="0" smtClean="0"/>
          </a:p>
          <a:p>
            <a:r>
              <a:rPr lang="en-US" sz="4000" b="1" dirty="0" smtClean="0"/>
              <a:t>Such arguments that lack premise and conclusion indicators are said to be </a:t>
            </a:r>
            <a:r>
              <a:rPr lang="en-US" sz="4000" b="1" dirty="0" smtClean="0">
                <a:solidFill>
                  <a:srgbClr val="FFFF00"/>
                </a:solidFill>
              </a:rPr>
              <a:t>Elliptical</a:t>
            </a:r>
            <a:r>
              <a:rPr lang="en-US" sz="4000" b="1" dirty="0" smtClean="0"/>
              <a:t> or </a:t>
            </a:r>
            <a:r>
              <a:rPr lang="en-US" sz="4000" b="1" dirty="0" smtClean="0">
                <a:solidFill>
                  <a:srgbClr val="FFFF00"/>
                </a:solidFill>
              </a:rPr>
              <a:t>Enthymematical</a:t>
            </a:r>
            <a:endParaRPr lang="en-US" sz="4000" b="1" dirty="0">
              <a:solidFill>
                <a:srgbClr val="FFFF00"/>
              </a:solidFill>
            </a:endParaRPr>
          </a:p>
        </p:txBody>
      </p:sp>
    </p:spTree>
    <p:extLst>
      <p:ext uri="{BB962C8B-B14F-4D97-AF65-F5344CB8AC3E}">
        <p14:creationId xmlns:p14="http://schemas.microsoft.com/office/powerpoint/2010/main" val="25149964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37" y="382378"/>
            <a:ext cx="11816863" cy="5029377"/>
          </a:xfrm>
          <a:solidFill>
            <a:schemeClr val="tx1"/>
          </a:solidFill>
        </p:spPr>
        <p:txBody>
          <a:bodyPr/>
          <a:lstStyle/>
          <a:p>
            <a:pPr algn="ctr"/>
            <a:r>
              <a:rPr lang="en-US" sz="7200" dirty="0" smtClean="0">
                <a:latin typeface="Times New Roman" panose="02020603050405020304" pitchFamily="18" charset="0"/>
                <a:cs typeface="Times New Roman" panose="02020603050405020304" pitchFamily="18" charset="0"/>
              </a:rPr>
              <a:t>     </a:t>
            </a:r>
            <a:r>
              <a:rPr lang="en-US" sz="7200" b="1" dirty="0" smtClean="0">
                <a:solidFill>
                  <a:schemeClr val="bg1"/>
                </a:solidFill>
                <a:latin typeface="Times New Roman" panose="02020603050405020304" pitchFamily="18" charset="0"/>
                <a:cs typeface="Times New Roman" panose="02020603050405020304" pitchFamily="18" charset="0"/>
              </a:rPr>
              <a:t>PROPOSITIONS, STAEMENTS  </a:t>
            </a:r>
            <a:br>
              <a:rPr lang="en-US" sz="7200" b="1" dirty="0" smtClean="0">
                <a:solidFill>
                  <a:schemeClr val="bg1"/>
                </a:solidFill>
                <a:latin typeface="Times New Roman" panose="02020603050405020304" pitchFamily="18" charset="0"/>
                <a:cs typeface="Times New Roman" panose="02020603050405020304" pitchFamily="18" charset="0"/>
              </a:rPr>
            </a:br>
            <a:r>
              <a:rPr lang="en-US" sz="7200" b="1" dirty="0" smtClean="0">
                <a:solidFill>
                  <a:schemeClr val="bg1"/>
                </a:solidFill>
                <a:latin typeface="Times New Roman" panose="02020603050405020304" pitchFamily="18" charset="0"/>
                <a:cs typeface="Times New Roman" panose="02020603050405020304" pitchFamily="18" charset="0"/>
              </a:rPr>
              <a:t>&amp;</a:t>
            </a:r>
            <a:br>
              <a:rPr lang="en-US" sz="7200" b="1" dirty="0" smtClean="0">
                <a:solidFill>
                  <a:schemeClr val="bg1"/>
                </a:solidFill>
                <a:latin typeface="Times New Roman" panose="02020603050405020304" pitchFamily="18" charset="0"/>
                <a:cs typeface="Times New Roman" panose="02020603050405020304" pitchFamily="18" charset="0"/>
              </a:rPr>
            </a:br>
            <a:r>
              <a:rPr lang="en-US" sz="7200" b="1" dirty="0" smtClean="0">
                <a:solidFill>
                  <a:schemeClr val="bg1"/>
                </a:solidFill>
                <a:latin typeface="Times New Roman" panose="02020603050405020304" pitchFamily="18" charset="0"/>
                <a:cs typeface="Times New Roman" panose="02020603050405020304" pitchFamily="18" charset="0"/>
              </a:rPr>
              <a:t> SENTENCES IN LOGIC…</a:t>
            </a:r>
            <a:endParaRPr lang="en-US" sz="7200" b="1"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5607893"/>
            <a:ext cx="8946541" cy="1115290"/>
          </a:xfrm>
          <a:solidFill>
            <a:schemeClr val="tx1"/>
          </a:solidFill>
        </p:spPr>
        <p:txBody>
          <a:bodyPr>
            <a:normAutofit/>
          </a:bodyPr>
          <a:lstStyle/>
          <a:p>
            <a:r>
              <a:rPr lang="en-US" sz="4800" b="1" dirty="0" smtClean="0">
                <a:solidFill>
                  <a:schemeClr val="bg1"/>
                </a:solidFill>
              </a:rPr>
              <a:t>Part Five….</a:t>
            </a:r>
            <a:endParaRPr lang="en-US" sz="4800" b="1" dirty="0">
              <a:solidFill>
                <a:schemeClr val="bg1"/>
              </a:solidFill>
            </a:endParaRPr>
          </a:p>
        </p:txBody>
      </p:sp>
    </p:spTree>
    <p:extLst>
      <p:ext uri="{BB962C8B-B14F-4D97-AF65-F5344CB8AC3E}">
        <p14:creationId xmlns:p14="http://schemas.microsoft.com/office/powerpoint/2010/main" val="34611427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4016" y="78643"/>
            <a:ext cx="9404723" cy="731847"/>
          </a:xfrm>
          <a:solidFill>
            <a:srgbClr val="FFFF00"/>
          </a:solidFill>
        </p:spPr>
        <p:txBody>
          <a:bodyPr/>
          <a:lstStyle/>
          <a:p>
            <a:r>
              <a:rPr lang="en-US" sz="4800" b="1" dirty="0">
                <a:solidFill>
                  <a:srgbClr val="FF0000"/>
                </a:solidFill>
              </a:rPr>
              <a:t>P</a:t>
            </a:r>
            <a:r>
              <a:rPr lang="en-US" sz="4800" b="1" dirty="0" smtClean="0">
                <a:solidFill>
                  <a:srgbClr val="FF0000"/>
                </a:solidFill>
              </a:rPr>
              <a:t>ropositions</a:t>
            </a:r>
            <a:endParaRPr lang="en-US" sz="4800" b="1" dirty="0">
              <a:solidFill>
                <a:srgbClr val="FF0000"/>
              </a:solidFill>
            </a:endParaRPr>
          </a:p>
        </p:txBody>
      </p:sp>
      <p:sp>
        <p:nvSpPr>
          <p:cNvPr id="5" name="Content Placeholder 2"/>
          <p:cNvSpPr>
            <a:spLocks noGrp="1"/>
          </p:cNvSpPr>
          <p:nvPr>
            <p:ph idx="1"/>
          </p:nvPr>
        </p:nvSpPr>
        <p:spPr>
          <a:xfrm>
            <a:off x="167144" y="893618"/>
            <a:ext cx="9662656" cy="5902036"/>
          </a:xfrm>
          <a:solidFill>
            <a:srgbClr val="FFFF00"/>
          </a:solidFill>
        </p:spPr>
        <p:txBody>
          <a:bodyPr>
            <a:noAutofit/>
          </a:bodyPr>
          <a:lstStyle/>
          <a:p>
            <a:r>
              <a:rPr lang="en-US" sz="3600" b="1" dirty="0" smtClean="0">
                <a:solidFill>
                  <a:schemeClr val="bg1"/>
                </a:solidFill>
              </a:rPr>
              <a:t>Propositions are simple or complex sentences or statements that can either be affirmed or falsified.</a:t>
            </a:r>
          </a:p>
          <a:p>
            <a:r>
              <a:rPr lang="en-US" sz="3600" b="1" dirty="0" smtClean="0">
                <a:solidFill>
                  <a:srgbClr val="FF0000"/>
                </a:solidFill>
              </a:rPr>
              <a:t>Proposition  are known to have only two forms, that is propositions that are TRUE and propositions that are FALSE</a:t>
            </a:r>
          </a:p>
          <a:p>
            <a:r>
              <a:rPr lang="en-US" sz="3600" b="1" dirty="0" smtClean="0">
                <a:solidFill>
                  <a:schemeClr val="bg1"/>
                </a:solidFill>
              </a:rPr>
              <a:t>Thus  a statement is said to be true when it corresponds to fact, that is, if it says things are the way the are. It is false when it does not correspond to fact.</a:t>
            </a:r>
            <a:endParaRPr lang="en-US" sz="3600" b="1" dirty="0">
              <a:solidFill>
                <a:schemeClr val="bg1"/>
              </a:solidFill>
            </a:endParaRPr>
          </a:p>
        </p:txBody>
      </p:sp>
    </p:spTree>
    <p:extLst>
      <p:ext uri="{BB962C8B-B14F-4D97-AF65-F5344CB8AC3E}">
        <p14:creationId xmlns:p14="http://schemas.microsoft.com/office/powerpoint/2010/main" val="38593562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693" y="203337"/>
            <a:ext cx="9404723" cy="877318"/>
          </a:xfrm>
          <a:solidFill>
            <a:srgbClr val="00B0F0"/>
          </a:solidFill>
        </p:spPr>
        <p:txBody>
          <a:bodyPr/>
          <a:lstStyle/>
          <a:p>
            <a:r>
              <a:rPr lang="en-US" b="1" dirty="0" smtClean="0">
                <a:solidFill>
                  <a:srgbClr val="FFFF00"/>
                </a:solidFill>
              </a:rPr>
              <a:t>Intro. To Propositions Continued…</a:t>
            </a:r>
            <a:endParaRPr lang="en-US" b="1" dirty="0">
              <a:solidFill>
                <a:srgbClr val="FFFF00"/>
              </a:solidFill>
            </a:endParaRPr>
          </a:p>
        </p:txBody>
      </p:sp>
      <p:sp>
        <p:nvSpPr>
          <p:cNvPr id="4" name="Content Placeholder 2"/>
          <p:cNvSpPr>
            <a:spLocks noGrp="1"/>
          </p:cNvSpPr>
          <p:nvPr>
            <p:ph idx="1"/>
          </p:nvPr>
        </p:nvSpPr>
        <p:spPr>
          <a:xfrm>
            <a:off x="209693" y="1184566"/>
            <a:ext cx="9840160" cy="5569527"/>
          </a:xfrm>
          <a:solidFill>
            <a:srgbClr val="00B0F0"/>
          </a:solidFill>
        </p:spPr>
        <p:txBody>
          <a:bodyPr>
            <a:noAutofit/>
          </a:bodyPr>
          <a:lstStyle/>
          <a:p>
            <a:r>
              <a:rPr lang="en-US" sz="4000" b="1" dirty="0" smtClean="0"/>
              <a:t>Please note that in logic we are not concerned with the truth of falsity of a statement but we are more concerned with it correctness or incorrectness of the arguments of which they are part of.</a:t>
            </a:r>
          </a:p>
          <a:p>
            <a:r>
              <a:rPr lang="en-US" sz="4000" b="1" dirty="0" smtClean="0">
                <a:solidFill>
                  <a:srgbClr val="FFFF00"/>
                </a:solidFill>
              </a:rPr>
              <a:t>By this we mean the validity or invalidity of the arguments.</a:t>
            </a:r>
            <a:endParaRPr lang="en-US" sz="4000" b="1" dirty="0">
              <a:solidFill>
                <a:srgbClr val="FFFF00"/>
              </a:solidFill>
            </a:endParaRPr>
          </a:p>
        </p:txBody>
      </p:sp>
    </p:spTree>
    <p:extLst>
      <p:ext uri="{BB962C8B-B14F-4D97-AF65-F5344CB8AC3E}">
        <p14:creationId xmlns:p14="http://schemas.microsoft.com/office/powerpoint/2010/main" val="1337420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24" y="193431"/>
            <a:ext cx="2351820" cy="6541477"/>
          </a:xfrm>
          <a:solidFill>
            <a:schemeClr val="tx1"/>
          </a:solidFill>
        </p:spPr>
        <p:txBody>
          <a:bodyPr/>
          <a:lstStyle/>
          <a:p>
            <a:pPr algn="ctr"/>
            <a:r>
              <a:rPr lang="en-US" sz="4400" dirty="0" smtClean="0"/>
              <a:t/>
            </a:r>
            <a:br>
              <a:rPr lang="en-US" sz="4400" dirty="0" smtClean="0"/>
            </a:br>
            <a:r>
              <a:rPr lang="en-US" sz="4400" b="1" dirty="0">
                <a:solidFill>
                  <a:schemeClr val="bg1"/>
                </a:solidFill>
              </a:rPr>
              <a:t/>
            </a:r>
            <a:br>
              <a:rPr lang="en-US" sz="4400" b="1" dirty="0">
                <a:solidFill>
                  <a:schemeClr val="bg1"/>
                </a:solidFill>
              </a:rPr>
            </a:br>
            <a:r>
              <a:rPr lang="en-US" sz="4400" b="1" dirty="0" smtClean="0">
                <a:solidFill>
                  <a:schemeClr val="bg1"/>
                </a:solidFill>
                <a:latin typeface="Times New Roman" panose="02020603050405020304" pitchFamily="18" charset="0"/>
                <a:cs typeface="Times New Roman" panose="02020603050405020304" pitchFamily="18" charset="0"/>
              </a:rPr>
              <a:t>The “What ?” Of </a:t>
            </a:r>
            <a:br>
              <a:rPr lang="en-US" sz="4400" b="1" dirty="0" smtClean="0">
                <a:solidFill>
                  <a:schemeClr val="bg1"/>
                </a:solidFill>
                <a:latin typeface="Times New Roman" panose="02020603050405020304" pitchFamily="18" charset="0"/>
                <a:cs typeface="Times New Roman" panose="02020603050405020304" pitchFamily="18" charset="0"/>
              </a:rPr>
            </a:br>
            <a:r>
              <a:rPr lang="en-US" sz="4400" b="1" dirty="0" smtClean="0">
                <a:solidFill>
                  <a:schemeClr val="bg1"/>
                </a:solidFill>
                <a:latin typeface="Times New Roman" panose="02020603050405020304" pitchFamily="18" charset="0"/>
                <a:cs typeface="Times New Roman" panose="02020603050405020304" pitchFamily="18" charset="0"/>
              </a:rPr>
              <a:t>Logic</a:t>
            </a:r>
            <a:br>
              <a:rPr lang="en-US" sz="4400" b="1" dirty="0" smtClean="0">
                <a:solidFill>
                  <a:schemeClr val="bg1"/>
                </a:solidFill>
                <a:latin typeface="Times New Roman" panose="02020603050405020304" pitchFamily="18" charset="0"/>
                <a:cs typeface="Times New Roman" panose="02020603050405020304" pitchFamily="18" charset="0"/>
              </a:rPr>
            </a:br>
            <a:r>
              <a:rPr lang="en-US" sz="4400" b="1" dirty="0" smtClean="0">
                <a:solidFill>
                  <a:schemeClr val="bg1"/>
                </a:solidFill>
                <a:latin typeface="Times New Roman" panose="02020603050405020304" pitchFamily="18" charset="0"/>
                <a:cs typeface="Times New Roman" panose="02020603050405020304" pitchFamily="18" charset="0"/>
              </a:rPr>
              <a:t>???</a:t>
            </a:r>
            <a:endParaRPr lang="en-US" b="1"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10081" y="193431"/>
            <a:ext cx="9535381" cy="6541477"/>
          </a:xfrm>
          <a:solidFill>
            <a:schemeClr val="bg1"/>
          </a:solidFill>
        </p:spPr>
        <p:txBody>
          <a:bodyPr>
            <a:noAutofit/>
          </a:bodyPr>
          <a:lstStyle/>
          <a:p>
            <a:r>
              <a:rPr lang="en-US" sz="3200" b="1" dirty="0"/>
              <a:t>Etymologically, the term logic is derived from the Greek word “logos” meaning “WORD”</a:t>
            </a:r>
          </a:p>
          <a:p>
            <a:r>
              <a:rPr lang="en-US" sz="3200" b="1" dirty="0">
                <a:solidFill>
                  <a:srgbClr val="FFFF00"/>
                </a:solidFill>
              </a:rPr>
              <a:t>From here we can infer that logic is the study of </a:t>
            </a:r>
            <a:r>
              <a:rPr lang="en-US" sz="3200" b="1" dirty="0" smtClean="0">
                <a:solidFill>
                  <a:srgbClr val="FF0000"/>
                </a:solidFill>
              </a:rPr>
              <a:t>WORDS</a:t>
            </a:r>
            <a:r>
              <a:rPr lang="en-US" sz="3200" b="1" dirty="0" smtClean="0">
                <a:solidFill>
                  <a:srgbClr val="FFFF00"/>
                </a:solidFill>
              </a:rPr>
              <a:t>  </a:t>
            </a:r>
            <a:r>
              <a:rPr lang="en-US" sz="3200" b="1" dirty="0">
                <a:solidFill>
                  <a:srgbClr val="FFFF00"/>
                </a:solidFill>
              </a:rPr>
              <a:t>in statements , conversations, </a:t>
            </a:r>
            <a:r>
              <a:rPr lang="en-US" sz="3200" b="1" dirty="0" smtClean="0">
                <a:solidFill>
                  <a:srgbClr val="FFFF00"/>
                </a:solidFill>
              </a:rPr>
              <a:t>dialogues. Arguments and </a:t>
            </a:r>
            <a:r>
              <a:rPr lang="en-US" sz="3200" b="1" dirty="0">
                <a:solidFill>
                  <a:srgbClr val="FFFF00"/>
                </a:solidFill>
              </a:rPr>
              <a:t>discourse</a:t>
            </a:r>
            <a:r>
              <a:rPr lang="en-US" sz="3200" b="1" dirty="0"/>
              <a:t>. </a:t>
            </a:r>
            <a:endParaRPr lang="en-US" sz="3200" b="1" dirty="0" smtClean="0"/>
          </a:p>
          <a:p>
            <a:r>
              <a:rPr lang="en-US" sz="3200" b="1" dirty="0" smtClean="0"/>
              <a:t>By </a:t>
            </a:r>
            <a:r>
              <a:rPr lang="en-US" sz="3200" b="1" dirty="0"/>
              <a:t>this we understand that words are the vehicles of ideas, ideas that are expressed in one form of language or the other.</a:t>
            </a:r>
          </a:p>
          <a:p>
            <a:r>
              <a:rPr lang="en-US" sz="3200" b="1" dirty="0">
                <a:solidFill>
                  <a:srgbClr val="FFFF00"/>
                </a:solidFill>
              </a:rPr>
              <a:t>Language in this case is often used for preaching, expressing love making promises, soliciting for help, making request etc.</a:t>
            </a:r>
          </a:p>
          <a:p>
            <a:endParaRPr lang="en-US" sz="3200" dirty="0"/>
          </a:p>
        </p:txBody>
      </p:sp>
    </p:spTree>
    <p:extLst>
      <p:ext uri="{BB962C8B-B14F-4D97-AF65-F5344CB8AC3E}">
        <p14:creationId xmlns:p14="http://schemas.microsoft.com/office/powerpoint/2010/main" val="15369995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8911" y="99426"/>
            <a:ext cx="9902827" cy="773409"/>
          </a:xfrm>
          <a:solidFill>
            <a:schemeClr val="accent3">
              <a:lumMod val="50000"/>
            </a:schemeClr>
          </a:solidFill>
        </p:spPr>
        <p:txBody>
          <a:bodyPr/>
          <a:lstStyle/>
          <a:p>
            <a:r>
              <a:rPr lang="en-US" b="1" dirty="0" smtClean="0">
                <a:solidFill>
                  <a:srgbClr val="FFFF00"/>
                </a:solidFill>
              </a:rPr>
              <a:t>Statements and Sentences</a:t>
            </a:r>
            <a:endParaRPr lang="en-US" b="1" dirty="0">
              <a:solidFill>
                <a:srgbClr val="FFFF00"/>
              </a:solidFill>
            </a:endParaRPr>
          </a:p>
        </p:txBody>
      </p:sp>
      <p:sp>
        <p:nvSpPr>
          <p:cNvPr id="5" name="Content Placeholder 2"/>
          <p:cNvSpPr>
            <a:spLocks noGrp="1"/>
          </p:cNvSpPr>
          <p:nvPr>
            <p:ph idx="1"/>
          </p:nvPr>
        </p:nvSpPr>
        <p:spPr>
          <a:xfrm>
            <a:off x="188911" y="976744"/>
            <a:ext cx="9902827" cy="5631873"/>
          </a:xfrm>
          <a:solidFill>
            <a:schemeClr val="accent3">
              <a:lumMod val="50000"/>
            </a:schemeClr>
          </a:solidFill>
        </p:spPr>
        <p:txBody>
          <a:bodyPr>
            <a:normAutofit/>
          </a:bodyPr>
          <a:lstStyle/>
          <a:p>
            <a:r>
              <a:rPr lang="en-US" sz="3200" b="1" dirty="0" smtClean="0"/>
              <a:t>The most outstanding characteristic of a sentence is that it constitute of a subject, and a predicate often co-joined by a conjunct.</a:t>
            </a:r>
          </a:p>
          <a:p>
            <a:r>
              <a:rPr lang="en-US" sz="3200" b="1" dirty="0" err="1" smtClean="0">
                <a:solidFill>
                  <a:srgbClr val="FFFF00"/>
                </a:solidFill>
              </a:rPr>
              <a:t>Bilkisu</a:t>
            </a:r>
            <a:r>
              <a:rPr lang="en-US" sz="3200" b="1" dirty="0" smtClean="0">
                <a:solidFill>
                  <a:srgbClr val="FFFF00"/>
                </a:solidFill>
              </a:rPr>
              <a:t> is beautiful.</a:t>
            </a:r>
          </a:p>
          <a:p>
            <a:r>
              <a:rPr lang="en-US" sz="3200" b="1" dirty="0" smtClean="0"/>
              <a:t>“</a:t>
            </a:r>
            <a:r>
              <a:rPr lang="en-US" sz="3200" b="1" dirty="0" err="1">
                <a:solidFill>
                  <a:srgbClr val="FFFF00"/>
                </a:solidFill>
              </a:rPr>
              <a:t>Bilkisu</a:t>
            </a:r>
            <a:r>
              <a:rPr lang="en-US" sz="3200" b="1" dirty="0" smtClean="0"/>
              <a:t>” is “THE SUBJECT”, “IS” is  “THE CONJUNCT”, while beautiful is “THE PREDICATE”.</a:t>
            </a:r>
          </a:p>
          <a:p>
            <a:r>
              <a:rPr lang="en-US" sz="3200" b="1" dirty="0" smtClean="0">
                <a:solidFill>
                  <a:srgbClr val="FFFF00"/>
                </a:solidFill>
              </a:rPr>
              <a:t>The smallest unit of a sentence is called ATOMIC. Where the sentence contain only one subject and one predicate.</a:t>
            </a:r>
          </a:p>
          <a:p>
            <a:pPr>
              <a:buNone/>
            </a:pPr>
            <a:endParaRPr lang="en-US" dirty="0"/>
          </a:p>
        </p:txBody>
      </p:sp>
    </p:spTree>
    <p:extLst>
      <p:ext uri="{BB962C8B-B14F-4D97-AF65-F5344CB8AC3E}">
        <p14:creationId xmlns:p14="http://schemas.microsoft.com/office/powerpoint/2010/main" val="25376998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28599" y="235527"/>
            <a:ext cx="9684327" cy="762000"/>
          </a:xfrm>
          <a:prstGeom prst="rect">
            <a:avLst/>
          </a:prstGeom>
          <a:solidFill>
            <a:schemeClr val="tx1"/>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smtClean="0">
                <a:solidFill>
                  <a:schemeClr val="bg1"/>
                </a:solidFill>
              </a:rPr>
              <a:t>Sentence &amp; Statements</a:t>
            </a:r>
            <a:endParaRPr lang="en-US" b="1" dirty="0">
              <a:solidFill>
                <a:schemeClr val="bg1"/>
              </a:solidFill>
            </a:endParaRPr>
          </a:p>
        </p:txBody>
      </p:sp>
      <p:sp>
        <p:nvSpPr>
          <p:cNvPr id="5" name="Content Placeholder 2"/>
          <p:cNvSpPr>
            <a:spLocks noGrp="1"/>
          </p:cNvSpPr>
          <p:nvPr>
            <p:ph idx="1"/>
          </p:nvPr>
        </p:nvSpPr>
        <p:spPr>
          <a:xfrm>
            <a:off x="228600" y="1097683"/>
            <a:ext cx="10099964" cy="5635625"/>
          </a:xfrm>
          <a:solidFill>
            <a:schemeClr val="tx1"/>
          </a:solidFill>
        </p:spPr>
        <p:txBody>
          <a:bodyPr>
            <a:noAutofit/>
          </a:bodyPr>
          <a:lstStyle/>
          <a:p>
            <a:r>
              <a:rPr lang="en-US" sz="2800" b="1" dirty="0" smtClean="0">
                <a:solidFill>
                  <a:srgbClr val="FF0000"/>
                </a:solidFill>
              </a:rPr>
              <a:t>A  sentence thus said to be compound  if it constituents contain more than one atomic sentence. </a:t>
            </a:r>
            <a:r>
              <a:rPr lang="en-US" sz="2800" b="1" dirty="0" err="1" smtClean="0">
                <a:solidFill>
                  <a:srgbClr val="FF0000"/>
                </a:solidFill>
              </a:rPr>
              <a:t>Eg</a:t>
            </a:r>
            <a:r>
              <a:rPr lang="en-US" sz="2800" b="1" dirty="0" smtClean="0">
                <a:solidFill>
                  <a:srgbClr val="FF0000"/>
                </a:solidFill>
              </a:rPr>
              <a:t> today is Friday, and we are in Rhema University .</a:t>
            </a:r>
          </a:p>
          <a:p>
            <a:r>
              <a:rPr lang="en-US" sz="2800" b="1" dirty="0" smtClean="0">
                <a:solidFill>
                  <a:schemeClr val="bg1"/>
                </a:solidFill>
              </a:rPr>
              <a:t>Note that a sentence could either be affirmed or negated.</a:t>
            </a:r>
          </a:p>
          <a:p>
            <a:r>
              <a:rPr lang="en-US" sz="2800" b="1" dirty="0" smtClean="0">
                <a:solidFill>
                  <a:srgbClr val="FF0000"/>
                </a:solidFill>
              </a:rPr>
              <a:t>A statement is a combination of atomic sentences and compound sentences that is often not directed at attaining the truth value of their structure.</a:t>
            </a:r>
          </a:p>
          <a:p>
            <a:r>
              <a:rPr lang="en-US" sz="2800" b="1" dirty="0" smtClean="0">
                <a:solidFill>
                  <a:schemeClr val="bg1"/>
                </a:solidFill>
              </a:rPr>
              <a:t>Thus phrases such as “stand up”, “come in” are not sentences because they do not contain the constituents of a sentence</a:t>
            </a:r>
            <a:r>
              <a:rPr lang="en-US" sz="3200" dirty="0" smtClean="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3652540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47347" y="120208"/>
            <a:ext cx="9474635" cy="669501"/>
          </a:xfrm>
          <a:solidFill>
            <a:srgbClr val="FFC000"/>
          </a:solidFill>
        </p:spPr>
        <p:txBody>
          <a:bodyPr/>
          <a:lstStyle/>
          <a:p>
            <a:r>
              <a:rPr lang="en-US" b="1" dirty="0" smtClean="0">
                <a:solidFill>
                  <a:schemeClr val="bg1"/>
                </a:solidFill>
              </a:rPr>
              <a:t>Types of Arguments</a:t>
            </a:r>
            <a:endParaRPr lang="en-US" b="1" dirty="0">
              <a:solidFill>
                <a:schemeClr val="bg1"/>
              </a:solidFill>
            </a:endParaRPr>
          </a:p>
        </p:txBody>
      </p:sp>
      <p:sp>
        <p:nvSpPr>
          <p:cNvPr id="6" name="Content Placeholder 2"/>
          <p:cNvSpPr>
            <a:spLocks noGrp="1"/>
          </p:cNvSpPr>
          <p:nvPr>
            <p:ph idx="1"/>
          </p:nvPr>
        </p:nvSpPr>
        <p:spPr>
          <a:xfrm>
            <a:off x="228602" y="893617"/>
            <a:ext cx="9621982" cy="5839691"/>
          </a:xfrm>
          <a:solidFill>
            <a:schemeClr val="bg1"/>
          </a:solidFill>
        </p:spPr>
        <p:txBody>
          <a:bodyPr>
            <a:noAutofit/>
          </a:bodyPr>
          <a:lstStyle/>
          <a:p>
            <a:r>
              <a:rPr lang="en-US" sz="3600" b="1" dirty="0" smtClean="0"/>
              <a:t>Arguments may either be “Deductive” or “Inductive”. Consider the following argument:</a:t>
            </a:r>
          </a:p>
          <a:p>
            <a:endParaRPr lang="en-US" sz="3600" b="1" dirty="0" smtClean="0"/>
          </a:p>
          <a:p>
            <a:r>
              <a:rPr lang="en-US" sz="3600" b="1" dirty="0" smtClean="0"/>
              <a:t>All Nigerians are Africans.</a:t>
            </a:r>
          </a:p>
          <a:p>
            <a:r>
              <a:rPr lang="en-US" sz="3600" b="1" dirty="0" smtClean="0"/>
              <a:t>All Africans are colored.</a:t>
            </a:r>
          </a:p>
          <a:p>
            <a:r>
              <a:rPr lang="en-US" sz="3600" b="1" dirty="0" smtClean="0"/>
              <a:t>Therefore, all Nigerians are colored.</a:t>
            </a:r>
          </a:p>
          <a:p>
            <a:endParaRPr lang="en-US" sz="3600" b="1" dirty="0" smtClean="0"/>
          </a:p>
          <a:p>
            <a:r>
              <a:rPr lang="en-US" sz="3600" b="1" dirty="0" smtClean="0"/>
              <a:t>This is a Deductive argument</a:t>
            </a:r>
            <a:endParaRPr lang="en-US" sz="3600" b="1" dirty="0"/>
          </a:p>
        </p:txBody>
      </p:sp>
    </p:spTree>
    <p:extLst>
      <p:ext uri="{BB962C8B-B14F-4D97-AF65-F5344CB8AC3E}">
        <p14:creationId xmlns:p14="http://schemas.microsoft.com/office/powerpoint/2010/main" val="4274792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8129" y="120209"/>
            <a:ext cx="9869489" cy="835755"/>
          </a:xfrm>
          <a:solidFill>
            <a:schemeClr val="tx1"/>
          </a:solidFill>
        </p:spPr>
        <p:txBody>
          <a:bodyPr/>
          <a:lstStyle/>
          <a:p>
            <a:r>
              <a:rPr lang="en-US" b="1" dirty="0" smtClean="0">
                <a:solidFill>
                  <a:schemeClr val="bg1"/>
                </a:solidFill>
              </a:rPr>
              <a:t>Inductive Arguments</a:t>
            </a:r>
            <a:endParaRPr lang="en-US" b="1" dirty="0">
              <a:solidFill>
                <a:schemeClr val="bg1"/>
              </a:solidFill>
            </a:endParaRPr>
          </a:p>
        </p:txBody>
      </p:sp>
      <p:sp>
        <p:nvSpPr>
          <p:cNvPr id="5" name="Content Placeholder 2"/>
          <p:cNvSpPr>
            <a:spLocks noGrp="1"/>
          </p:cNvSpPr>
          <p:nvPr>
            <p:ph idx="1"/>
          </p:nvPr>
        </p:nvSpPr>
        <p:spPr>
          <a:xfrm>
            <a:off x="168274" y="1059152"/>
            <a:ext cx="9869344" cy="5736502"/>
          </a:xfrm>
          <a:solidFill>
            <a:srgbClr val="FFC000"/>
          </a:solidFill>
        </p:spPr>
        <p:txBody>
          <a:bodyPr>
            <a:noAutofit/>
          </a:bodyPr>
          <a:lstStyle/>
          <a:p>
            <a:r>
              <a:rPr lang="en-US" sz="3600" b="1" dirty="0" smtClean="0"/>
              <a:t>Example of Inductive arguments.</a:t>
            </a:r>
          </a:p>
          <a:p>
            <a:pPr>
              <a:buNone/>
            </a:pPr>
            <a:endParaRPr lang="en-US" sz="3600" b="1" dirty="0" smtClean="0"/>
          </a:p>
          <a:p>
            <a:r>
              <a:rPr lang="en-US" sz="3600" b="1" dirty="0" smtClean="0">
                <a:solidFill>
                  <a:schemeClr val="bg1"/>
                </a:solidFill>
              </a:rPr>
              <a:t>All cows have kidneys and have lungs.</a:t>
            </a:r>
          </a:p>
          <a:p>
            <a:r>
              <a:rPr lang="en-US" sz="3600" b="1" dirty="0" smtClean="0">
                <a:solidFill>
                  <a:schemeClr val="bg1"/>
                </a:solidFill>
              </a:rPr>
              <a:t>All horses have kidneys and have lungs</a:t>
            </a:r>
          </a:p>
          <a:p>
            <a:r>
              <a:rPr lang="en-US" sz="3600" b="1" dirty="0" smtClean="0">
                <a:solidFill>
                  <a:schemeClr val="bg1"/>
                </a:solidFill>
              </a:rPr>
              <a:t>All human beings have kidneys and have lungs.</a:t>
            </a:r>
          </a:p>
          <a:p>
            <a:r>
              <a:rPr lang="en-US" sz="3600" b="1" dirty="0" smtClean="0"/>
              <a:t>Therefore all animals have kidneys and have long.</a:t>
            </a:r>
            <a:endParaRPr lang="en-US" sz="3600" b="1" dirty="0"/>
          </a:p>
        </p:txBody>
      </p:sp>
    </p:spTree>
    <p:extLst>
      <p:ext uri="{BB962C8B-B14F-4D97-AF65-F5344CB8AC3E}">
        <p14:creationId xmlns:p14="http://schemas.microsoft.com/office/powerpoint/2010/main" val="41852319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47347" y="145474"/>
            <a:ext cx="9404723" cy="727362"/>
          </a:xfrm>
          <a:solidFill>
            <a:schemeClr val="accent6">
              <a:lumMod val="75000"/>
            </a:schemeClr>
          </a:solidFill>
        </p:spPr>
        <p:txBody>
          <a:bodyPr>
            <a:normAutofit fontScale="90000"/>
          </a:bodyPr>
          <a:lstStyle/>
          <a:p>
            <a:r>
              <a:rPr lang="en-US" b="1" dirty="0" smtClean="0"/>
              <a:t>Analysis of Deductive </a:t>
            </a:r>
            <a:r>
              <a:rPr lang="en-US" b="1" dirty="0"/>
              <a:t>A</a:t>
            </a:r>
            <a:r>
              <a:rPr lang="en-US" b="1" dirty="0" smtClean="0"/>
              <a:t>rguments</a:t>
            </a:r>
            <a:endParaRPr lang="en-US" b="1" dirty="0"/>
          </a:p>
        </p:txBody>
      </p:sp>
      <p:sp>
        <p:nvSpPr>
          <p:cNvPr id="5" name="Content Placeholder 2"/>
          <p:cNvSpPr>
            <a:spLocks noGrp="1"/>
          </p:cNvSpPr>
          <p:nvPr>
            <p:ph idx="1"/>
          </p:nvPr>
        </p:nvSpPr>
        <p:spPr>
          <a:xfrm>
            <a:off x="147348" y="1059876"/>
            <a:ext cx="9902506" cy="5479472"/>
          </a:xfrm>
          <a:solidFill>
            <a:schemeClr val="accent6">
              <a:lumMod val="75000"/>
            </a:schemeClr>
          </a:solidFill>
        </p:spPr>
        <p:txBody>
          <a:bodyPr>
            <a:noAutofit/>
          </a:bodyPr>
          <a:lstStyle/>
          <a:p>
            <a:r>
              <a:rPr lang="en-US" sz="3200" b="1" dirty="0" smtClean="0">
                <a:solidFill>
                  <a:srgbClr val="FFFF00"/>
                </a:solidFill>
              </a:rPr>
              <a:t>A deductive argument can be distinguished from an inductive argument by examining what each claims. Let us also bear in mind that every argument in a way involves the claims that the premise provides some grounds for the truth of the conclusion.</a:t>
            </a:r>
          </a:p>
          <a:p>
            <a:r>
              <a:rPr lang="en-US" sz="3200" b="1" dirty="0" smtClean="0"/>
              <a:t>However only a deductive argument involves the claims that its premise provide conclusive ground for the truth of the conclusion.</a:t>
            </a:r>
            <a:endParaRPr lang="en-US" sz="3200" b="1" dirty="0"/>
          </a:p>
        </p:txBody>
      </p:sp>
    </p:spTree>
    <p:extLst>
      <p:ext uri="{BB962C8B-B14F-4D97-AF65-F5344CB8AC3E}">
        <p14:creationId xmlns:p14="http://schemas.microsoft.com/office/powerpoint/2010/main" val="14007732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8275" y="161772"/>
            <a:ext cx="10014816" cy="794191"/>
          </a:xfrm>
          <a:solidFill>
            <a:srgbClr val="FF0000"/>
          </a:solidFill>
        </p:spPr>
        <p:txBody>
          <a:bodyPr>
            <a:normAutofit/>
          </a:bodyPr>
          <a:lstStyle/>
          <a:p>
            <a:r>
              <a:rPr lang="en-US" b="1" dirty="0" smtClean="0"/>
              <a:t>Analysis of </a:t>
            </a:r>
            <a:r>
              <a:rPr lang="en-US" b="1" dirty="0"/>
              <a:t>I</a:t>
            </a:r>
            <a:r>
              <a:rPr lang="en-US" b="1" dirty="0" smtClean="0"/>
              <a:t>nductive Arguments</a:t>
            </a:r>
            <a:endParaRPr lang="en-US" b="1" dirty="0"/>
          </a:p>
        </p:txBody>
      </p:sp>
      <p:sp>
        <p:nvSpPr>
          <p:cNvPr id="5" name="Content Placeholder 2"/>
          <p:cNvSpPr>
            <a:spLocks noGrp="1"/>
          </p:cNvSpPr>
          <p:nvPr>
            <p:ph idx="1"/>
          </p:nvPr>
        </p:nvSpPr>
        <p:spPr>
          <a:xfrm>
            <a:off x="168275" y="1204913"/>
            <a:ext cx="10014816" cy="5403850"/>
          </a:xfrm>
          <a:solidFill>
            <a:srgbClr val="FF0000"/>
          </a:solidFill>
        </p:spPr>
        <p:txBody>
          <a:bodyPr>
            <a:noAutofit/>
          </a:bodyPr>
          <a:lstStyle/>
          <a:p>
            <a:r>
              <a:rPr lang="en-US" sz="4000" b="1" dirty="0" smtClean="0">
                <a:solidFill>
                  <a:schemeClr val="bg1"/>
                </a:solidFill>
              </a:rPr>
              <a:t>Let us note that an inductive argument on the other hand, does not claim that its premise provide some grounds' for the truth of the conclusion.</a:t>
            </a:r>
          </a:p>
          <a:p>
            <a:r>
              <a:rPr lang="en-US" sz="4000" b="1" dirty="0" smtClean="0"/>
              <a:t>Thus the conclusion of an inductive argument can only follow the premise with greater or lesser degree of probability.</a:t>
            </a:r>
            <a:endParaRPr lang="en-US" sz="4000" b="1" dirty="0"/>
          </a:p>
        </p:txBody>
      </p:sp>
    </p:spTree>
    <p:extLst>
      <p:ext uri="{BB962C8B-B14F-4D97-AF65-F5344CB8AC3E}">
        <p14:creationId xmlns:p14="http://schemas.microsoft.com/office/powerpoint/2010/main" val="40813301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46111" y="452718"/>
            <a:ext cx="9404723" cy="5511664"/>
          </a:xfrm>
          <a:solidFill>
            <a:schemeClr val="tx1"/>
          </a:solidFill>
        </p:spPr>
        <p:txBody>
          <a:bodyPr/>
          <a:lstStyle/>
          <a:p>
            <a:pPr algn="ctr"/>
            <a:r>
              <a:rPr lang="en-US" sz="7200" dirty="0" smtClean="0">
                <a:latin typeface="Algerian" pitchFamily="82" charset="0"/>
              </a:rPr>
              <a:t/>
            </a:r>
            <a:br>
              <a:rPr lang="en-US" sz="7200" dirty="0" smtClean="0">
                <a:latin typeface="Algerian" pitchFamily="82" charset="0"/>
              </a:rPr>
            </a:br>
            <a:r>
              <a:rPr lang="en-US" sz="7200" dirty="0" smtClean="0">
                <a:solidFill>
                  <a:srgbClr val="FF0000"/>
                </a:solidFill>
                <a:latin typeface="Algerian" pitchFamily="82" charset="0"/>
              </a:rPr>
              <a:t>Truth, validity and soundness in logic</a:t>
            </a:r>
            <a:endParaRPr lang="en-US" sz="7200" dirty="0">
              <a:solidFill>
                <a:srgbClr val="FF0000"/>
              </a:solidFill>
              <a:latin typeface="Algerian" pitchFamily="82" charset="0"/>
            </a:endParaRPr>
          </a:p>
        </p:txBody>
      </p:sp>
    </p:spTree>
    <p:extLst>
      <p:ext uri="{BB962C8B-B14F-4D97-AF65-F5344CB8AC3E}">
        <p14:creationId xmlns:p14="http://schemas.microsoft.com/office/powerpoint/2010/main" val="14365254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8275" y="99424"/>
            <a:ext cx="9882188" cy="1022794"/>
          </a:xfrm>
          <a:solidFill>
            <a:schemeClr val="accent1">
              <a:lumMod val="75000"/>
            </a:schemeClr>
          </a:solidFill>
        </p:spPr>
        <p:txBody>
          <a:bodyPr/>
          <a:lstStyle/>
          <a:p>
            <a:pPr algn="ctr"/>
            <a:r>
              <a:rPr lang="en-US" sz="4400" b="1" dirty="0" smtClean="0">
                <a:latin typeface="Times New Roman" panose="02020603050405020304" pitchFamily="18" charset="0"/>
                <a:cs typeface="Times New Roman" panose="02020603050405020304" pitchFamily="18" charset="0"/>
              </a:rPr>
              <a:t>Truth, </a:t>
            </a:r>
            <a:r>
              <a:rPr lang="en-US" sz="4400" b="1" dirty="0" smtClean="0">
                <a:solidFill>
                  <a:schemeClr val="bg1"/>
                </a:solidFill>
                <a:latin typeface="Times New Roman" panose="02020603050405020304" pitchFamily="18" charset="0"/>
                <a:cs typeface="Times New Roman" panose="02020603050405020304" pitchFamily="18" charset="0"/>
              </a:rPr>
              <a:t>Validity </a:t>
            </a:r>
            <a:r>
              <a:rPr lang="en-US" sz="4400" b="1" dirty="0" smtClean="0">
                <a:latin typeface="Times New Roman" panose="02020603050405020304" pitchFamily="18" charset="0"/>
                <a:cs typeface="Times New Roman" panose="02020603050405020304" pitchFamily="18" charset="0"/>
              </a:rPr>
              <a:t>&amp; </a:t>
            </a:r>
            <a:r>
              <a:rPr lang="en-US" sz="4400" b="1" dirty="0" smtClean="0">
                <a:solidFill>
                  <a:schemeClr val="bg1"/>
                </a:solidFill>
                <a:latin typeface="Times New Roman" panose="02020603050405020304" pitchFamily="18" charset="0"/>
                <a:cs typeface="Times New Roman" panose="02020603050405020304" pitchFamily="18" charset="0"/>
              </a:rPr>
              <a:t>Soundness </a:t>
            </a:r>
            <a:r>
              <a:rPr lang="en-US" sz="4400" b="1" dirty="0" smtClean="0">
                <a:latin typeface="Times New Roman" panose="02020603050405020304" pitchFamily="18" charset="0"/>
                <a:cs typeface="Times New Roman" panose="02020603050405020304" pitchFamily="18" charset="0"/>
              </a:rPr>
              <a:t>in </a:t>
            </a:r>
            <a:r>
              <a:rPr lang="en-US" sz="4400" b="1" dirty="0" smtClean="0">
                <a:solidFill>
                  <a:srgbClr val="FFFF00"/>
                </a:solidFill>
                <a:latin typeface="Times New Roman" panose="02020603050405020304" pitchFamily="18" charset="0"/>
                <a:cs typeface="Times New Roman" panose="02020603050405020304" pitchFamily="18" charset="0"/>
              </a:rPr>
              <a:t>Logic</a:t>
            </a:r>
            <a:endParaRPr lang="en-US" sz="4400" b="1" dirty="0">
              <a:solidFill>
                <a:srgbClr val="FFFF00"/>
              </a:solidFill>
              <a:latin typeface="Times New Roman" panose="02020603050405020304" pitchFamily="18" charset="0"/>
              <a:cs typeface="Times New Roman" panose="02020603050405020304" pitchFamily="18" charset="0"/>
            </a:endParaRPr>
          </a:p>
        </p:txBody>
      </p:sp>
      <p:sp>
        <p:nvSpPr>
          <p:cNvPr id="5" name="Content Placeholder 2"/>
          <p:cNvSpPr>
            <a:spLocks noGrp="1"/>
          </p:cNvSpPr>
          <p:nvPr>
            <p:ph idx="1"/>
          </p:nvPr>
        </p:nvSpPr>
        <p:spPr>
          <a:xfrm>
            <a:off x="168275" y="1205346"/>
            <a:ext cx="9882188" cy="5444836"/>
          </a:xfrm>
          <a:solidFill>
            <a:schemeClr val="accent1">
              <a:lumMod val="75000"/>
            </a:schemeClr>
          </a:solidFill>
        </p:spPr>
        <p:txBody>
          <a:bodyPr>
            <a:normAutofit/>
          </a:bodyPr>
          <a:lstStyle/>
          <a:p>
            <a:r>
              <a:rPr lang="en-US" sz="3200" b="1" dirty="0" smtClean="0">
                <a:solidFill>
                  <a:srgbClr val="FFFF00"/>
                </a:solidFill>
              </a:rPr>
              <a:t>We have said that there is a connection between truth and validity, we have also said that for the purpose of this lecture, every proposition shall be assumed to be ether true or false.</a:t>
            </a:r>
          </a:p>
          <a:p>
            <a:r>
              <a:rPr lang="en-US" sz="3200" b="1" dirty="0" smtClean="0"/>
              <a:t>Now since premises and conclusion are propositions, it follows that a premise as well as a conclusion may be ether true or false</a:t>
            </a:r>
          </a:p>
          <a:p>
            <a:r>
              <a:rPr lang="en-US" sz="3200" b="1" dirty="0" smtClean="0">
                <a:solidFill>
                  <a:srgbClr val="FFFF00"/>
                </a:solidFill>
              </a:rPr>
              <a:t>In the same vain, an argument may also be valid or invalid.</a:t>
            </a:r>
            <a:endParaRPr lang="en-US" sz="3200" b="1" dirty="0">
              <a:solidFill>
                <a:srgbClr val="FFFF00"/>
              </a:solidFill>
            </a:endParaRPr>
          </a:p>
        </p:txBody>
      </p:sp>
    </p:spTree>
    <p:extLst>
      <p:ext uri="{BB962C8B-B14F-4D97-AF65-F5344CB8AC3E}">
        <p14:creationId xmlns:p14="http://schemas.microsoft.com/office/powerpoint/2010/main" val="31807483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8275" y="182555"/>
            <a:ext cx="9404723" cy="856537"/>
          </a:xfrm>
          <a:solidFill>
            <a:srgbClr val="002060"/>
          </a:solidFill>
        </p:spPr>
        <p:txBody>
          <a:bodyPr>
            <a:normAutofit/>
          </a:bodyPr>
          <a:lstStyle/>
          <a:p>
            <a:r>
              <a:rPr lang="en-US" b="1" dirty="0" smtClean="0">
                <a:solidFill>
                  <a:srgbClr val="FFFF00"/>
                </a:solidFill>
              </a:rPr>
              <a:t>Valid Arguments</a:t>
            </a:r>
            <a:endParaRPr lang="en-US" b="1" dirty="0">
              <a:solidFill>
                <a:srgbClr val="FFFF00"/>
              </a:solidFill>
            </a:endParaRPr>
          </a:p>
        </p:txBody>
      </p:sp>
      <p:sp>
        <p:nvSpPr>
          <p:cNvPr id="5" name="Content Placeholder 2"/>
          <p:cNvSpPr>
            <a:spLocks noGrp="1"/>
          </p:cNvSpPr>
          <p:nvPr>
            <p:ph idx="1"/>
          </p:nvPr>
        </p:nvSpPr>
        <p:spPr>
          <a:xfrm>
            <a:off x="168275" y="1226128"/>
            <a:ext cx="9557616" cy="5465618"/>
          </a:xfrm>
          <a:solidFill>
            <a:srgbClr val="002060"/>
          </a:solidFill>
        </p:spPr>
        <p:txBody>
          <a:bodyPr>
            <a:normAutofit/>
          </a:bodyPr>
          <a:lstStyle/>
          <a:p>
            <a:r>
              <a:rPr lang="en-US" sz="2800" b="1" dirty="0" smtClean="0"/>
              <a:t>When deductive arguments are  valid, it will be impossible for the premise to be true and the conclusions false.</a:t>
            </a:r>
          </a:p>
          <a:p>
            <a:r>
              <a:rPr lang="en-US" sz="2800" b="1" dirty="0" smtClean="0">
                <a:solidFill>
                  <a:srgbClr val="FFFF00"/>
                </a:solidFill>
              </a:rPr>
              <a:t>What this amounts to is that it is possible to have a valid deductive argument all of whose premise and conclusion are in fact true.</a:t>
            </a:r>
          </a:p>
          <a:p>
            <a:r>
              <a:rPr lang="en-US" sz="2800" b="1" dirty="0" smtClean="0"/>
              <a:t>Example</a:t>
            </a:r>
          </a:p>
          <a:p>
            <a:r>
              <a:rPr lang="en-US" sz="2800" b="1" dirty="0" smtClean="0">
                <a:solidFill>
                  <a:srgbClr val="FFFF00"/>
                </a:solidFill>
              </a:rPr>
              <a:t>All human beings are mortal   T</a:t>
            </a:r>
          </a:p>
          <a:p>
            <a:r>
              <a:rPr lang="en-US" sz="2800" b="1" dirty="0" smtClean="0">
                <a:solidFill>
                  <a:srgbClr val="FFFF00"/>
                </a:solidFill>
              </a:rPr>
              <a:t>All Nigerians are human beings   T</a:t>
            </a:r>
          </a:p>
          <a:p>
            <a:r>
              <a:rPr lang="en-US" sz="2800" b="1" dirty="0" smtClean="0">
                <a:solidFill>
                  <a:srgbClr val="FFFF00"/>
                </a:solidFill>
              </a:rPr>
              <a:t>Therefore all Nigerians are mortal  T </a:t>
            </a:r>
            <a:endParaRPr lang="en-US" sz="2800" b="1" dirty="0">
              <a:solidFill>
                <a:srgbClr val="FFFF00"/>
              </a:solidFill>
            </a:endParaRPr>
          </a:p>
        </p:txBody>
      </p:sp>
    </p:spTree>
    <p:extLst>
      <p:ext uri="{BB962C8B-B14F-4D97-AF65-F5344CB8AC3E}">
        <p14:creationId xmlns:p14="http://schemas.microsoft.com/office/powerpoint/2010/main" val="8444562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911" y="182554"/>
            <a:ext cx="9404723" cy="918882"/>
          </a:xfrm>
          <a:solidFill>
            <a:schemeClr val="accent3">
              <a:lumMod val="75000"/>
            </a:schemeClr>
          </a:solidFill>
        </p:spPr>
        <p:txBody>
          <a:bodyPr/>
          <a:lstStyle/>
          <a:p>
            <a:r>
              <a:rPr lang="en-US" b="1" dirty="0">
                <a:solidFill>
                  <a:srgbClr val="FFFF00"/>
                </a:solidFill>
              </a:rPr>
              <a:t>Valid </a:t>
            </a:r>
            <a:r>
              <a:rPr lang="en-US" b="1" dirty="0" smtClean="0">
                <a:solidFill>
                  <a:srgbClr val="FFFF00"/>
                </a:solidFill>
              </a:rPr>
              <a:t>Arguments </a:t>
            </a:r>
            <a:r>
              <a:rPr lang="en-US" b="1" dirty="0" err="1" smtClean="0">
                <a:solidFill>
                  <a:srgbClr val="FFFF00"/>
                </a:solidFill>
              </a:rPr>
              <a:t>Cont</a:t>
            </a:r>
            <a:r>
              <a:rPr lang="en-US" b="1" dirty="0" smtClean="0">
                <a:solidFill>
                  <a:srgbClr val="FFFF00"/>
                </a:solidFill>
              </a:rPr>
              <a:t>…</a:t>
            </a:r>
            <a:endParaRPr lang="en-US" dirty="0"/>
          </a:p>
        </p:txBody>
      </p:sp>
      <p:sp>
        <p:nvSpPr>
          <p:cNvPr id="4" name="Content Placeholder 2"/>
          <p:cNvSpPr>
            <a:spLocks noGrp="1"/>
          </p:cNvSpPr>
          <p:nvPr>
            <p:ph idx="1"/>
          </p:nvPr>
        </p:nvSpPr>
        <p:spPr>
          <a:xfrm>
            <a:off x="124693" y="1263208"/>
            <a:ext cx="10424774" cy="5428537"/>
          </a:xfrm>
          <a:solidFill>
            <a:schemeClr val="accent3">
              <a:lumMod val="75000"/>
            </a:schemeClr>
          </a:solidFill>
        </p:spPr>
        <p:txBody>
          <a:bodyPr>
            <a:noAutofit/>
          </a:bodyPr>
          <a:lstStyle/>
          <a:p>
            <a:r>
              <a:rPr lang="en-US" sz="4000" b="1" dirty="0" smtClean="0"/>
              <a:t>It is possible to have a valid argument with false proposition and true conclusion.</a:t>
            </a:r>
          </a:p>
          <a:p>
            <a:r>
              <a:rPr lang="en-US" sz="4000" b="1" dirty="0" smtClean="0">
                <a:solidFill>
                  <a:srgbClr val="FFFF00"/>
                </a:solidFill>
              </a:rPr>
              <a:t>Example</a:t>
            </a:r>
            <a:r>
              <a:rPr lang="en-US" sz="4000" b="1" dirty="0" smtClean="0"/>
              <a:t> </a:t>
            </a:r>
          </a:p>
          <a:p>
            <a:r>
              <a:rPr lang="en-US" sz="4000" b="1" dirty="0" smtClean="0"/>
              <a:t>All Nigerians are Ugandans…				</a:t>
            </a:r>
            <a:r>
              <a:rPr lang="en-US" sz="4000" b="1" dirty="0" smtClean="0">
                <a:solidFill>
                  <a:srgbClr val="FFFF00"/>
                </a:solidFill>
              </a:rPr>
              <a:t>F</a:t>
            </a:r>
          </a:p>
          <a:p>
            <a:r>
              <a:rPr lang="en-US" sz="4000" b="1" dirty="0" smtClean="0"/>
              <a:t>Idi-Amin is a Nigerian.    							</a:t>
            </a:r>
            <a:r>
              <a:rPr lang="en-US" sz="4000" b="1" dirty="0" smtClean="0">
                <a:solidFill>
                  <a:srgbClr val="FFFF00"/>
                </a:solidFill>
              </a:rPr>
              <a:t>F</a:t>
            </a:r>
          </a:p>
          <a:p>
            <a:r>
              <a:rPr lang="en-US" sz="4000" b="1" dirty="0" smtClean="0"/>
              <a:t>Therefore Idi-Amin is an Ugandan   	</a:t>
            </a:r>
            <a:r>
              <a:rPr lang="en-US" sz="4000" b="1" dirty="0" smtClean="0">
                <a:solidFill>
                  <a:srgbClr val="FFFF00"/>
                </a:solidFill>
              </a:rPr>
              <a:t>T</a:t>
            </a:r>
          </a:p>
          <a:p>
            <a:endParaRPr lang="en-US" sz="3200" b="1" dirty="0"/>
          </a:p>
        </p:txBody>
      </p:sp>
    </p:spTree>
    <p:extLst>
      <p:ext uri="{BB962C8B-B14F-4D97-AF65-F5344CB8AC3E}">
        <p14:creationId xmlns:p14="http://schemas.microsoft.com/office/powerpoint/2010/main" val="1028509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53779"/>
            <a:ext cx="11223409" cy="795790"/>
          </a:xfrm>
          <a:solidFill>
            <a:srgbClr val="FFFF00"/>
          </a:solidFill>
        </p:spPr>
        <p:txBody>
          <a:bodyPr/>
          <a:lstStyle/>
          <a:p>
            <a:pPr algn="ctr"/>
            <a:r>
              <a:rPr lang="en-US" b="1" dirty="0">
                <a:solidFill>
                  <a:schemeClr val="bg1"/>
                </a:solidFill>
              </a:rPr>
              <a:t>Definitions of </a:t>
            </a:r>
            <a:r>
              <a:rPr lang="en-US" b="1" dirty="0" smtClean="0">
                <a:solidFill>
                  <a:schemeClr val="bg1"/>
                </a:solidFill>
              </a:rPr>
              <a:t>Arguments in terms of Logic</a:t>
            </a:r>
            <a:r>
              <a:rPr lang="en-US" b="1" dirty="0">
                <a:solidFill>
                  <a:schemeClr val="bg1"/>
                </a:solidFill>
              </a:rPr>
              <a:t>.</a:t>
            </a:r>
          </a:p>
        </p:txBody>
      </p:sp>
      <p:sp>
        <p:nvSpPr>
          <p:cNvPr id="3" name="Content Placeholder 2"/>
          <p:cNvSpPr>
            <a:spLocks noGrp="1"/>
          </p:cNvSpPr>
          <p:nvPr>
            <p:ph idx="1"/>
          </p:nvPr>
        </p:nvSpPr>
        <p:spPr>
          <a:xfrm>
            <a:off x="87921" y="1072662"/>
            <a:ext cx="11998569" cy="5662246"/>
          </a:xfrm>
          <a:solidFill>
            <a:srgbClr val="002060"/>
          </a:solidFill>
        </p:spPr>
        <p:txBody>
          <a:bodyPr>
            <a:normAutofit lnSpcReduction="10000"/>
          </a:bodyPr>
          <a:lstStyle/>
          <a:p>
            <a:r>
              <a:rPr lang="en-US" sz="3200" b="1" dirty="0"/>
              <a:t>Logic has been defined as the principle and techniques of distinguishing good arguments from bad arguments.</a:t>
            </a:r>
          </a:p>
          <a:p>
            <a:r>
              <a:rPr lang="en-US" sz="3200" b="1" dirty="0">
                <a:solidFill>
                  <a:srgbClr val="FFFF00"/>
                </a:solidFill>
              </a:rPr>
              <a:t>It is also the study of how to distinguish none argumentative discourse from argumentative discourse. We are thus said to be practicing logic when we are bringing ideas together with the help of our mental apparatus.</a:t>
            </a:r>
          </a:p>
          <a:p>
            <a:r>
              <a:rPr lang="en-US" sz="3200" b="1" dirty="0"/>
              <a:t>From the above conclusion, we have had some corners define logic as the science of true, good, or valid reasoning, by this we mean the kind of reasoning that cause us to draw conclusions from premises already given</a:t>
            </a:r>
            <a:r>
              <a:rPr lang="en-US" sz="3200" b="1" dirty="0" smtClean="0"/>
              <a:t>. (You Find More </a:t>
            </a:r>
            <a:r>
              <a:rPr lang="en-US" sz="3200" b="1" dirty="0"/>
              <a:t>o</a:t>
            </a:r>
            <a:r>
              <a:rPr lang="en-US" sz="3200" b="1" dirty="0" smtClean="0"/>
              <a:t>n (Page xxx)</a:t>
            </a:r>
            <a:endParaRPr lang="en-US" sz="3200" b="1" dirty="0"/>
          </a:p>
          <a:p>
            <a:endParaRPr lang="en-US" dirty="0"/>
          </a:p>
        </p:txBody>
      </p:sp>
    </p:spTree>
    <p:extLst>
      <p:ext uri="{BB962C8B-B14F-4D97-AF65-F5344CB8AC3E}">
        <p14:creationId xmlns:p14="http://schemas.microsoft.com/office/powerpoint/2010/main" val="35039120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47" y="161772"/>
            <a:ext cx="9404723" cy="773409"/>
          </a:xfrm>
          <a:solidFill>
            <a:schemeClr val="accent6">
              <a:lumMod val="60000"/>
              <a:lumOff val="40000"/>
            </a:schemeClr>
          </a:solidFill>
        </p:spPr>
        <p:txBody>
          <a:bodyPr/>
          <a:lstStyle/>
          <a:p>
            <a:r>
              <a:rPr lang="en-US" b="1" dirty="0">
                <a:solidFill>
                  <a:srgbClr val="FFFF00"/>
                </a:solidFill>
              </a:rPr>
              <a:t>Valid Arguments </a:t>
            </a:r>
            <a:r>
              <a:rPr lang="en-US" b="1" dirty="0" err="1">
                <a:solidFill>
                  <a:srgbClr val="FFFF00"/>
                </a:solidFill>
              </a:rPr>
              <a:t>Cont</a:t>
            </a:r>
            <a:r>
              <a:rPr lang="en-US" b="1" dirty="0">
                <a:solidFill>
                  <a:srgbClr val="FFFF00"/>
                </a:solidFill>
              </a:rPr>
              <a:t>…</a:t>
            </a:r>
            <a:endParaRPr lang="en-US" dirty="0"/>
          </a:p>
        </p:txBody>
      </p:sp>
      <p:sp>
        <p:nvSpPr>
          <p:cNvPr id="4" name="Content Placeholder 2"/>
          <p:cNvSpPr>
            <a:spLocks noGrp="1"/>
          </p:cNvSpPr>
          <p:nvPr>
            <p:ph idx="1"/>
          </p:nvPr>
        </p:nvSpPr>
        <p:spPr>
          <a:xfrm>
            <a:off x="77435" y="1039090"/>
            <a:ext cx="10776832" cy="5756564"/>
          </a:xfrm>
          <a:solidFill>
            <a:schemeClr val="accent1">
              <a:lumMod val="75000"/>
            </a:schemeClr>
          </a:solidFill>
        </p:spPr>
        <p:txBody>
          <a:bodyPr>
            <a:noAutofit/>
          </a:bodyPr>
          <a:lstStyle/>
          <a:p>
            <a:r>
              <a:rPr lang="en-US" sz="4000" b="1" dirty="0" smtClean="0"/>
              <a:t>It is possible to have a valid argument with a  false  premise and a false conclusion.</a:t>
            </a:r>
          </a:p>
          <a:p>
            <a:r>
              <a:rPr lang="en-US" sz="4000" b="1" dirty="0" smtClean="0">
                <a:solidFill>
                  <a:srgbClr val="FFFF00"/>
                </a:solidFill>
              </a:rPr>
              <a:t>Example.</a:t>
            </a:r>
          </a:p>
          <a:p>
            <a:r>
              <a:rPr lang="en-US" sz="4000" b="1" dirty="0" smtClean="0"/>
              <a:t>All Nigerians are Europeans    					</a:t>
            </a:r>
            <a:r>
              <a:rPr lang="en-US" sz="4000" b="1" dirty="0" smtClean="0">
                <a:solidFill>
                  <a:srgbClr val="FFFF00"/>
                </a:solidFill>
              </a:rPr>
              <a:t>F</a:t>
            </a:r>
          </a:p>
          <a:p>
            <a:r>
              <a:rPr lang="en-US" sz="4000" b="1" dirty="0" smtClean="0"/>
              <a:t>All Europeans are Greeks   						</a:t>
            </a:r>
            <a:r>
              <a:rPr lang="en-US" sz="4000" b="1" dirty="0" smtClean="0">
                <a:solidFill>
                  <a:srgbClr val="FFFF00"/>
                </a:solidFill>
              </a:rPr>
              <a:t>F</a:t>
            </a:r>
          </a:p>
          <a:p>
            <a:r>
              <a:rPr lang="en-US" sz="4000" b="1" dirty="0" smtClean="0"/>
              <a:t>Therefore all Nigerians are Greeks.   	</a:t>
            </a:r>
            <a:r>
              <a:rPr lang="en-US" sz="4000" b="1" dirty="0" smtClean="0">
                <a:solidFill>
                  <a:srgbClr val="FFFF00"/>
                </a:solidFill>
              </a:rPr>
              <a:t>F</a:t>
            </a:r>
            <a:endParaRPr lang="en-US" sz="4000" b="1" dirty="0">
              <a:solidFill>
                <a:srgbClr val="FFFF00"/>
              </a:solidFill>
            </a:endParaRPr>
          </a:p>
        </p:txBody>
      </p:sp>
    </p:spTree>
    <p:extLst>
      <p:ext uri="{BB962C8B-B14F-4D97-AF65-F5344CB8AC3E}">
        <p14:creationId xmlns:p14="http://schemas.microsoft.com/office/powerpoint/2010/main" val="11201836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912" y="215651"/>
            <a:ext cx="5839356" cy="800349"/>
          </a:xfrm>
          <a:solidFill>
            <a:srgbClr val="FFFF00"/>
          </a:solidFill>
        </p:spPr>
        <p:txBody>
          <a:bodyPr/>
          <a:lstStyle/>
          <a:p>
            <a:r>
              <a:rPr lang="en-US" b="1" dirty="0">
                <a:solidFill>
                  <a:schemeClr val="bg1"/>
                </a:solidFill>
              </a:rPr>
              <a:t>Invalid A</a:t>
            </a:r>
            <a:r>
              <a:rPr lang="en-US" b="1" dirty="0" smtClean="0">
                <a:solidFill>
                  <a:schemeClr val="bg1"/>
                </a:solidFill>
              </a:rPr>
              <a:t>rguments</a:t>
            </a:r>
            <a:endParaRPr lang="en-US" b="1" dirty="0">
              <a:solidFill>
                <a:schemeClr val="bg1"/>
              </a:solidFill>
            </a:endParaRPr>
          </a:p>
        </p:txBody>
      </p:sp>
      <p:sp>
        <p:nvSpPr>
          <p:cNvPr id="3" name="Content Placeholder 2"/>
          <p:cNvSpPr>
            <a:spLocks noGrp="1"/>
          </p:cNvSpPr>
          <p:nvPr>
            <p:ph idx="1"/>
          </p:nvPr>
        </p:nvSpPr>
        <p:spPr>
          <a:xfrm>
            <a:off x="188912" y="1236134"/>
            <a:ext cx="10699221" cy="5452534"/>
          </a:xfrm>
          <a:solidFill>
            <a:srgbClr val="FFFF00"/>
          </a:solidFill>
        </p:spPr>
        <p:txBody>
          <a:bodyPr>
            <a:normAutofit/>
          </a:bodyPr>
          <a:lstStyle/>
          <a:p>
            <a:r>
              <a:rPr lang="en-US" sz="3600" b="1" dirty="0">
                <a:solidFill>
                  <a:schemeClr val="bg1"/>
                </a:solidFill>
              </a:rPr>
              <a:t>It is possible to have an invalid argument with true premise and true conclusions</a:t>
            </a:r>
            <a:r>
              <a:rPr lang="en-US" sz="3600" b="1" dirty="0" smtClean="0">
                <a:solidFill>
                  <a:schemeClr val="bg1"/>
                </a:solidFill>
              </a:rPr>
              <a:t>.</a:t>
            </a:r>
          </a:p>
          <a:p>
            <a:endParaRPr lang="en-US" sz="3600" b="1" dirty="0">
              <a:solidFill>
                <a:schemeClr val="bg1"/>
              </a:solidFill>
            </a:endParaRPr>
          </a:p>
          <a:p>
            <a:r>
              <a:rPr lang="en-US" sz="3600" b="1" dirty="0" smtClean="0">
                <a:solidFill>
                  <a:schemeClr val="bg1"/>
                </a:solidFill>
              </a:rPr>
              <a:t>Example</a:t>
            </a:r>
            <a:endParaRPr lang="en-US" sz="3600" b="1" dirty="0">
              <a:solidFill>
                <a:schemeClr val="bg1"/>
              </a:solidFill>
            </a:endParaRPr>
          </a:p>
          <a:p>
            <a:r>
              <a:rPr lang="en-US" sz="3600" b="1" dirty="0" smtClean="0">
                <a:solidFill>
                  <a:srgbClr val="00B0F0"/>
                </a:solidFill>
              </a:rPr>
              <a:t>All </a:t>
            </a:r>
            <a:r>
              <a:rPr lang="en-US" sz="3600" b="1" dirty="0">
                <a:solidFill>
                  <a:srgbClr val="00B0F0"/>
                </a:solidFill>
              </a:rPr>
              <a:t>Nigerians are Africans   </a:t>
            </a:r>
            <a:r>
              <a:rPr lang="en-US" sz="3600" b="1" dirty="0" smtClean="0">
                <a:solidFill>
                  <a:srgbClr val="00B0F0"/>
                </a:solidFill>
              </a:rPr>
              <a:t>									T</a:t>
            </a:r>
            <a:endParaRPr lang="en-US" sz="3600" b="1" dirty="0">
              <a:solidFill>
                <a:srgbClr val="00B0F0"/>
              </a:solidFill>
            </a:endParaRPr>
          </a:p>
          <a:p>
            <a:r>
              <a:rPr lang="en-US" sz="3600" b="1" dirty="0">
                <a:solidFill>
                  <a:srgbClr val="00B0F0"/>
                </a:solidFill>
              </a:rPr>
              <a:t>All indigenes of Oyo State are Africans  </a:t>
            </a:r>
            <a:r>
              <a:rPr lang="en-US" sz="3600" b="1" dirty="0" smtClean="0">
                <a:solidFill>
                  <a:srgbClr val="00B0F0"/>
                </a:solidFill>
              </a:rPr>
              <a:t>		 	T</a:t>
            </a:r>
            <a:endParaRPr lang="en-US" sz="3600" b="1" dirty="0">
              <a:solidFill>
                <a:srgbClr val="00B0F0"/>
              </a:solidFill>
            </a:endParaRPr>
          </a:p>
          <a:p>
            <a:r>
              <a:rPr lang="en-US" sz="3600" b="1" dirty="0">
                <a:solidFill>
                  <a:srgbClr val="00B0F0"/>
                </a:solidFill>
              </a:rPr>
              <a:t>Therefore all indigenes of Oyo state are </a:t>
            </a:r>
            <a:r>
              <a:rPr lang="en-US" sz="3600" b="1" dirty="0" smtClean="0">
                <a:solidFill>
                  <a:srgbClr val="00B0F0"/>
                </a:solidFill>
              </a:rPr>
              <a:t>Nigerians</a:t>
            </a:r>
            <a:r>
              <a:rPr lang="en-US" sz="3600" b="1" dirty="0" smtClean="0">
                <a:solidFill>
                  <a:schemeClr val="bg1"/>
                </a:solidFill>
              </a:rPr>
              <a:t>.																	</a:t>
            </a:r>
            <a:r>
              <a:rPr lang="en-US" sz="3600" b="1" dirty="0">
                <a:solidFill>
                  <a:srgbClr val="FF0000"/>
                </a:solidFill>
              </a:rPr>
              <a:t>T</a:t>
            </a:r>
            <a:endParaRPr lang="en-US" dirty="0">
              <a:solidFill>
                <a:srgbClr val="FF0000"/>
              </a:solidFill>
            </a:endParaRPr>
          </a:p>
        </p:txBody>
      </p:sp>
    </p:spTree>
    <p:extLst>
      <p:ext uri="{BB962C8B-B14F-4D97-AF65-F5344CB8AC3E}">
        <p14:creationId xmlns:p14="http://schemas.microsoft.com/office/powerpoint/2010/main" val="34083701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132" y="203200"/>
            <a:ext cx="11514667" cy="6349999"/>
          </a:xfrm>
          <a:solidFill>
            <a:schemeClr val="tx1"/>
          </a:solidFill>
        </p:spPr>
        <p:txBody>
          <a:bodyPr>
            <a:noAutofit/>
          </a:bodyPr>
          <a:lstStyle/>
          <a:p>
            <a:r>
              <a:rPr lang="en-US" sz="3600" b="1" dirty="0">
                <a:solidFill>
                  <a:schemeClr val="bg1"/>
                </a:solidFill>
              </a:rPr>
              <a:t>it is also possible to have an invalid  argument with at least one false premise and one false conclusion.</a:t>
            </a:r>
          </a:p>
          <a:p>
            <a:r>
              <a:rPr lang="en-US" sz="3600" b="1" dirty="0" smtClean="0">
                <a:solidFill>
                  <a:srgbClr val="00B050"/>
                </a:solidFill>
              </a:rPr>
              <a:t>Example</a:t>
            </a:r>
            <a:endParaRPr lang="en-US" sz="3600" b="1" dirty="0">
              <a:solidFill>
                <a:srgbClr val="00B050"/>
              </a:solidFill>
            </a:endParaRPr>
          </a:p>
          <a:p>
            <a:r>
              <a:rPr lang="en-US" sz="3600" b="1" dirty="0" smtClean="0">
                <a:solidFill>
                  <a:srgbClr val="FF0000"/>
                </a:solidFill>
              </a:rPr>
              <a:t>If </a:t>
            </a:r>
            <a:r>
              <a:rPr lang="en-US" sz="3600" b="1" dirty="0">
                <a:solidFill>
                  <a:srgbClr val="FF0000"/>
                </a:solidFill>
              </a:rPr>
              <a:t>Chinua Achebe is the author of things fall apart, then he is a great </a:t>
            </a:r>
            <a:r>
              <a:rPr lang="en-US" sz="3600" b="1" dirty="0" smtClean="0">
                <a:solidFill>
                  <a:srgbClr val="FF0000"/>
                </a:solidFill>
              </a:rPr>
              <a:t>writer. 											</a:t>
            </a:r>
            <a:r>
              <a:rPr lang="en-US" sz="3600" b="1" dirty="0">
                <a:solidFill>
                  <a:schemeClr val="bg1"/>
                </a:solidFill>
              </a:rPr>
              <a:t>T</a:t>
            </a:r>
          </a:p>
          <a:p>
            <a:r>
              <a:rPr lang="en-US" sz="3600" b="1" dirty="0">
                <a:solidFill>
                  <a:srgbClr val="FF0000"/>
                </a:solidFill>
              </a:rPr>
              <a:t>Chinua Achebe is not the author of things fall </a:t>
            </a:r>
            <a:r>
              <a:rPr lang="en-US" sz="3600" b="1" dirty="0" smtClean="0">
                <a:solidFill>
                  <a:srgbClr val="FF0000"/>
                </a:solidFill>
              </a:rPr>
              <a:t>apart 																				</a:t>
            </a:r>
            <a:r>
              <a:rPr lang="en-US" sz="3600" b="1" dirty="0" smtClean="0">
                <a:solidFill>
                  <a:schemeClr val="bg1"/>
                </a:solidFill>
              </a:rPr>
              <a:t>F</a:t>
            </a:r>
            <a:endParaRPr lang="en-US" sz="3600" b="1" dirty="0">
              <a:solidFill>
                <a:schemeClr val="bg1"/>
              </a:solidFill>
            </a:endParaRPr>
          </a:p>
          <a:p>
            <a:r>
              <a:rPr lang="en-US" sz="3600" b="1" dirty="0">
                <a:solidFill>
                  <a:srgbClr val="FF0000"/>
                </a:solidFill>
              </a:rPr>
              <a:t>Therefore </a:t>
            </a:r>
            <a:r>
              <a:rPr lang="en-US" sz="3600" b="1" dirty="0" smtClean="0">
                <a:solidFill>
                  <a:srgbClr val="FF0000"/>
                </a:solidFill>
              </a:rPr>
              <a:t>he </a:t>
            </a:r>
            <a:r>
              <a:rPr lang="en-US" sz="3600" b="1" dirty="0">
                <a:solidFill>
                  <a:srgbClr val="FF0000"/>
                </a:solidFill>
              </a:rPr>
              <a:t>is not a great writer</a:t>
            </a:r>
            <a:r>
              <a:rPr lang="en-US" sz="3600" b="1" dirty="0" smtClean="0">
                <a:solidFill>
                  <a:srgbClr val="FF0000"/>
                </a:solidFill>
              </a:rPr>
              <a:t>. 							</a:t>
            </a:r>
            <a:r>
              <a:rPr lang="en-US" sz="3600" b="1" dirty="0">
                <a:solidFill>
                  <a:schemeClr val="bg1"/>
                </a:solidFill>
              </a:rPr>
              <a:t>F</a:t>
            </a:r>
            <a:endParaRPr lang="en-US" sz="3600" dirty="0">
              <a:solidFill>
                <a:schemeClr val="bg1"/>
              </a:solidFill>
            </a:endParaRPr>
          </a:p>
        </p:txBody>
      </p:sp>
    </p:spTree>
    <p:extLst>
      <p:ext uri="{BB962C8B-B14F-4D97-AF65-F5344CB8AC3E}">
        <p14:creationId xmlns:p14="http://schemas.microsoft.com/office/powerpoint/2010/main" val="12794400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579" y="152401"/>
            <a:ext cx="6736822" cy="885015"/>
          </a:xfrm>
          <a:solidFill>
            <a:srgbClr val="FF0000"/>
          </a:solidFill>
        </p:spPr>
        <p:txBody>
          <a:bodyPr/>
          <a:lstStyle/>
          <a:p>
            <a:r>
              <a:rPr lang="en-US" b="1" dirty="0"/>
              <a:t>C</a:t>
            </a:r>
            <a:r>
              <a:rPr lang="en-US" b="1" dirty="0" smtClean="0"/>
              <a:t>onclusion</a:t>
            </a:r>
            <a:endParaRPr lang="en-US" b="1" dirty="0"/>
          </a:p>
        </p:txBody>
      </p:sp>
      <p:sp>
        <p:nvSpPr>
          <p:cNvPr id="3" name="Content Placeholder 2"/>
          <p:cNvSpPr>
            <a:spLocks noGrp="1"/>
          </p:cNvSpPr>
          <p:nvPr>
            <p:ph idx="1"/>
          </p:nvPr>
        </p:nvSpPr>
        <p:spPr>
          <a:xfrm>
            <a:off x="273579" y="1155947"/>
            <a:ext cx="9632421" cy="5600452"/>
          </a:xfrm>
          <a:solidFill>
            <a:srgbClr val="FFFF00"/>
          </a:solidFill>
        </p:spPr>
        <p:txBody>
          <a:bodyPr>
            <a:noAutofit/>
          </a:bodyPr>
          <a:lstStyle/>
          <a:p>
            <a:r>
              <a:rPr lang="en-US" sz="3600" b="1" dirty="0">
                <a:solidFill>
                  <a:schemeClr val="bg1"/>
                </a:solidFill>
              </a:rPr>
              <a:t>Let us note that validity is related to soundness. The aim of every inquiry is to </a:t>
            </a:r>
            <a:r>
              <a:rPr lang="en-US" sz="3600" b="1" dirty="0" smtClean="0">
                <a:solidFill>
                  <a:schemeClr val="bg1"/>
                </a:solidFill>
              </a:rPr>
              <a:t>form </a:t>
            </a:r>
            <a:r>
              <a:rPr lang="en-US" sz="3600" b="1" dirty="0">
                <a:solidFill>
                  <a:schemeClr val="bg1"/>
                </a:solidFill>
              </a:rPr>
              <a:t>true </a:t>
            </a:r>
            <a:r>
              <a:rPr lang="en-US" sz="3600" b="1" dirty="0" smtClean="0">
                <a:solidFill>
                  <a:schemeClr val="bg1"/>
                </a:solidFill>
              </a:rPr>
              <a:t>opinions and identify </a:t>
            </a:r>
            <a:r>
              <a:rPr lang="en-US" sz="3600" b="1" dirty="0">
                <a:solidFill>
                  <a:schemeClr val="bg1"/>
                </a:solidFill>
              </a:rPr>
              <a:t>the arguments that guarantees the truth. </a:t>
            </a:r>
          </a:p>
          <a:p>
            <a:r>
              <a:rPr lang="en-US" sz="3600" b="1" dirty="0" smtClean="0">
                <a:solidFill>
                  <a:srgbClr val="FF0000"/>
                </a:solidFill>
              </a:rPr>
              <a:t>Then </a:t>
            </a:r>
            <a:r>
              <a:rPr lang="en-US" sz="3600" b="1" dirty="0">
                <a:solidFill>
                  <a:srgbClr val="FF0000"/>
                </a:solidFill>
              </a:rPr>
              <a:t>and only then can an argument be regarded as sound.</a:t>
            </a:r>
          </a:p>
          <a:p>
            <a:r>
              <a:rPr lang="en-US" sz="3600" b="1" dirty="0" smtClean="0">
                <a:solidFill>
                  <a:schemeClr val="bg1"/>
                </a:solidFill>
              </a:rPr>
              <a:t>An </a:t>
            </a:r>
            <a:r>
              <a:rPr lang="en-US" sz="3600" b="1" dirty="0">
                <a:solidFill>
                  <a:schemeClr val="bg1"/>
                </a:solidFill>
              </a:rPr>
              <a:t>argument is sound  if it is not only </a:t>
            </a:r>
            <a:r>
              <a:rPr lang="en-US" sz="3600" b="1" dirty="0" smtClean="0">
                <a:solidFill>
                  <a:schemeClr val="bg1"/>
                </a:solidFill>
              </a:rPr>
              <a:t>valid, </a:t>
            </a:r>
            <a:r>
              <a:rPr lang="en-US" sz="3600" b="1" dirty="0">
                <a:solidFill>
                  <a:schemeClr val="bg1"/>
                </a:solidFill>
              </a:rPr>
              <a:t>but its premise and conclusion are </a:t>
            </a:r>
            <a:r>
              <a:rPr lang="en-US" sz="3600" b="1" dirty="0" smtClean="0">
                <a:solidFill>
                  <a:schemeClr val="bg1"/>
                </a:solidFill>
              </a:rPr>
              <a:t>also regarded as true…</a:t>
            </a:r>
            <a:endParaRPr lang="en-US" sz="3600" b="1" dirty="0">
              <a:solidFill>
                <a:schemeClr val="bg1"/>
              </a:solidFill>
            </a:endParaRPr>
          </a:p>
        </p:txBody>
      </p:sp>
    </p:spTree>
    <p:extLst>
      <p:ext uri="{BB962C8B-B14F-4D97-AF65-F5344CB8AC3E}">
        <p14:creationId xmlns:p14="http://schemas.microsoft.com/office/powerpoint/2010/main" val="13477126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265517"/>
            <a:ext cx="9404723" cy="5135283"/>
          </a:xfrm>
          <a:solidFill>
            <a:srgbClr val="0070C0"/>
          </a:solidFill>
        </p:spPr>
        <p:txBody>
          <a:bodyPr/>
          <a:lstStyle/>
          <a:p>
            <a:r>
              <a:rPr lang="en-US" sz="8800" dirty="0">
                <a:solidFill>
                  <a:srgbClr val="FFFF00"/>
                </a:solidFill>
                <a:latin typeface="Algerian" pitchFamily="82" charset="0"/>
              </a:rPr>
              <a:t>CATEGORICAL </a:t>
            </a:r>
            <a:r>
              <a:rPr lang="en-US" sz="8800" dirty="0" smtClean="0">
                <a:solidFill>
                  <a:srgbClr val="FFFF00"/>
                </a:solidFill>
                <a:latin typeface="Algerian" pitchFamily="82" charset="0"/>
              </a:rPr>
              <a:t>PROPOSITIONS in logic…</a:t>
            </a:r>
            <a:endParaRPr lang="en-US" sz="8800" dirty="0">
              <a:solidFill>
                <a:srgbClr val="FFFF00"/>
              </a:solidFill>
            </a:endParaRPr>
          </a:p>
        </p:txBody>
      </p:sp>
    </p:spTree>
    <p:extLst>
      <p:ext uri="{BB962C8B-B14F-4D97-AF65-F5344CB8AC3E}">
        <p14:creationId xmlns:p14="http://schemas.microsoft.com/office/powerpoint/2010/main" val="24650435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778" y="63253"/>
            <a:ext cx="9404723" cy="901948"/>
          </a:xfrm>
          <a:solidFill>
            <a:srgbClr val="0070C0"/>
          </a:solidFill>
        </p:spPr>
        <p:txBody>
          <a:bodyPr/>
          <a:lstStyle/>
          <a:p>
            <a:r>
              <a:rPr lang="en-US" b="1" dirty="0"/>
              <a:t>Categorical </a:t>
            </a:r>
            <a:r>
              <a:rPr lang="en-US" b="1" dirty="0" smtClean="0"/>
              <a:t>Propositions</a:t>
            </a:r>
            <a:endParaRPr lang="en-US" b="1" dirty="0"/>
          </a:p>
        </p:txBody>
      </p:sp>
      <p:sp>
        <p:nvSpPr>
          <p:cNvPr id="3" name="Content Placeholder 2"/>
          <p:cNvSpPr>
            <a:spLocks noGrp="1"/>
          </p:cNvSpPr>
          <p:nvPr>
            <p:ph idx="1"/>
          </p:nvPr>
        </p:nvSpPr>
        <p:spPr>
          <a:xfrm>
            <a:off x="237067" y="1049866"/>
            <a:ext cx="10143065" cy="5655733"/>
          </a:xfrm>
          <a:solidFill>
            <a:schemeClr val="tx1"/>
          </a:solidFill>
        </p:spPr>
        <p:txBody>
          <a:bodyPr>
            <a:noAutofit/>
          </a:bodyPr>
          <a:lstStyle/>
          <a:p>
            <a:r>
              <a:rPr lang="en-US" sz="3000" b="1" dirty="0">
                <a:solidFill>
                  <a:srgbClr val="FF0000"/>
                </a:solidFill>
              </a:rPr>
              <a:t>Categorical propositions are better understood as asserting a relationship, the existence of  some kind of </a:t>
            </a:r>
            <a:r>
              <a:rPr lang="en-US" sz="3000" b="1" dirty="0" smtClean="0">
                <a:solidFill>
                  <a:srgbClr val="FF0000"/>
                </a:solidFill>
              </a:rPr>
              <a:t>relationship </a:t>
            </a:r>
            <a:r>
              <a:rPr lang="en-US" sz="3000" b="1" dirty="0">
                <a:solidFill>
                  <a:srgbClr val="FF0000"/>
                </a:solidFill>
              </a:rPr>
              <a:t>between two </a:t>
            </a:r>
            <a:r>
              <a:rPr lang="en-US" sz="3000" b="1" dirty="0">
                <a:solidFill>
                  <a:srgbClr val="00B0F0"/>
                </a:solidFill>
              </a:rPr>
              <a:t>CATEGORIES</a:t>
            </a:r>
            <a:r>
              <a:rPr lang="en-US" sz="3000" b="1" dirty="0">
                <a:solidFill>
                  <a:srgbClr val="FF0000"/>
                </a:solidFill>
              </a:rPr>
              <a:t>, </a:t>
            </a:r>
            <a:r>
              <a:rPr lang="en-US" sz="3000" b="1" dirty="0">
                <a:solidFill>
                  <a:schemeClr val="bg1"/>
                </a:solidFill>
              </a:rPr>
              <a:t>TERMS</a:t>
            </a:r>
            <a:r>
              <a:rPr lang="en-US" sz="3000" b="1" dirty="0">
                <a:solidFill>
                  <a:srgbClr val="FF0000"/>
                </a:solidFill>
              </a:rPr>
              <a:t> or </a:t>
            </a:r>
            <a:r>
              <a:rPr lang="en-US" sz="3000" b="1" dirty="0">
                <a:solidFill>
                  <a:srgbClr val="00B050"/>
                </a:solidFill>
              </a:rPr>
              <a:t>CLASSES</a:t>
            </a:r>
            <a:r>
              <a:rPr lang="en-US" sz="3000" b="1" dirty="0">
                <a:solidFill>
                  <a:srgbClr val="FF0000"/>
                </a:solidFill>
              </a:rPr>
              <a:t>. This relationship usually come in two forms i.e., that of inclusion and that of exclusion</a:t>
            </a:r>
          </a:p>
          <a:p>
            <a:r>
              <a:rPr lang="en-US" sz="3000" b="1" dirty="0">
                <a:solidFill>
                  <a:schemeClr val="bg1"/>
                </a:solidFill>
              </a:rPr>
              <a:t>A class is a collection of objects that share some specific characteristics or some attributes as the case may be.</a:t>
            </a:r>
          </a:p>
          <a:p>
            <a:r>
              <a:rPr lang="en-US" sz="3000" b="1" dirty="0" err="1">
                <a:solidFill>
                  <a:srgbClr val="FF0000"/>
                </a:solidFill>
              </a:rPr>
              <a:t>Eg</a:t>
            </a:r>
            <a:r>
              <a:rPr lang="en-US" sz="3000" b="1" dirty="0">
                <a:solidFill>
                  <a:srgbClr val="FF0000"/>
                </a:solidFill>
              </a:rPr>
              <a:t>. Nigerians, Human beings, Teachers, Politicians, Women. A class is usually taught of as having members.</a:t>
            </a:r>
          </a:p>
        </p:txBody>
      </p:sp>
    </p:spTree>
    <p:extLst>
      <p:ext uri="{BB962C8B-B14F-4D97-AF65-F5344CB8AC3E}">
        <p14:creationId xmlns:p14="http://schemas.microsoft.com/office/powerpoint/2010/main" val="42609905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83" y="130983"/>
            <a:ext cx="8870423" cy="952749"/>
          </a:xfrm>
          <a:solidFill>
            <a:schemeClr val="tx1"/>
          </a:solidFill>
        </p:spPr>
        <p:txBody>
          <a:bodyPr/>
          <a:lstStyle/>
          <a:p>
            <a:r>
              <a:rPr lang="en-US" b="1" dirty="0">
                <a:solidFill>
                  <a:srgbClr val="FF0000"/>
                </a:solidFill>
              </a:rPr>
              <a:t>Types of </a:t>
            </a:r>
            <a:r>
              <a:rPr lang="en-US" b="1" dirty="0" smtClean="0">
                <a:solidFill>
                  <a:srgbClr val="FF0000"/>
                </a:solidFill>
              </a:rPr>
              <a:t>Categorical Propositions</a:t>
            </a:r>
            <a:endParaRPr lang="en-US" b="1" dirty="0">
              <a:solidFill>
                <a:srgbClr val="FF0000"/>
              </a:solidFill>
            </a:endParaRPr>
          </a:p>
        </p:txBody>
      </p:sp>
      <p:sp>
        <p:nvSpPr>
          <p:cNvPr id="3" name="Content Placeholder 2"/>
          <p:cNvSpPr>
            <a:spLocks noGrp="1"/>
          </p:cNvSpPr>
          <p:nvPr>
            <p:ph idx="1"/>
          </p:nvPr>
        </p:nvSpPr>
        <p:spPr>
          <a:xfrm>
            <a:off x="287868" y="1337730"/>
            <a:ext cx="8619065" cy="5300133"/>
          </a:xfrm>
          <a:solidFill>
            <a:srgbClr val="0070C0"/>
          </a:solidFill>
        </p:spPr>
        <p:txBody>
          <a:bodyPr/>
          <a:lstStyle/>
          <a:p>
            <a:r>
              <a:rPr lang="en-US" sz="4000" b="1" dirty="0"/>
              <a:t>There  four basic types of categorical propositions:</a:t>
            </a:r>
          </a:p>
          <a:p>
            <a:endParaRPr lang="en-US" sz="4000" b="1" dirty="0"/>
          </a:p>
          <a:p>
            <a:r>
              <a:rPr lang="en-US" sz="4000" b="1" dirty="0">
                <a:solidFill>
                  <a:srgbClr val="FFFF00"/>
                </a:solidFill>
              </a:rPr>
              <a:t>Universal Affirmative</a:t>
            </a:r>
          </a:p>
          <a:p>
            <a:r>
              <a:rPr lang="en-US" sz="4000" b="1" dirty="0">
                <a:solidFill>
                  <a:srgbClr val="FFFF00"/>
                </a:solidFill>
              </a:rPr>
              <a:t>Particular Affirmative</a:t>
            </a:r>
          </a:p>
          <a:p>
            <a:r>
              <a:rPr lang="en-US" sz="4000" b="1" dirty="0">
                <a:solidFill>
                  <a:srgbClr val="FFFF00"/>
                </a:solidFill>
              </a:rPr>
              <a:t>Universal Negative </a:t>
            </a:r>
          </a:p>
          <a:p>
            <a:r>
              <a:rPr lang="en-US" sz="4000" b="1" dirty="0">
                <a:solidFill>
                  <a:srgbClr val="FFFF00"/>
                </a:solidFill>
              </a:rPr>
              <a:t>Particular Negative</a:t>
            </a:r>
          </a:p>
          <a:p>
            <a:endParaRPr lang="en-US" dirty="0"/>
          </a:p>
        </p:txBody>
      </p:sp>
    </p:spTree>
    <p:extLst>
      <p:ext uri="{BB962C8B-B14F-4D97-AF65-F5344CB8AC3E}">
        <p14:creationId xmlns:p14="http://schemas.microsoft.com/office/powerpoint/2010/main" val="16691660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711" y="215651"/>
            <a:ext cx="9404723" cy="783415"/>
          </a:xfrm>
          <a:solidFill>
            <a:srgbClr val="FF0000"/>
          </a:solidFill>
        </p:spPr>
        <p:txBody>
          <a:bodyPr/>
          <a:lstStyle/>
          <a:p>
            <a:r>
              <a:rPr lang="en-US" b="1" dirty="0"/>
              <a:t>Universal </a:t>
            </a:r>
            <a:r>
              <a:rPr lang="en-US" b="1" dirty="0" smtClean="0"/>
              <a:t>Affirmative Propositions</a:t>
            </a:r>
            <a:endParaRPr lang="en-US" b="1" dirty="0"/>
          </a:p>
        </p:txBody>
      </p:sp>
      <p:sp>
        <p:nvSpPr>
          <p:cNvPr id="3" name="Content Placeholder 2"/>
          <p:cNvSpPr>
            <a:spLocks noGrp="1"/>
          </p:cNvSpPr>
          <p:nvPr>
            <p:ph idx="1"/>
          </p:nvPr>
        </p:nvSpPr>
        <p:spPr>
          <a:xfrm>
            <a:off x="239711" y="1223185"/>
            <a:ext cx="8650290" cy="5431615"/>
          </a:xfrm>
          <a:solidFill>
            <a:schemeClr val="tx2">
              <a:lumMod val="10000"/>
            </a:schemeClr>
          </a:solidFill>
        </p:spPr>
        <p:txBody>
          <a:bodyPr>
            <a:normAutofit/>
          </a:bodyPr>
          <a:lstStyle/>
          <a:p>
            <a:r>
              <a:rPr lang="en-US" sz="3200" b="1" dirty="0"/>
              <a:t>They bare propositions that assert that all the members of one class are included in another class.</a:t>
            </a:r>
          </a:p>
          <a:p>
            <a:r>
              <a:rPr lang="en-US" sz="3200" b="1" dirty="0" smtClean="0"/>
              <a:t>Example.</a:t>
            </a:r>
            <a:endParaRPr lang="en-US" sz="3200" b="1" dirty="0"/>
          </a:p>
          <a:p>
            <a:r>
              <a:rPr lang="en-US" sz="3200" b="1" dirty="0"/>
              <a:t>All Nigerians are Human Beings.</a:t>
            </a:r>
          </a:p>
          <a:p>
            <a:endParaRPr lang="en-US" sz="3200" b="1" dirty="0"/>
          </a:p>
          <a:p>
            <a:r>
              <a:rPr lang="en-US" sz="3200" b="1" dirty="0"/>
              <a:t>This example asserts that every member of the class of Nigerians is included in the class of human Beings.</a:t>
            </a:r>
          </a:p>
        </p:txBody>
      </p:sp>
      <p:sp>
        <p:nvSpPr>
          <p:cNvPr id="11" name="Arc 10"/>
          <p:cNvSpPr/>
          <p:nvPr/>
        </p:nvSpPr>
        <p:spPr>
          <a:xfrm>
            <a:off x="10193867" y="4468167"/>
            <a:ext cx="45719" cy="9742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Arc 11"/>
          <p:cNvSpPr/>
          <p:nvPr/>
        </p:nvSpPr>
        <p:spPr>
          <a:xfrm>
            <a:off x="10239586" y="3938992"/>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ounded Rectangle 12"/>
          <p:cNvSpPr/>
          <p:nvPr/>
        </p:nvSpPr>
        <p:spPr>
          <a:xfrm>
            <a:off x="9045764" y="1199973"/>
            <a:ext cx="2865395" cy="543161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9191138" y="1457298"/>
            <a:ext cx="2492862" cy="296551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9644434" y="2556933"/>
            <a:ext cx="1853299" cy="461665"/>
          </a:xfrm>
          <a:prstGeom prst="rect">
            <a:avLst/>
          </a:prstGeom>
          <a:noFill/>
        </p:spPr>
        <p:txBody>
          <a:bodyPr wrap="square" rtlCol="0">
            <a:spAutoFit/>
          </a:bodyPr>
          <a:lstStyle/>
          <a:p>
            <a:r>
              <a:rPr lang="en-US" sz="2400" b="1" dirty="0" smtClean="0">
                <a:solidFill>
                  <a:schemeClr val="bg1"/>
                </a:solidFill>
              </a:rPr>
              <a:t>NIGERIANS</a:t>
            </a:r>
            <a:endParaRPr lang="en-US" sz="2400" b="1" dirty="0">
              <a:solidFill>
                <a:schemeClr val="bg1"/>
              </a:solidFill>
            </a:endParaRPr>
          </a:p>
        </p:txBody>
      </p:sp>
      <p:sp>
        <p:nvSpPr>
          <p:cNvPr id="18" name="TextBox 17"/>
          <p:cNvSpPr txBox="1"/>
          <p:nvPr/>
        </p:nvSpPr>
        <p:spPr>
          <a:xfrm>
            <a:off x="9655386" y="4422810"/>
            <a:ext cx="2082800" cy="461665"/>
          </a:xfrm>
          <a:prstGeom prst="rect">
            <a:avLst/>
          </a:prstGeom>
          <a:noFill/>
        </p:spPr>
        <p:txBody>
          <a:bodyPr wrap="square" rtlCol="0">
            <a:spAutoFit/>
          </a:bodyPr>
          <a:lstStyle/>
          <a:p>
            <a:r>
              <a:rPr lang="en-US" sz="2400" b="1" dirty="0" smtClean="0"/>
              <a:t>HUMANS</a:t>
            </a:r>
            <a:endParaRPr lang="en-US" sz="2400" b="1" dirty="0"/>
          </a:p>
        </p:txBody>
      </p:sp>
      <p:sp>
        <p:nvSpPr>
          <p:cNvPr id="24" name="TextBox 23"/>
          <p:cNvSpPr txBox="1"/>
          <p:nvPr/>
        </p:nvSpPr>
        <p:spPr>
          <a:xfrm>
            <a:off x="9644434" y="4884475"/>
            <a:ext cx="1853299" cy="461665"/>
          </a:xfrm>
          <a:prstGeom prst="rect">
            <a:avLst/>
          </a:prstGeom>
          <a:noFill/>
        </p:spPr>
        <p:txBody>
          <a:bodyPr wrap="square" rtlCol="0">
            <a:spAutoFit/>
          </a:bodyPr>
          <a:lstStyle/>
          <a:p>
            <a:r>
              <a:rPr lang="en-US" sz="2400" b="1" dirty="0" smtClean="0">
                <a:solidFill>
                  <a:schemeClr val="bg1"/>
                </a:solidFill>
              </a:rPr>
              <a:t>HUMANS</a:t>
            </a:r>
            <a:r>
              <a:rPr lang="en-US" dirty="0" smtClean="0"/>
              <a:t>S</a:t>
            </a:r>
            <a:endParaRPr lang="en-US" dirty="0"/>
          </a:p>
        </p:txBody>
      </p:sp>
    </p:spTree>
    <p:extLst>
      <p:ext uri="{BB962C8B-B14F-4D97-AF65-F5344CB8AC3E}">
        <p14:creationId xmlns:p14="http://schemas.microsoft.com/office/powerpoint/2010/main" val="80652455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181" y="97120"/>
            <a:ext cx="9404723" cy="800349"/>
          </a:xfrm>
          <a:solidFill>
            <a:srgbClr val="FF0000"/>
          </a:solidFill>
        </p:spPr>
        <p:txBody>
          <a:bodyPr/>
          <a:lstStyle/>
          <a:p>
            <a:r>
              <a:rPr lang="en-US" b="1" dirty="0" smtClean="0"/>
              <a:t>Particular Affirmative Proposition</a:t>
            </a:r>
            <a:endParaRPr lang="en-US" b="1" dirty="0"/>
          </a:p>
        </p:txBody>
      </p:sp>
      <p:sp>
        <p:nvSpPr>
          <p:cNvPr id="3" name="Content Placeholder 2"/>
          <p:cNvSpPr>
            <a:spLocks noGrp="1"/>
          </p:cNvSpPr>
          <p:nvPr>
            <p:ph idx="1"/>
          </p:nvPr>
        </p:nvSpPr>
        <p:spPr>
          <a:xfrm>
            <a:off x="138114" y="1079501"/>
            <a:ext cx="8667223" cy="5672666"/>
          </a:xfrm>
          <a:solidFill>
            <a:srgbClr val="00B050"/>
          </a:solidFill>
        </p:spPr>
        <p:txBody>
          <a:bodyPr>
            <a:noAutofit/>
          </a:bodyPr>
          <a:lstStyle/>
          <a:p>
            <a:r>
              <a:rPr lang="en-US" sz="3300" b="1" dirty="0" smtClean="0">
                <a:solidFill>
                  <a:schemeClr val="bg1"/>
                </a:solidFill>
              </a:rPr>
              <a:t>These kind of proposition asserts that at least one member of a class is a member of another class.</a:t>
            </a:r>
          </a:p>
          <a:p>
            <a:r>
              <a:rPr lang="en-US" sz="3300" b="1" dirty="0" smtClean="0"/>
              <a:t>Example:</a:t>
            </a:r>
          </a:p>
          <a:p>
            <a:r>
              <a:rPr lang="en-US" sz="3300" b="1" dirty="0" smtClean="0">
                <a:solidFill>
                  <a:schemeClr val="bg1"/>
                </a:solidFill>
              </a:rPr>
              <a:t>Some RU </a:t>
            </a:r>
            <a:r>
              <a:rPr lang="en-US" sz="3300" b="1" dirty="0">
                <a:solidFill>
                  <a:schemeClr val="bg1"/>
                </a:solidFill>
              </a:rPr>
              <a:t>S</a:t>
            </a:r>
            <a:r>
              <a:rPr lang="en-US" sz="3300" b="1" dirty="0" smtClean="0">
                <a:solidFill>
                  <a:schemeClr val="bg1"/>
                </a:solidFill>
              </a:rPr>
              <a:t>tudents are Intelligent</a:t>
            </a:r>
          </a:p>
          <a:p>
            <a:r>
              <a:rPr lang="en-US" sz="3300" b="1" dirty="0" smtClean="0">
                <a:solidFill>
                  <a:schemeClr val="bg1"/>
                </a:solidFill>
              </a:rPr>
              <a:t>Some Nigerians are Politicians.</a:t>
            </a:r>
          </a:p>
          <a:p>
            <a:r>
              <a:rPr lang="en-US" sz="3300" b="1" dirty="0" smtClean="0"/>
              <a:t>Note these examples asserts that at least one member of the class of category is a member of another class.</a:t>
            </a:r>
            <a:endParaRPr lang="en-US" sz="3300" b="1" dirty="0"/>
          </a:p>
        </p:txBody>
      </p:sp>
      <p:sp>
        <p:nvSpPr>
          <p:cNvPr id="4" name="Rounded Rectangle 3"/>
          <p:cNvSpPr/>
          <p:nvPr/>
        </p:nvSpPr>
        <p:spPr>
          <a:xfrm>
            <a:off x="9008533" y="897469"/>
            <a:ext cx="2963333" cy="596053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9339638" y="1079501"/>
            <a:ext cx="2276628" cy="1803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9339638" y="1622400"/>
            <a:ext cx="2412095" cy="2070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194801" y="3992033"/>
            <a:ext cx="2556932" cy="161290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9194801" y="4938183"/>
            <a:ext cx="2556932" cy="169756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9804397" y="1253068"/>
            <a:ext cx="1557867" cy="369332"/>
          </a:xfrm>
          <a:prstGeom prst="rect">
            <a:avLst/>
          </a:prstGeom>
          <a:noFill/>
        </p:spPr>
        <p:txBody>
          <a:bodyPr wrap="square" rtlCol="0">
            <a:spAutoFit/>
          </a:bodyPr>
          <a:lstStyle/>
          <a:p>
            <a:r>
              <a:rPr lang="en-US" b="1" dirty="0" smtClean="0">
                <a:solidFill>
                  <a:schemeClr val="bg1"/>
                </a:solidFill>
              </a:rPr>
              <a:t>RU STUDENTS</a:t>
            </a:r>
            <a:endParaRPr lang="en-US" b="1" dirty="0">
              <a:solidFill>
                <a:schemeClr val="bg1"/>
              </a:solidFill>
            </a:endParaRPr>
          </a:p>
        </p:txBody>
      </p:sp>
      <p:sp>
        <p:nvSpPr>
          <p:cNvPr id="10" name="TextBox 9"/>
          <p:cNvSpPr txBox="1"/>
          <p:nvPr/>
        </p:nvSpPr>
        <p:spPr>
          <a:xfrm>
            <a:off x="9858977" y="3185613"/>
            <a:ext cx="1642533" cy="369332"/>
          </a:xfrm>
          <a:prstGeom prst="rect">
            <a:avLst/>
          </a:prstGeom>
          <a:noFill/>
        </p:spPr>
        <p:txBody>
          <a:bodyPr wrap="square" rtlCol="0">
            <a:spAutoFit/>
          </a:bodyPr>
          <a:lstStyle/>
          <a:p>
            <a:r>
              <a:rPr lang="en-US" b="1" dirty="0" smtClean="0"/>
              <a:t>INTELLIGENT</a:t>
            </a:r>
            <a:endParaRPr lang="en-US" b="1" dirty="0"/>
          </a:p>
        </p:txBody>
      </p:sp>
      <p:sp>
        <p:nvSpPr>
          <p:cNvPr id="11" name="TextBox 10"/>
          <p:cNvSpPr txBox="1"/>
          <p:nvPr/>
        </p:nvSpPr>
        <p:spPr>
          <a:xfrm>
            <a:off x="9766751" y="4246576"/>
            <a:ext cx="1557867" cy="369332"/>
          </a:xfrm>
          <a:prstGeom prst="rect">
            <a:avLst/>
          </a:prstGeom>
          <a:noFill/>
        </p:spPr>
        <p:txBody>
          <a:bodyPr wrap="square" rtlCol="0">
            <a:spAutoFit/>
          </a:bodyPr>
          <a:lstStyle/>
          <a:p>
            <a:r>
              <a:rPr lang="en-US" b="1" dirty="0" smtClean="0"/>
              <a:t>NIGERIANS</a:t>
            </a:r>
            <a:endParaRPr lang="en-US" b="1" dirty="0"/>
          </a:p>
        </p:txBody>
      </p:sp>
      <p:sp>
        <p:nvSpPr>
          <p:cNvPr id="12" name="TextBox 11"/>
          <p:cNvSpPr txBox="1"/>
          <p:nvPr/>
        </p:nvSpPr>
        <p:spPr>
          <a:xfrm>
            <a:off x="9665150" y="6005172"/>
            <a:ext cx="1836360" cy="400110"/>
          </a:xfrm>
          <a:prstGeom prst="rect">
            <a:avLst/>
          </a:prstGeom>
          <a:noFill/>
        </p:spPr>
        <p:txBody>
          <a:bodyPr wrap="square" rtlCol="0">
            <a:spAutoFit/>
          </a:bodyPr>
          <a:lstStyle/>
          <a:p>
            <a:r>
              <a:rPr lang="en-US" sz="2000" b="1" dirty="0" smtClean="0"/>
              <a:t>POLITICIANS</a:t>
            </a:r>
            <a:endParaRPr lang="en-US" sz="2000" b="1" dirty="0"/>
          </a:p>
        </p:txBody>
      </p:sp>
      <p:sp>
        <p:nvSpPr>
          <p:cNvPr id="14" name="Freeform 13"/>
          <p:cNvSpPr/>
          <p:nvPr/>
        </p:nvSpPr>
        <p:spPr>
          <a:xfrm>
            <a:off x="9520290" y="2354795"/>
            <a:ext cx="1981220" cy="558800"/>
          </a:xfrm>
          <a:custGeom>
            <a:avLst/>
            <a:gdLst>
              <a:gd name="connsiteX0" fmla="*/ 1981220 w 1981220"/>
              <a:gd name="connsiteY0" fmla="*/ 0 h 558800"/>
              <a:gd name="connsiteX1" fmla="*/ 1778020 w 1981220"/>
              <a:gd name="connsiteY1" fmla="*/ 186267 h 558800"/>
              <a:gd name="connsiteX2" fmla="*/ 1676420 w 1981220"/>
              <a:gd name="connsiteY2" fmla="*/ 220133 h 558800"/>
              <a:gd name="connsiteX3" fmla="*/ 1625620 w 1981220"/>
              <a:gd name="connsiteY3" fmla="*/ 237067 h 558800"/>
              <a:gd name="connsiteX4" fmla="*/ 1574820 w 1981220"/>
              <a:gd name="connsiteY4" fmla="*/ 338667 h 558800"/>
              <a:gd name="connsiteX5" fmla="*/ 1524020 w 1981220"/>
              <a:gd name="connsiteY5" fmla="*/ 355600 h 558800"/>
              <a:gd name="connsiteX6" fmla="*/ 1422420 w 1981220"/>
              <a:gd name="connsiteY6" fmla="*/ 406400 h 558800"/>
              <a:gd name="connsiteX7" fmla="*/ 1320820 w 1981220"/>
              <a:gd name="connsiteY7" fmla="*/ 457200 h 558800"/>
              <a:gd name="connsiteX8" fmla="*/ 1219220 w 1981220"/>
              <a:gd name="connsiteY8" fmla="*/ 524933 h 558800"/>
              <a:gd name="connsiteX9" fmla="*/ 965220 w 1981220"/>
              <a:gd name="connsiteY9" fmla="*/ 558800 h 558800"/>
              <a:gd name="connsiteX10" fmla="*/ 914420 w 1981220"/>
              <a:gd name="connsiteY10" fmla="*/ 541867 h 558800"/>
              <a:gd name="connsiteX11" fmla="*/ 660420 w 1981220"/>
              <a:gd name="connsiteY11" fmla="*/ 508000 h 558800"/>
              <a:gd name="connsiteX12" fmla="*/ 558820 w 1981220"/>
              <a:gd name="connsiteY12" fmla="*/ 474133 h 558800"/>
              <a:gd name="connsiteX13" fmla="*/ 508020 w 1981220"/>
              <a:gd name="connsiteY13" fmla="*/ 457200 h 558800"/>
              <a:gd name="connsiteX14" fmla="*/ 474154 w 1981220"/>
              <a:gd name="connsiteY14" fmla="*/ 406400 h 558800"/>
              <a:gd name="connsiteX15" fmla="*/ 372554 w 1981220"/>
              <a:gd name="connsiteY15" fmla="*/ 355600 h 558800"/>
              <a:gd name="connsiteX16" fmla="*/ 338687 w 1981220"/>
              <a:gd name="connsiteY16" fmla="*/ 304800 h 558800"/>
              <a:gd name="connsiteX17" fmla="*/ 287887 w 1981220"/>
              <a:gd name="connsiteY17" fmla="*/ 321733 h 558800"/>
              <a:gd name="connsiteX18" fmla="*/ 254020 w 1981220"/>
              <a:gd name="connsiteY18" fmla="*/ 254000 h 558800"/>
              <a:gd name="connsiteX19" fmla="*/ 118554 w 1981220"/>
              <a:gd name="connsiteY19" fmla="*/ 237067 h 558800"/>
              <a:gd name="connsiteX20" fmla="*/ 67754 w 1981220"/>
              <a:gd name="connsiteY20" fmla="*/ 169333 h 558800"/>
              <a:gd name="connsiteX21" fmla="*/ 20 w 1981220"/>
              <a:gd name="connsiteY21" fmla="*/ 50800 h 55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81220" h="558800">
                <a:moveTo>
                  <a:pt x="1981220" y="0"/>
                </a:moveTo>
                <a:cubicBezTo>
                  <a:pt x="1859819" y="182102"/>
                  <a:pt x="1937540" y="133094"/>
                  <a:pt x="1778020" y="186267"/>
                </a:cubicBezTo>
                <a:lnTo>
                  <a:pt x="1676420" y="220133"/>
                </a:lnTo>
                <a:lnTo>
                  <a:pt x="1625620" y="237067"/>
                </a:lnTo>
                <a:cubicBezTo>
                  <a:pt x="1614465" y="270533"/>
                  <a:pt x="1604662" y="314793"/>
                  <a:pt x="1574820" y="338667"/>
                </a:cubicBezTo>
                <a:cubicBezTo>
                  <a:pt x="1560882" y="349817"/>
                  <a:pt x="1540953" y="349956"/>
                  <a:pt x="1524020" y="355600"/>
                </a:cubicBezTo>
                <a:cubicBezTo>
                  <a:pt x="1378434" y="452658"/>
                  <a:pt x="1562634" y="336293"/>
                  <a:pt x="1422420" y="406400"/>
                </a:cubicBezTo>
                <a:cubicBezTo>
                  <a:pt x="1291117" y="472051"/>
                  <a:pt x="1448507" y="414639"/>
                  <a:pt x="1320820" y="457200"/>
                </a:cubicBezTo>
                <a:cubicBezTo>
                  <a:pt x="1286953" y="479778"/>
                  <a:pt x="1259132" y="516950"/>
                  <a:pt x="1219220" y="524933"/>
                </a:cubicBezTo>
                <a:cubicBezTo>
                  <a:pt x="1078930" y="552992"/>
                  <a:pt x="1163192" y="539003"/>
                  <a:pt x="965220" y="558800"/>
                </a:cubicBezTo>
                <a:cubicBezTo>
                  <a:pt x="948287" y="553156"/>
                  <a:pt x="931923" y="545368"/>
                  <a:pt x="914420" y="541867"/>
                </a:cubicBezTo>
                <a:cubicBezTo>
                  <a:pt x="875455" y="534074"/>
                  <a:pt x="693404" y="512123"/>
                  <a:pt x="660420" y="508000"/>
                </a:cubicBezTo>
                <a:lnTo>
                  <a:pt x="558820" y="474133"/>
                </a:lnTo>
                <a:lnTo>
                  <a:pt x="508020" y="457200"/>
                </a:lnTo>
                <a:cubicBezTo>
                  <a:pt x="496731" y="440267"/>
                  <a:pt x="488544" y="420791"/>
                  <a:pt x="474154" y="406400"/>
                </a:cubicBezTo>
                <a:cubicBezTo>
                  <a:pt x="441328" y="373574"/>
                  <a:pt x="413871" y="369372"/>
                  <a:pt x="372554" y="355600"/>
                </a:cubicBezTo>
                <a:cubicBezTo>
                  <a:pt x="361265" y="338667"/>
                  <a:pt x="357583" y="312358"/>
                  <a:pt x="338687" y="304800"/>
                </a:cubicBezTo>
                <a:cubicBezTo>
                  <a:pt x="322114" y="298171"/>
                  <a:pt x="303193" y="330916"/>
                  <a:pt x="287887" y="321733"/>
                </a:cubicBezTo>
                <a:cubicBezTo>
                  <a:pt x="266242" y="308746"/>
                  <a:pt x="276598" y="265289"/>
                  <a:pt x="254020" y="254000"/>
                </a:cubicBezTo>
                <a:cubicBezTo>
                  <a:pt x="213317" y="233649"/>
                  <a:pt x="163709" y="242711"/>
                  <a:pt x="118554" y="237067"/>
                </a:cubicBezTo>
                <a:cubicBezTo>
                  <a:pt x="101621" y="214489"/>
                  <a:pt x="83939" y="192454"/>
                  <a:pt x="67754" y="169333"/>
                </a:cubicBezTo>
                <a:cubicBezTo>
                  <a:pt x="-3111" y="68098"/>
                  <a:pt x="20" y="107734"/>
                  <a:pt x="20" y="508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tx1"/>
              </a:solidFill>
            </a:endParaRPr>
          </a:p>
        </p:txBody>
      </p:sp>
      <p:sp>
        <p:nvSpPr>
          <p:cNvPr id="16" name="Freeform 15"/>
          <p:cNvSpPr/>
          <p:nvPr/>
        </p:nvSpPr>
        <p:spPr>
          <a:xfrm>
            <a:off x="9397992" y="5164667"/>
            <a:ext cx="2082808" cy="508000"/>
          </a:xfrm>
          <a:custGeom>
            <a:avLst/>
            <a:gdLst>
              <a:gd name="connsiteX0" fmla="*/ 2082808 w 2082808"/>
              <a:gd name="connsiteY0" fmla="*/ 118533 h 508000"/>
              <a:gd name="connsiteX1" fmla="*/ 1998141 w 2082808"/>
              <a:gd name="connsiteY1" fmla="*/ 186266 h 508000"/>
              <a:gd name="connsiteX2" fmla="*/ 1947341 w 2082808"/>
              <a:gd name="connsiteY2" fmla="*/ 237066 h 508000"/>
              <a:gd name="connsiteX3" fmla="*/ 1879608 w 2082808"/>
              <a:gd name="connsiteY3" fmla="*/ 254000 h 508000"/>
              <a:gd name="connsiteX4" fmla="*/ 1778008 w 2082808"/>
              <a:gd name="connsiteY4" fmla="*/ 287866 h 508000"/>
              <a:gd name="connsiteX5" fmla="*/ 1744141 w 2082808"/>
              <a:gd name="connsiteY5" fmla="*/ 338666 h 508000"/>
              <a:gd name="connsiteX6" fmla="*/ 1642541 w 2082808"/>
              <a:gd name="connsiteY6" fmla="*/ 372533 h 508000"/>
              <a:gd name="connsiteX7" fmla="*/ 1540941 w 2082808"/>
              <a:gd name="connsiteY7" fmla="*/ 423333 h 508000"/>
              <a:gd name="connsiteX8" fmla="*/ 1456275 w 2082808"/>
              <a:gd name="connsiteY8" fmla="*/ 406400 h 508000"/>
              <a:gd name="connsiteX9" fmla="*/ 1405475 w 2082808"/>
              <a:gd name="connsiteY9" fmla="*/ 423333 h 508000"/>
              <a:gd name="connsiteX10" fmla="*/ 1303875 w 2082808"/>
              <a:gd name="connsiteY10" fmla="*/ 389466 h 508000"/>
              <a:gd name="connsiteX11" fmla="*/ 1202275 w 2082808"/>
              <a:gd name="connsiteY11" fmla="*/ 423333 h 508000"/>
              <a:gd name="connsiteX12" fmla="*/ 1151475 w 2082808"/>
              <a:gd name="connsiteY12" fmla="*/ 440266 h 508000"/>
              <a:gd name="connsiteX13" fmla="*/ 948275 w 2082808"/>
              <a:gd name="connsiteY13" fmla="*/ 457200 h 508000"/>
              <a:gd name="connsiteX14" fmla="*/ 863608 w 2082808"/>
              <a:gd name="connsiteY14" fmla="*/ 474133 h 508000"/>
              <a:gd name="connsiteX15" fmla="*/ 812808 w 2082808"/>
              <a:gd name="connsiteY15" fmla="*/ 508000 h 508000"/>
              <a:gd name="connsiteX16" fmla="*/ 728141 w 2082808"/>
              <a:gd name="connsiteY16" fmla="*/ 474133 h 508000"/>
              <a:gd name="connsiteX17" fmla="*/ 626541 w 2082808"/>
              <a:gd name="connsiteY17" fmla="*/ 457200 h 508000"/>
              <a:gd name="connsiteX18" fmla="*/ 524941 w 2082808"/>
              <a:gd name="connsiteY18" fmla="*/ 406400 h 508000"/>
              <a:gd name="connsiteX19" fmla="*/ 389475 w 2082808"/>
              <a:gd name="connsiteY19" fmla="*/ 338666 h 508000"/>
              <a:gd name="connsiteX20" fmla="*/ 270941 w 2082808"/>
              <a:gd name="connsiteY20" fmla="*/ 287866 h 508000"/>
              <a:gd name="connsiteX21" fmla="*/ 220141 w 2082808"/>
              <a:gd name="connsiteY21" fmla="*/ 304800 h 508000"/>
              <a:gd name="connsiteX22" fmla="*/ 152408 w 2082808"/>
              <a:gd name="connsiteY22" fmla="*/ 321733 h 508000"/>
              <a:gd name="connsiteX23" fmla="*/ 101608 w 2082808"/>
              <a:gd name="connsiteY23" fmla="*/ 287866 h 508000"/>
              <a:gd name="connsiteX24" fmla="*/ 67741 w 2082808"/>
              <a:gd name="connsiteY24" fmla="*/ 237066 h 508000"/>
              <a:gd name="connsiteX25" fmla="*/ 16941 w 2082808"/>
              <a:gd name="connsiteY25" fmla="*/ 118533 h 508000"/>
              <a:gd name="connsiteX26" fmla="*/ 8 w 2082808"/>
              <a:gd name="connsiteY26"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082808" h="508000">
                <a:moveTo>
                  <a:pt x="2082808" y="118533"/>
                </a:moveTo>
                <a:cubicBezTo>
                  <a:pt x="2054586" y="141111"/>
                  <a:pt x="2025341" y="162466"/>
                  <a:pt x="1998141" y="186266"/>
                </a:cubicBezTo>
                <a:cubicBezTo>
                  <a:pt x="1980119" y="202035"/>
                  <a:pt x="1968133" y="225185"/>
                  <a:pt x="1947341" y="237066"/>
                </a:cubicBezTo>
                <a:cubicBezTo>
                  <a:pt x="1927135" y="248613"/>
                  <a:pt x="1901899" y="247313"/>
                  <a:pt x="1879608" y="254000"/>
                </a:cubicBezTo>
                <a:cubicBezTo>
                  <a:pt x="1845415" y="264258"/>
                  <a:pt x="1778008" y="287866"/>
                  <a:pt x="1778008" y="287866"/>
                </a:cubicBezTo>
                <a:cubicBezTo>
                  <a:pt x="1766719" y="304799"/>
                  <a:pt x="1761399" y="327880"/>
                  <a:pt x="1744141" y="338666"/>
                </a:cubicBezTo>
                <a:cubicBezTo>
                  <a:pt x="1713869" y="357586"/>
                  <a:pt x="1642541" y="372533"/>
                  <a:pt x="1642541" y="372533"/>
                </a:cubicBezTo>
                <a:cubicBezTo>
                  <a:pt x="1616856" y="389657"/>
                  <a:pt x="1575996" y="423333"/>
                  <a:pt x="1540941" y="423333"/>
                </a:cubicBezTo>
                <a:cubicBezTo>
                  <a:pt x="1512160" y="423333"/>
                  <a:pt x="1484497" y="412044"/>
                  <a:pt x="1456275" y="406400"/>
                </a:cubicBezTo>
                <a:cubicBezTo>
                  <a:pt x="1439342" y="412044"/>
                  <a:pt x="1423215" y="425304"/>
                  <a:pt x="1405475" y="423333"/>
                </a:cubicBezTo>
                <a:cubicBezTo>
                  <a:pt x="1369995" y="419391"/>
                  <a:pt x="1303875" y="389466"/>
                  <a:pt x="1303875" y="389466"/>
                </a:cubicBezTo>
                <a:lnTo>
                  <a:pt x="1202275" y="423333"/>
                </a:lnTo>
                <a:cubicBezTo>
                  <a:pt x="1185342" y="428977"/>
                  <a:pt x="1169263" y="438784"/>
                  <a:pt x="1151475" y="440266"/>
                </a:cubicBezTo>
                <a:lnTo>
                  <a:pt x="948275" y="457200"/>
                </a:lnTo>
                <a:cubicBezTo>
                  <a:pt x="920053" y="462844"/>
                  <a:pt x="890557" y="464027"/>
                  <a:pt x="863608" y="474133"/>
                </a:cubicBezTo>
                <a:cubicBezTo>
                  <a:pt x="844552" y="481279"/>
                  <a:pt x="833159" y="508000"/>
                  <a:pt x="812808" y="508000"/>
                </a:cubicBezTo>
                <a:cubicBezTo>
                  <a:pt x="782412" y="508000"/>
                  <a:pt x="757466" y="482131"/>
                  <a:pt x="728141" y="474133"/>
                </a:cubicBezTo>
                <a:cubicBezTo>
                  <a:pt x="695017" y="465099"/>
                  <a:pt x="660408" y="462844"/>
                  <a:pt x="626541" y="457200"/>
                </a:cubicBezTo>
                <a:cubicBezTo>
                  <a:pt x="480955" y="360142"/>
                  <a:pt x="665155" y="476507"/>
                  <a:pt x="524941" y="406400"/>
                </a:cubicBezTo>
                <a:cubicBezTo>
                  <a:pt x="364979" y="326419"/>
                  <a:pt x="504033" y="376853"/>
                  <a:pt x="389475" y="338666"/>
                </a:cubicBezTo>
                <a:cubicBezTo>
                  <a:pt x="186799" y="379203"/>
                  <a:pt x="399471" y="364984"/>
                  <a:pt x="270941" y="287866"/>
                </a:cubicBezTo>
                <a:cubicBezTo>
                  <a:pt x="255635" y="278683"/>
                  <a:pt x="237304" y="299896"/>
                  <a:pt x="220141" y="304800"/>
                </a:cubicBezTo>
                <a:cubicBezTo>
                  <a:pt x="197764" y="311194"/>
                  <a:pt x="174986" y="316089"/>
                  <a:pt x="152408" y="321733"/>
                </a:cubicBezTo>
                <a:cubicBezTo>
                  <a:pt x="135475" y="310444"/>
                  <a:pt x="115999" y="302257"/>
                  <a:pt x="101608" y="287866"/>
                </a:cubicBezTo>
                <a:cubicBezTo>
                  <a:pt x="87217" y="273475"/>
                  <a:pt x="77838" y="254736"/>
                  <a:pt x="67741" y="237066"/>
                </a:cubicBezTo>
                <a:cubicBezTo>
                  <a:pt x="34264" y="178481"/>
                  <a:pt x="35938" y="175522"/>
                  <a:pt x="16941" y="118533"/>
                </a:cubicBezTo>
                <a:cubicBezTo>
                  <a:pt x="-920" y="11365"/>
                  <a:pt x="8" y="51267"/>
                  <a:pt x="8"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185268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94" y="130988"/>
            <a:ext cx="9111273" cy="783415"/>
          </a:xfrm>
          <a:solidFill>
            <a:schemeClr val="accent2">
              <a:lumMod val="75000"/>
            </a:schemeClr>
          </a:solidFill>
        </p:spPr>
        <p:txBody>
          <a:bodyPr/>
          <a:lstStyle/>
          <a:p>
            <a:r>
              <a:rPr lang="en-US" dirty="0"/>
              <a:t>Universal </a:t>
            </a:r>
            <a:r>
              <a:rPr lang="en-US" dirty="0" smtClean="0"/>
              <a:t>Negative Propositions</a:t>
            </a:r>
            <a:endParaRPr lang="en-US" dirty="0"/>
          </a:p>
        </p:txBody>
      </p:sp>
      <p:sp>
        <p:nvSpPr>
          <p:cNvPr id="3" name="Content Placeholder 2"/>
          <p:cNvSpPr>
            <a:spLocks noGrp="1"/>
          </p:cNvSpPr>
          <p:nvPr>
            <p:ph idx="1"/>
          </p:nvPr>
        </p:nvSpPr>
        <p:spPr>
          <a:xfrm>
            <a:off x="138112" y="1083733"/>
            <a:ext cx="9039755" cy="5604933"/>
          </a:xfrm>
          <a:solidFill>
            <a:srgbClr val="FFC000"/>
          </a:solidFill>
        </p:spPr>
        <p:txBody>
          <a:bodyPr>
            <a:noAutofit/>
          </a:bodyPr>
          <a:lstStyle/>
          <a:p>
            <a:r>
              <a:rPr lang="en-US" sz="3400" b="1" dirty="0">
                <a:solidFill>
                  <a:schemeClr val="bg1"/>
                </a:solidFill>
              </a:rPr>
              <a:t>Universal Negative propositions asserts that all members of a class are excluded from the other.</a:t>
            </a:r>
          </a:p>
          <a:p>
            <a:r>
              <a:rPr lang="en-US" sz="3400" b="1" dirty="0" smtClean="0"/>
              <a:t>Example: </a:t>
            </a:r>
            <a:endParaRPr lang="en-US" sz="3400" b="1" dirty="0"/>
          </a:p>
          <a:p>
            <a:r>
              <a:rPr lang="en-US" sz="3400" b="1" dirty="0">
                <a:solidFill>
                  <a:schemeClr val="bg1"/>
                </a:solidFill>
              </a:rPr>
              <a:t>No </a:t>
            </a:r>
            <a:r>
              <a:rPr lang="en-US" sz="3400" b="1" dirty="0" smtClean="0">
                <a:solidFill>
                  <a:schemeClr val="bg1"/>
                </a:solidFill>
              </a:rPr>
              <a:t>RU Students </a:t>
            </a:r>
            <a:r>
              <a:rPr lang="en-US" sz="3400" b="1" dirty="0">
                <a:solidFill>
                  <a:schemeClr val="bg1"/>
                </a:solidFill>
              </a:rPr>
              <a:t>are </a:t>
            </a:r>
            <a:r>
              <a:rPr lang="en-US" sz="3400" b="1" dirty="0" smtClean="0">
                <a:solidFill>
                  <a:schemeClr val="bg1"/>
                </a:solidFill>
              </a:rPr>
              <a:t>Cultist</a:t>
            </a:r>
            <a:r>
              <a:rPr lang="en-US" sz="3400" b="1" dirty="0">
                <a:solidFill>
                  <a:schemeClr val="bg1"/>
                </a:solidFill>
              </a:rPr>
              <a:t>.</a:t>
            </a:r>
          </a:p>
          <a:p>
            <a:r>
              <a:rPr lang="en-US" sz="3400" b="1" dirty="0">
                <a:solidFill>
                  <a:schemeClr val="bg1"/>
                </a:solidFill>
              </a:rPr>
              <a:t>No </a:t>
            </a:r>
            <a:r>
              <a:rPr lang="en-US" sz="3400" b="1" dirty="0" smtClean="0">
                <a:solidFill>
                  <a:schemeClr val="bg1"/>
                </a:solidFill>
              </a:rPr>
              <a:t>Sinners </a:t>
            </a:r>
            <a:r>
              <a:rPr lang="en-US" sz="3400" b="1" dirty="0">
                <a:solidFill>
                  <a:schemeClr val="bg1"/>
                </a:solidFill>
              </a:rPr>
              <a:t>are in Heaven.</a:t>
            </a:r>
          </a:p>
          <a:p>
            <a:r>
              <a:rPr lang="en-US" sz="3400" b="1" dirty="0" smtClean="0"/>
              <a:t>The </a:t>
            </a:r>
            <a:r>
              <a:rPr lang="en-US" sz="3400" b="1" dirty="0"/>
              <a:t>example of  the proposition stated above asserts that no member of a class of category is a part of another class.</a:t>
            </a:r>
          </a:p>
        </p:txBody>
      </p:sp>
      <p:sp>
        <p:nvSpPr>
          <p:cNvPr id="5" name="Rounded Rectangle 4"/>
          <p:cNvSpPr/>
          <p:nvPr/>
        </p:nvSpPr>
        <p:spPr>
          <a:xfrm>
            <a:off x="9482667" y="355600"/>
            <a:ext cx="60167"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9301085" y="130988"/>
            <a:ext cx="2755448" cy="6502399"/>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445920" y="267863"/>
            <a:ext cx="2542877" cy="145835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9445919" y="3611320"/>
            <a:ext cx="2542877" cy="130687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458164" y="5046133"/>
            <a:ext cx="2530633" cy="1374361"/>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9378184" y="1805624"/>
            <a:ext cx="2542877" cy="1440075"/>
          </a:xfrm>
          <a:prstGeom prst="ellipse">
            <a:avLst/>
          </a:prstGeom>
          <a:solidFill>
            <a:schemeClr val="tx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9770533" y="711200"/>
            <a:ext cx="2150528" cy="461665"/>
          </a:xfrm>
          <a:prstGeom prst="rect">
            <a:avLst/>
          </a:prstGeom>
          <a:noFill/>
        </p:spPr>
        <p:txBody>
          <a:bodyPr wrap="square" rtlCol="0">
            <a:spAutoFit/>
          </a:bodyPr>
          <a:lstStyle/>
          <a:p>
            <a:r>
              <a:rPr lang="en-US" sz="2400" b="1" dirty="0" smtClean="0">
                <a:solidFill>
                  <a:schemeClr val="bg1"/>
                </a:solidFill>
              </a:rPr>
              <a:t>RU STUDENTS</a:t>
            </a:r>
            <a:endParaRPr lang="en-US" sz="2400" b="1" dirty="0">
              <a:solidFill>
                <a:schemeClr val="bg1"/>
              </a:solidFill>
            </a:endParaRPr>
          </a:p>
        </p:txBody>
      </p:sp>
      <p:sp>
        <p:nvSpPr>
          <p:cNvPr id="12" name="TextBox 11"/>
          <p:cNvSpPr txBox="1"/>
          <p:nvPr/>
        </p:nvSpPr>
        <p:spPr>
          <a:xfrm>
            <a:off x="10058400" y="2605683"/>
            <a:ext cx="1642533" cy="461665"/>
          </a:xfrm>
          <a:prstGeom prst="rect">
            <a:avLst/>
          </a:prstGeom>
          <a:noFill/>
        </p:spPr>
        <p:txBody>
          <a:bodyPr wrap="square" rtlCol="0">
            <a:spAutoFit/>
          </a:bodyPr>
          <a:lstStyle/>
          <a:p>
            <a:r>
              <a:rPr lang="en-US" sz="2400" b="1" dirty="0" smtClean="0">
                <a:solidFill>
                  <a:schemeClr val="bg1"/>
                </a:solidFill>
              </a:rPr>
              <a:t>CULTISTS</a:t>
            </a:r>
            <a:endParaRPr lang="en-US" sz="2400" b="1" dirty="0">
              <a:solidFill>
                <a:schemeClr val="bg1"/>
              </a:solidFill>
            </a:endParaRPr>
          </a:p>
        </p:txBody>
      </p:sp>
      <p:sp>
        <p:nvSpPr>
          <p:cNvPr id="13" name="TextBox 12"/>
          <p:cNvSpPr txBox="1"/>
          <p:nvPr/>
        </p:nvSpPr>
        <p:spPr>
          <a:xfrm>
            <a:off x="10058400" y="3709066"/>
            <a:ext cx="1524000" cy="461665"/>
          </a:xfrm>
          <a:prstGeom prst="rect">
            <a:avLst/>
          </a:prstGeom>
          <a:noFill/>
        </p:spPr>
        <p:txBody>
          <a:bodyPr wrap="square" rtlCol="0">
            <a:spAutoFit/>
          </a:bodyPr>
          <a:lstStyle/>
          <a:p>
            <a:r>
              <a:rPr lang="en-US" sz="2400" b="1" dirty="0" smtClean="0">
                <a:solidFill>
                  <a:schemeClr val="bg1"/>
                </a:solidFill>
              </a:rPr>
              <a:t>SINNERS</a:t>
            </a:r>
            <a:endParaRPr lang="en-US" sz="2400" b="1" dirty="0">
              <a:solidFill>
                <a:schemeClr val="bg1"/>
              </a:solidFill>
            </a:endParaRPr>
          </a:p>
        </p:txBody>
      </p:sp>
      <p:sp>
        <p:nvSpPr>
          <p:cNvPr id="14" name="TextBox 13"/>
          <p:cNvSpPr txBox="1"/>
          <p:nvPr/>
        </p:nvSpPr>
        <p:spPr>
          <a:xfrm>
            <a:off x="10058400" y="5655733"/>
            <a:ext cx="1524000" cy="461665"/>
          </a:xfrm>
          <a:prstGeom prst="rect">
            <a:avLst/>
          </a:prstGeom>
          <a:noFill/>
        </p:spPr>
        <p:txBody>
          <a:bodyPr wrap="square" rtlCol="0">
            <a:spAutoFit/>
          </a:bodyPr>
          <a:lstStyle/>
          <a:p>
            <a:r>
              <a:rPr lang="en-US" sz="2400" b="1" dirty="0" smtClean="0"/>
              <a:t>HEAVEN</a:t>
            </a:r>
            <a:endParaRPr lang="en-US" sz="2400" b="1" dirty="0"/>
          </a:p>
        </p:txBody>
      </p:sp>
    </p:spTree>
    <p:extLst>
      <p:ext uri="{BB962C8B-B14F-4D97-AF65-F5344CB8AC3E}">
        <p14:creationId xmlns:p14="http://schemas.microsoft.com/office/powerpoint/2010/main" val="5050839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5" y="103236"/>
            <a:ext cx="3042137" cy="6631669"/>
          </a:xfrm>
          <a:solidFill>
            <a:schemeClr val="tx1">
              <a:lumMod val="75000"/>
            </a:schemeClr>
          </a:solidFill>
        </p:spPr>
        <p:txBody>
          <a:bodyPr/>
          <a:lstStyle/>
          <a:p>
            <a:pPr algn="ctr"/>
            <a:r>
              <a:rPr lang="en-US" b="1" smtClean="0">
                <a:solidFill>
                  <a:schemeClr val="bg1"/>
                </a:solidFill>
              </a:rPr>
              <a:t>An </a:t>
            </a:r>
            <a:br>
              <a:rPr lang="en-US" b="1" smtClean="0">
                <a:solidFill>
                  <a:schemeClr val="bg1"/>
                </a:solidFill>
              </a:rPr>
            </a:br>
            <a:r>
              <a:rPr lang="en-US" b="1" smtClean="0">
                <a:solidFill>
                  <a:schemeClr val="bg1"/>
                </a:solidFill>
              </a:rPr>
              <a:t/>
            </a:r>
            <a:br>
              <a:rPr lang="en-US" b="1" smtClean="0">
                <a:solidFill>
                  <a:schemeClr val="bg1"/>
                </a:solidFill>
              </a:rPr>
            </a:br>
            <a:r>
              <a:rPr lang="en-US" b="1" smtClean="0">
                <a:solidFill>
                  <a:schemeClr val="bg1"/>
                </a:solidFill>
              </a:rPr>
              <a:t>Expose</a:t>
            </a:r>
            <a:br>
              <a:rPr lang="en-US" b="1" smtClean="0">
                <a:solidFill>
                  <a:schemeClr val="bg1"/>
                </a:solidFill>
              </a:rPr>
            </a:br>
            <a:r>
              <a:rPr lang="en-US" b="1" dirty="0" smtClean="0">
                <a:solidFill>
                  <a:schemeClr val="bg1"/>
                </a:solidFill>
              </a:rPr>
              <a:t/>
            </a:r>
            <a:br>
              <a:rPr lang="en-US" b="1" dirty="0" smtClean="0">
                <a:solidFill>
                  <a:schemeClr val="bg1"/>
                </a:solidFill>
              </a:rPr>
            </a:br>
            <a:r>
              <a:rPr lang="en-US" b="1" smtClean="0">
                <a:solidFill>
                  <a:schemeClr val="bg1"/>
                </a:solidFill>
              </a:rPr>
              <a:t> On</a:t>
            </a:r>
            <a:br>
              <a:rPr lang="en-US" b="1" smtClean="0">
                <a:solidFill>
                  <a:schemeClr val="bg1"/>
                </a:solidFill>
              </a:rPr>
            </a:br>
            <a:r>
              <a:rPr lang="en-US" b="1" smtClean="0">
                <a:solidFill>
                  <a:schemeClr val="bg1"/>
                </a:solidFill>
              </a:rPr>
              <a:t/>
            </a:r>
            <a:br>
              <a:rPr lang="en-US" b="1" smtClean="0">
                <a:solidFill>
                  <a:schemeClr val="bg1"/>
                </a:solidFill>
              </a:rPr>
            </a:br>
            <a:r>
              <a:rPr lang="en-US" b="1" smtClean="0">
                <a:solidFill>
                  <a:schemeClr val="bg1"/>
                </a:solidFill>
              </a:rPr>
              <a:t>Logic</a:t>
            </a:r>
            <a:br>
              <a:rPr lang="en-US" b="1" smtClean="0">
                <a:solidFill>
                  <a:schemeClr val="bg1"/>
                </a:solidFill>
              </a:rPr>
            </a:br>
            <a:r>
              <a:rPr lang="en-US" b="1" smtClean="0">
                <a:solidFill>
                  <a:schemeClr val="bg1"/>
                </a:solidFill>
              </a:rPr>
              <a:t> &amp;</a:t>
            </a:r>
            <a:br>
              <a:rPr lang="en-US" b="1" smtClean="0">
                <a:solidFill>
                  <a:schemeClr val="bg1"/>
                </a:solidFill>
              </a:rPr>
            </a:br>
            <a:r>
              <a:rPr lang="en-US" b="1" smtClean="0">
                <a:solidFill>
                  <a:schemeClr val="bg1"/>
                </a:solidFill>
              </a:rPr>
              <a:t> </a:t>
            </a:r>
            <a:r>
              <a:rPr lang="en-US" b="1" dirty="0" smtClean="0">
                <a:solidFill>
                  <a:schemeClr val="bg1"/>
                </a:solidFill>
              </a:rPr>
              <a:t>Arguments</a:t>
            </a:r>
            <a:r>
              <a:rPr lang="en-US" b="1" dirty="0">
                <a:solidFill>
                  <a:schemeClr val="bg1"/>
                </a:solidFill>
              </a:rPr>
              <a:t>.</a:t>
            </a:r>
          </a:p>
        </p:txBody>
      </p:sp>
      <p:sp>
        <p:nvSpPr>
          <p:cNvPr id="3" name="Content Placeholder 2"/>
          <p:cNvSpPr>
            <a:spLocks noGrp="1"/>
          </p:cNvSpPr>
          <p:nvPr>
            <p:ph idx="1"/>
          </p:nvPr>
        </p:nvSpPr>
        <p:spPr>
          <a:xfrm>
            <a:off x="3112478" y="50481"/>
            <a:ext cx="9003324" cy="6807519"/>
          </a:xfrm>
          <a:solidFill>
            <a:schemeClr val="accent2">
              <a:lumMod val="60000"/>
              <a:lumOff val="40000"/>
            </a:schemeClr>
          </a:solidFill>
        </p:spPr>
        <p:txBody>
          <a:bodyPr>
            <a:noAutofit/>
          </a:bodyPr>
          <a:lstStyle/>
          <a:p>
            <a:r>
              <a:rPr lang="en-US" sz="3400" b="1" dirty="0">
                <a:solidFill>
                  <a:schemeClr val="bg1"/>
                </a:solidFill>
              </a:rPr>
              <a:t>The truth is that, In logic we are primarily concerned with </a:t>
            </a:r>
            <a:r>
              <a:rPr lang="en-US" sz="3400" b="1" dirty="0"/>
              <a:t>ARGUMENTS</a:t>
            </a:r>
            <a:r>
              <a:rPr lang="en-US" sz="3400" b="1" dirty="0">
                <a:solidFill>
                  <a:schemeClr val="bg1"/>
                </a:solidFill>
              </a:rPr>
              <a:t>. So when we say that logic is all about the nature, structure and form of arguments, we are not far from the target.</a:t>
            </a:r>
          </a:p>
          <a:p>
            <a:r>
              <a:rPr lang="en-US" sz="3400" b="1" dirty="0"/>
              <a:t>Arguments</a:t>
            </a:r>
            <a:r>
              <a:rPr lang="en-US" sz="3400" b="1" dirty="0">
                <a:solidFill>
                  <a:srgbClr val="0070C0"/>
                </a:solidFill>
              </a:rPr>
              <a:t> in this case is quite different from our daily usage  of the word where we often have been found to get in to physical  conflicts that results in the exchange of blows among the parties concerned</a:t>
            </a:r>
            <a:r>
              <a:rPr lang="en-US" sz="3400" b="1" dirty="0">
                <a:solidFill>
                  <a:schemeClr val="bg1"/>
                </a:solidFill>
              </a:rPr>
              <a:t>. </a:t>
            </a:r>
          </a:p>
          <a:p>
            <a:r>
              <a:rPr lang="en-US" sz="3400" b="1" dirty="0">
                <a:solidFill>
                  <a:schemeClr val="bg1"/>
                </a:solidFill>
              </a:rPr>
              <a:t>In logic arguments is quite far from that</a:t>
            </a:r>
            <a:r>
              <a:rPr lang="en-US" sz="3400" b="1" dirty="0" smtClean="0">
                <a:solidFill>
                  <a:schemeClr val="bg1"/>
                </a:solidFill>
              </a:rPr>
              <a:t>.</a:t>
            </a:r>
            <a:endParaRPr lang="en-US" sz="3400" dirty="0">
              <a:solidFill>
                <a:schemeClr val="bg1"/>
              </a:solidFill>
            </a:endParaRPr>
          </a:p>
        </p:txBody>
      </p:sp>
    </p:spTree>
    <p:extLst>
      <p:ext uri="{BB962C8B-B14F-4D97-AF65-F5344CB8AC3E}">
        <p14:creationId xmlns:p14="http://schemas.microsoft.com/office/powerpoint/2010/main" val="32691299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178" y="164851"/>
            <a:ext cx="8396289" cy="834215"/>
          </a:xfrm>
          <a:solidFill>
            <a:schemeClr val="tx1">
              <a:lumMod val="50000"/>
            </a:schemeClr>
          </a:solidFill>
        </p:spPr>
        <p:txBody>
          <a:bodyPr/>
          <a:lstStyle/>
          <a:p>
            <a:r>
              <a:rPr lang="en-US" b="1" dirty="0"/>
              <a:t>Particular </a:t>
            </a:r>
            <a:r>
              <a:rPr lang="en-US" b="1" dirty="0" smtClean="0"/>
              <a:t>Negative Propositions</a:t>
            </a:r>
            <a:endParaRPr lang="en-US" b="1" dirty="0"/>
          </a:p>
        </p:txBody>
      </p:sp>
      <p:sp>
        <p:nvSpPr>
          <p:cNvPr id="3" name="Content Placeholder 2"/>
          <p:cNvSpPr>
            <a:spLocks noGrp="1"/>
          </p:cNvSpPr>
          <p:nvPr>
            <p:ph idx="1"/>
          </p:nvPr>
        </p:nvSpPr>
        <p:spPr>
          <a:xfrm>
            <a:off x="121178" y="1172385"/>
            <a:ext cx="8396289" cy="5363882"/>
          </a:xfrm>
          <a:solidFill>
            <a:schemeClr val="accent1">
              <a:lumMod val="75000"/>
            </a:schemeClr>
          </a:solidFill>
        </p:spPr>
        <p:txBody>
          <a:bodyPr>
            <a:normAutofit lnSpcReduction="10000"/>
          </a:bodyPr>
          <a:lstStyle/>
          <a:p>
            <a:r>
              <a:rPr lang="en-US" sz="3200" b="1" dirty="0">
                <a:solidFill>
                  <a:srgbClr val="FFFF00"/>
                </a:solidFill>
              </a:rPr>
              <a:t>This kind of proposition asserts that at least one member of  the category is not a part of another class.</a:t>
            </a:r>
          </a:p>
          <a:p>
            <a:r>
              <a:rPr lang="en-US" sz="3200" b="1" dirty="0" smtClean="0"/>
              <a:t>Examples: </a:t>
            </a:r>
            <a:endParaRPr lang="en-US" sz="3200" b="1" dirty="0"/>
          </a:p>
          <a:p>
            <a:r>
              <a:rPr lang="en-US" sz="3200" b="1" dirty="0">
                <a:solidFill>
                  <a:srgbClr val="FFFF00"/>
                </a:solidFill>
              </a:rPr>
              <a:t>Some politicians are not Nigerians</a:t>
            </a:r>
          </a:p>
          <a:p>
            <a:r>
              <a:rPr lang="en-US" sz="3200" b="1" dirty="0">
                <a:solidFill>
                  <a:srgbClr val="FFFF00"/>
                </a:solidFill>
              </a:rPr>
              <a:t>Some food is not good for you.</a:t>
            </a:r>
          </a:p>
          <a:p>
            <a:endParaRPr lang="en-US" sz="3200" b="1" dirty="0"/>
          </a:p>
          <a:p>
            <a:r>
              <a:rPr lang="en-US" sz="3200" b="1" dirty="0"/>
              <a:t>These proposition above asserts that at least one member of a class of people (Nigerians) are not politicians. </a:t>
            </a:r>
          </a:p>
          <a:p>
            <a:endParaRPr lang="en-US" dirty="0"/>
          </a:p>
        </p:txBody>
      </p:sp>
      <p:sp>
        <p:nvSpPr>
          <p:cNvPr id="4" name="Rounded Rectangle 3"/>
          <p:cNvSpPr/>
          <p:nvPr/>
        </p:nvSpPr>
        <p:spPr>
          <a:xfrm>
            <a:off x="8694145" y="-38980"/>
            <a:ext cx="3420534" cy="68516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8949920" y="4620024"/>
            <a:ext cx="2998636" cy="208835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8932987" y="147992"/>
            <a:ext cx="2998636" cy="199805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9338015" y="859119"/>
            <a:ext cx="2669090" cy="2404531"/>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9317889" y="3556858"/>
            <a:ext cx="2669090" cy="25337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9618133" y="1862667"/>
            <a:ext cx="2015067" cy="461665"/>
          </a:xfrm>
          <a:prstGeom prst="rect">
            <a:avLst/>
          </a:prstGeom>
          <a:noFill/>
        </p:spPr>
        <p:txBody>
          <a:bodyPr wrap="square" rtlCol="0">
            <a:spAutoFit/>
          </a:bodyPr>
          <a:lstStyle/>
          <a:p>
            <a:r>
              <a:rPr lang="en-US" sz="2400" b="1" dirty="0" smtClean="0"/>
              <a:t>NIGERIANS</a:t>
            </a:r>
            <a:endParaRPr lang="en-US" sz="2400" b="1" dirty="0"/>
          </a:p>
        </p:txBody>
      </p:sp>
      <p:sp>
        <p:nvSpPr>
          <p:cNvPr id="12" name="TextBox 11"/>
          <p:cNvSpPr txBox="1"/>
          <p:nvPr/>
        </p:nvSpPr>
        <p:spPr>
          <a:xfrm>
            <a:off x="9618133" y="460811"/>
            <a:ext cx="2015067" cy="400110"/>
          </a:xfrm>
          <a:prstGeom prst="rect">
            <a:avLst/>
          </a:prstGeom>
          <a:noFill/>
        </p:spPr>
        <p:txBody>
          <a:bodyPr wrap="square" rtlCol="0">
            <a:spAutoFit/>
          </a:bodyPr>
          <a:lstStyle/>
          <a:p>
            <a:r>
              <a:rPr lang="en-US" sz="2000" b="1" dirty="0" smtClean="0">
                <a:solidFill>
                  <a:schemeClr val="bg1"/>
                </a:solidFill>
              </a:rPr>
              <a:t>POLITIICANS</a:t>
            </a:r>
            <a:endParaRPr lang="en-US" sz="2000" b="1" dirty="0">
              <a:solidFill>
                <a:schemeClr val="bg1"/>
              </a:solidFill>
            </a:endParaRPr>
          </a:p>
        </p:txBody>
      </p:sp>
      <p:sp>
        <p:nvSpPr>
          <p:cNvPr id="14" name="TextBox 13"/>
          <p:cNvSpPr txBox="1"/>
          <p:nvPr/>
        </p:nvSpPr>
        <p:spPr>
          <a:xfrm>
            <a:off x="9935960" y="4422677"/>
            <a:ext cx="1473200" cy="523220"/>
          </a:xfrm>
          <a:prstGeom prst="rect">
            <a:avLst/>
          </a:prstGeom>
          <a:noFill/>
        </p:spPr>
        <p:txBody>
          <a:bodyPr wrap="square" rtlCol="0">
            <a:spAutoFit/>
          </a:bodyPr>
          <a:lstStyle/>
          <a:p>
            <a:r>
              <a:rPr lang="en-US" sz="2800" b="1" dirty="0" smtClean="0"/>
              <a:t>YOU</a:t>
            </a:r>
            <a:endParaRPr lang="en-US" sz="2800" b="1" dirty="0"/>
          </a:p>
        </p:txBody>
      </p:sp>
      <p:sp>
        <p:nvSpPr>
          <p:cNvPr id="15" name="TextBox 14"/>
          <p:cNvSpPr txBox="1"/>
          <p:nvPr/>
        </p:nvSpPr>
        <p:spPr>
          <a:xfrm>
            <a:off x="9873505" y="6141405"/>
            <a:ext cx="1117600" cy="369332"/>
          </a:xfrm>
          <a:prstGeom prst="rect">
            <a:avLst/>
          </a:prstGeom>
          <a:noFill/>
        </p:spPr>
        <p:txBody>
          <a:bodyPr wrap="square" rtlCol="0">
            <a:spAutoFit/>
          </a:bodyPr>
          <a:lstStyle/>
          <a:p>
            <a:r>
              <a:rPr lang="en-US" b="1" dirty="0" smtClean="0">
                <a:solidFill>
                  <a:schemeClr val="bg1"/>
                </a:solidFill>
              </a:rPr>
              <a:t>FOOD</a:t>
            </a:r>
            <a:endParaRPr lang="en-US" b="1" dirty="0">
              <a:solidFill>
                <a:schemeClr val="bg1"/>
              </a:solidFill>
            </a:endParaRPr>
          </a:p>
        </p:txBody>
      </p:sp>
      <p:cxnSp>
        <p:nvCxnSpPr>
          <p:cNvPr id="17" name="Straight Arrow Connector 16"/>
          <p:cNvCxnSpPr/>
          <p:nvPr/>
        </p:nvCxnSpPr>
        <p:spPr>
          <a:xfrm flipH="1">
            <a:off x="8932987" y="164851"/>
            <a:ext cx="1270686" cy="10075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9769847" y="227729"/>
            <a:ext cx="839915" cy="5637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10991105" y="460811"/>
            <a:ext cx="418055" cy="3983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9070051" y="1202260"/>
            <a:ext cx="267964" cy="2001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9110133" y="5311527"/>
            <a:ext cx="207756" cy="902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8932987" y="5503333"/>
            <a:ext cx="647373" cy="3217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10227733" y="6025369"/>
            <a:ext cx="1181427" cy="534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10733952" y="5965330"/>
            <a:ext cx="899248" cy="4650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9110133" y="5901347"/>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9070051" y="5825067"/>
            <a:ext cx="1744693" cy="8359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9214011" y="6243045"/>
            <a:ext cx="1411655" cy="6149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11535510" y="626285"/>
            <a:ext cx="205976" cy="2328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H="1">
            <a:off x="10296838" y="164851"/>
            <a:ext cx="886738" cy="655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982020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045" y="81569"/>
            <a:ext cx="8311621" cy="783415"/>
          </a:xfrm>
          <a:solidFill>
            <a:schemeClr val="tx1"/>
          </a:solidFill>
        </p:spPr>
        <p:txBody>
          <a:bodyPr/>
          <a:lstStyle/>
          <a:p>
            <a:r>
              <a:rPr lang="en-US" b="1" dirty="0">
                <a:solidFill>
                  <a:srgbClr val="FF0000"/>
                </a:solidFill>
              </a:rPr>
              <a:t>Standard </a:t>
            </a:r>
            <a:r>
              <a:rPr lang="en-US" b="1" dirty="0" smtClean="0">
                <a:solidFill>
                  <a:srgbClr val="FF0000"/>
                </a:solidFill>
              </a:rPr>
              <a:t>Forms</a:t>
            </a:r>
            <a:endParaRPr lang="en-US" b="1" dirty="0">
              <a:solidFill>
                <a:srgbClr val="FF0000"/>
              </a:solidFill>
            </a:endParaRPr>
          </a:p>
        </p:txBody>
      </p:sp>
      <p:sp>
        <p:nvSpPr>
          <p:cNvPr id="3" name="Content Placeholder 2"/>
          <p:cNvSpPr>
            <a:spLocks noGrp="1"/>
          </p:cNvSpPr>
          <p:nvPr>
            <p:ph idx="1"/>
          </p:nvPr>
        </p:nvSpPr>
        <p:spPr>
          <a:xfrm>
            <a:off x="0" y="1032933"/>
            <a:ext cx="9647853" cy="5774267"/>
          </a:xfrm>
          <a:solidFill>
            <a:srgbClr val="FF0000"/>
          </a:solidFill>
        </p:spPr>
        <p:txBody>
          <a:bodyPr>
            <a:normAutofit/>
          </a:bodyPr>
          <a:lstStyle/>
          <a:p>
            <a:r>
              <a:rPr lang="en-US" sz="3200" b="1" dirty="0">
                <a:solidFill>
                  <a:schemeClr val="bg1"/>
                </a:solidFill>
              </a:rPr>
              <a:t>Categorical propositions have been traditionally identified with certain letters of the alphabets.</a:t>
            </a:r>
          </a:p>
          <a:p>
            <a:endParaRPr lang="en-US" sz="3200" b="1" dirty="0"/>
          </a:p>
          <a:p>
            <a:r>
              <a:rPr lang="en-US" sz="3500" b="1" dirty="0"/>
              <a:t>1, Universal Affirmative proposition     </a:t>
            </a:r>
            <a:r>
              <a:rPr lang="en-US" sz="3500" b="1" dirty="0" smtClean="0"/>
              <a:t> </a:t>
            </a:r>
            <a:r>
              <a:rPr lang="en-US" sz="3500" b="1" dirty="0" smtClean="0">
                <a:solidFill>
                  <a:schemeClr val="bg1"/>
                </a:solidFill>
              </a:rPr>
              <a:t>“</a:t>
            </a:r>
            <a:r>
              <a:rPr lang="en-US" sz="3500" b="1" dirty="0">
                <a:solidFill>
                  <a:schemeClr val="bg1"/>
                </a:solidFill>
              </a:rPr>
              <a:t>A”</a:t>
            </a:r>
          </a:p>
          <a:p>
            <a:r>
              <a:rPr lang="en-US" sz="3500" b="1" dirty="0">
                <a:solidFill>
                  <a:schemeClr val="bg1"/>
                </a:solidFill>
              </a:rPr>
              <a:t>2, Particular Affirmative proposition    </a:t>
            </a:r>
            <a:r>
              <a:rPr lang="en-US" sz="3500" b="1" dirty="0"/>
              <a:t>  “I”</a:t>
            </a:r>
          </a:p>
          <a:p>
            <a:r>
              <a:rPr lang="en-US" sz="3500" b="1" dirty="0"/>
              <a:t>3, Universal Negative proposition        </a:t>
            </a:r>
            <a:r>
              <a:rPr lang="en-US" sz="3500" b="1" dirty="0" smtClean="0">
                <a:solidFill>
                  <a:schemeClr val="bg1"/>
                </a:solidFill>
              </a:rPr>
              <a:t> </a:t>
            </a:r>
            <a:r>
              <a:rPr lang="en-US" sz="3500" b="1" dirty="0">
                <a:solidFill>
                  <a:schemeClr val="bg1"/>
                </a:solidFill>
              </a:rPr>
              <a:t>“E”</a:t>
            </a:r>
          </a:p>
          <a:p>
            <a:r>
              <a:rPr lang="en-US" sz="3500" b="1" dirty="0">
                <a:solidFill>
                  <a:schemeClr val="bg1"/>
                </a:solidFill>
              </a:rPr>
              <a:t>4, Particular Negative proposition       </a:t>
            </a:r>
            <a:r>
              <a:rPr lang="en-US" sz="3500" b="1" dirty="0" smtClean="0">
                <a:solidFill>
                  <a:schemeClr val="bg1"/>
                </a:solidFill>
              </a:rPr>
              <a:t> </a:t>
            </a:r>
            <a:r>
              <a:rPr lang="en-US" sz="3500" b="1" dirty="0"/>
              <a:t>“O</a:t>
            </a:r>
            <a:r>
              <a:rPr lang="en-US" sz="3500" b="1" dirty="0" smtClean="0"/>
              <a:t>”</a:t>
            </a:r>
            <a:endParaRPr lang="en-US" sz="3500" dirty="0"/>
          </a:p>
        </p:txBody>
      </p:sp>
      <p:sp>
        <p:nvSpPr>
          <p:cNvPr id="4" name="Rounded Rectangle 3"/>
          <p:cNvSpPr/>
          <p:nvPr/>
        </p:nvSpPr>
        <p:spPr>
          <a:xfrm>
            <a:off x="9813074" y="114053"/>
            <a:ext cx="2192660" cy="669314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chemeClr val="bg1"/>
                </a:solidFill>
              </a:rPr>
              <a:t>“A”</a:t>
            </a:r>
          </a:p>
          <a:p>
            <a:pPr algn="ctr"/>
            <a:endParaRPr lang="en-US" sz="6000" b="1" dirty="0" smtClean="0">
              <a:solidFill>
                <a:schemeClr val="bg1"/>
              </a:solidFill>
            </a:endParaRPr>
          </a:p>
          <a:p>
            <a:pPr algn="ctr"/>
            <a:r>
              <a:rPr lang="en-US" sz="6000" b="1" dirty="0" smtClean="0">
                <a:solidFill>
                  <a:schemeClr val="bg1"/>
                </a:solidFill>
              </a:rPr>
              <a:t>“I”</a:t>
            </a:r>
          </a:p>
          <a:p>
            <a:pPr algn="ctr"/>
            <a:endParaRPr lang="en-US" sz="6000" b="1" dirty="0" smtClean="0">
              <a:solidFill>
                <a:schemeClr val="bg1"/>
              </a:solidFill>
            </a:endParaRPr>
          </a:p>
          <a:p>
            <a:pPr algn="ctr"/>
            <a:r>
              <a:rPr lang="en-US" sz="6000" b="1" dirty="0" smtClean="0">
                <a:solidFill>
                  <a:schemeClr val="bg1"/>
                </a:solidFill>
              </a:rPr>
              <a:t>“E”</a:t>
            </a:r>
          </a:p>
          <a:p>
            <a:pPr algn="ctr"/>
            <a:endParaRPr lang="en-US" sz="6000" b="1" dirty="0" smtClean="0">
              <a:solidFill>
                <a:schemeClr val="bg1"/>
              </a:solidFill>
            </a:endParaRPr>
          </a:p>
          <a:p>
            <a:pPr algn="ctr"/>
            <a:r>
              <a:rPr lang="en-US" sz="6000" b="1" dirty="0" smtClean="0">
                <a:solidFill>
                  <a:schemeClr val="bg1"/>
                </a:solidFill>
              </a:rPr>
              <a:t>“O”</a:t>
            </a:r>
            <a:endParaRPr lang="en-US" sz="6000" b="1" dirty="0">
              <a:solidFill>
                <a:schemeClr val="bg1"/>
              </a:solidFill>
            </a:endParaRPr>
          </a:p>
        </p:txBody>
      </p:sp>
    </p:spTree>
    <p:extLst>
      <p:ext uri="{BB962C8B-B14F-4D97-AF65-F5344CB8AC3E}">
        <p14:creationId xmlns:p14="http://schemas.microsoft.com/office/powerpoint/2010/main" val="115651222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844" y="181786"/>
            <a:ext cx="9404723" cy="783415"/>
          </a:xfrm>
          <a:solidFill>
            <a:srgbClr val="00B0F0"/>
          </a:solidFill>
        </p:spPr>
        <p:txBody>
          <a:bodyPr/>
          <a:lstStyle/>
          <a:p>
            <a:r>
              <a:rPr lang="en-US" b="1" dirty="0">
                <a:solidFill>
                  <a:schemeClr val="bg1"/>
                </a:solidFill>
              </a:rPr>
              <a:t>Characteristics of </a:t>
            </a:r>
            <a:r>
              <a:rPr lang="en-US" b="1" dirty="0" smtClean="0">
                <a:solidFill>
                  <a:schemeClr val="bg1"/>
                </a:solidFill>
              </a:rPr>
              <a:t>Cat. Propositions</a:t>
            </a:r>
            <a:endParaRPr lang="en-US" b="1" dirty="0">
              <a:solidFill>
                <a:schemeClr val="bg1"/>
              </a:solidFill>
            </a:endParaRPr>
          </a:p>
        </p:txBody>
      </p:sp>
      <p:sp>
        <p:nvSpPr>
          <p:cNvPr id="3" name="Content Placeholder 2"/>
          <p:cNvSpPr>
            <a:spLocks noGrp="1"/>
          </p:cNvSpPr>
          <p:nvPr>
            <p:ph idx="1"/>
          </p:nvPr>
        </p:nvSpPr>
        <p:spPr>
          <a:xfrm>
            <a:off x="205844" y="1066799"/>
            <a:ext cx="11252148" cy="5604933"/>
          </a:xfrm>
          <a:solidFill>
            <a:schemeClr val="tx1">
              <a:lumMod val="50000"/>
            </a:schemeClr>
          </a:solidFill>
        </p:spPr>
        <p:txBody>
          <a:bodyPr>
            <a:normAutofit fontScale="85000" lnSpcReduction="20000"/>
          </a:bodyPr>
          <a:lstStyle/>
          <a:p>
            <a:r>
              <a:rPr lang="en-US" sz="4000" b="1" dirty="0"/>
              <a:t>Every categorical proposition has its stand form which can be described as follows</a:t>
            </a:r>
          </a:p>
          <a:p>
            <a:endParaRPr lang="en-US" sz="4000" b="1" dirty="0"/>
          </a:p>
          <a:p>
            <a:r>
              <a:rPr lang="en-US" sz="4000" b="1" dirty="0">
                <a:solidFill>
                  <a:srgbClr val="FFFF00"/>
                </a:solidFill>
              </a:rPr>
              <a:t>Qualifier word,     All,  some,  No,  some</a:t>
            </a:r>
          </a:p>
          <a:p>
            <a:r>
              <a:rPr lang="en-US" sz="4000" b="1" dirty="0" smtClean="0">
                <a:solidFill>
                  <a:srgbClr val="FFFF00"/>
                </a:solidFill>
              </a:rPr>
              <a:t>   </a:t>
            </a:r>
            <a:endParaRPr lang="en-US" sz="4000" b="1" dirty="0">
              <a:solidFill>
                <a:srgbClr val="FFFF00"/>
              </a:solidFill>
            </a:endParaRPr>
          </a:p>
          <a:p>
            <a:r>
              <a:rPr lang="en-US" sz="4000" b="1" dirty="0"/>
              <a:t>Subject form,       Nigerians,</a:t>
            </a:r>
          </a:p>
          <a:p>
            <a:endParaRPr lang="en-US" sz="4000" b="1" dirty="0"/>
          </a:p>
          <a:p>
            <a:r>
              <a:rPr lang="en-US" sz="4000" b="1" dirty="0">
                <a:solidFill>
                  <a:srgbClr val="FFFF00"/>
                </a:solidFill>
              </a:rPr>
              <a:t>Copula,                 Are,   Are not</a:t>
            </a:r>
          </a:p>
          <a:p>
            <a:endParaRPr lang="en-US" sz="4000" b="1" dirty="0"/>
          </a:p>
          <a:p>
            <a:r>
              <a:rPr lang="en-US" sz="4000" b="1" dirty="0"/>
              <a:t>Predicate,             </a:t>
            </a:r>
            <a:r>
              <a:rPr lang="en-US" sz="4000" b="1" dirty="0" smtClean="0"/>
              <a:t>Human </a:t>
            </a:r>
            <a:r>
              <a:rPr lang="en-US" sz="4000" b="1" dirty="0"/>
              <a:t>Being</a:t>
            </a:r>
            <a:r>
              <a:rPr lang="en-US" sz="4000" dirty="0"/>
              <a:t>s</a:t>
            </a:r>
          </a:p>
          <a:p>
            <a:endParaRPr lang="en-US" dirty="0"/>
          </a:p>
        </p:txBody>
      </p:sp>
    </p:spTree>
    <p:extLst>
      <p:ext uri="{BB962C8B-B14F-4D97-AF65-F5344CB8AC3E}">
        <p14:creationId xmlns:p14="http://schemas.microsoft.com/office/powerpoint/2010/main" val="124169912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11" y="114054"/>
            <a:ext cx="7194021" cy="918882"/>
          </a:xfrm>
          <a:solidFill>
            <a:srgbClr val="C00000"/>
          </a:solidFill>
        </p:spPr>
        <p:txBody>
          <a:bodyPr/>
          <a:lstStyle/>
          <a:p>
            <a:r>
              <a:rPr lang="en-US" b="1" dirty="0"/>
              <a:t>Standard </a:t>
            </a:r>
            <a:r>
              <a:rPr lang="en-US" b="1" dirty="0" smtClean="0"/>
              <a:t>Forms</a:t>
            </a:r>
            <a:endParaRPr lang="en-US" b="1" dirty="0"/>
          </a:p>
        </p:txBody>
      </p:sp>
      <p:sp>
        <p:nvSpPr>
          <p:cNvPr id="3" name="Content Placeholder 2"/>
          <p:cNvSpPr>
            <a:spLocks noGrp="1"/>
          </p:cNvSpPr>
          <p:nvPr>
            <p:ph idx="1"/>
          </p:nvPr>
        </p:nvSpPr>
        <p:spPr>
          <a:xfrm>
            <a:off x="138113" y="1146593"/>
            <a:ext cx="7194020" cy="5508207"/>
          </a:xfrm>
          <a:solidFill>
            <a:schemeClr val="tx1"/>
          </a:solidFill>
        </p:spPr>
        <p:txBody>
          <a:bodyPr>
            <a:normAutofit/>
          </a:bodyPr>
          <a:lstStyle/>
          <a:p>
            <a:r>
              <a:rPr lang="en-US" sz="4000" b="1" dirty="0">
                <a:solidFill>
                  <a:schemeClr val="bg1"/>
                </a:solidFill>
              </a:rPr>
              <a:t>“A”         All S is P</a:t>
            </a:r>
          </a:p>
          <a:p>
            <a:endParaRPr lang="en-US" sz="4000" b="1" dirty="0">
              <a:solidFill>
                <a:schemeClr val="bg1"/>
              </a:solidFill>
            </a:endParaRPr>
          </a:p>
          <a:p>
            <a:r>
              <a:rPr lang="en-US" sz="4000" b="1" dirty="0">
                <a:solidFill>
                  <a:srgbClr val="FF0000"/>
                </a:solidFill>
              </a:rPr>
              <a:t>“I”          Some S is P</a:t>
            </a:r>
          </a:p>
          <a:p>
            <a:endParaRPr lang="en-US" sz="4000" b="1" dirty="0">
              <a:solidFill>
                <a:schemeClr val="bg1"/>
              </a:solidFill>
            </a:endParaRPr>
          </a:p>
          <a:p>
            <a:r>
              <a:rPr lang="en-US" sz="4000" b="1" dirty="0">
                <a:solidFill>
                  <a:schemeClr val="bg1"/>
                </a:solidFill>
              </a:rPr>
              <a:t>“E”         No S is P</a:t>
            </a:r>
          </a:p>
          <a:p>
            <a:endParaRPr lang="en-US" sz="4000" b="1" dirty="0">
              <a:solidFill>
                <a:schemeClr val="bg1"/>
              </a:solidFill>
            </a:endParaRPr>
          </a:p>
          <a:p>
            <a:r>
              <a:rPr lang="en-US" sz="4000" b="1" dirty="0">
                <a:solidFill>
                  <a:srgbClr val="FF0000"/>
                </a:solidFill>
              </a:rPr>
              <a:t>“O”         Some S is not P</a:t>
            </a:r>
          </a:p>
          <a:p>
            <a:endParaRPr lang="en-US" sz="4000" dirty="0"/>
          </a:p>
        </p:txBody>
      </p:sp>
      <p:sp>
        <p:nvSpPr>
          <p:cNvPr id="5" name="Rectangle 4"/>
          <p:cNvSpPr/>
          <p:nvPr/>
        </p:nvSpPr>
        <p:spPr>
          <a:xfrm>
            <a:off x="7662331" y="200264"/>
            <a:ext cx="4453467" cy="654074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8009467" y="558800"/>
            <a:ext cx="3335866" cy="1676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8026410" y="558800"/>
            <a:ext cx="2353733" cy="169333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9025466" y="1146593"/>
            <a:ext cx="626533" cy="584775"/>
          </a:xfrm>
          <a:prstGeom prst="rect">
            <a:avLst/>
          </a:prstGeom>
          <a:noFill/>
        </p:spPr>
        <p:txBody>
          <a:bodyPr wrap="square" rtlCol="0">
            <a:spAutoFit/>
          </a:bodyPr>
          <a:lstStyle/>
          <a:p>
            <a:r>
              <a:rPr lang="en-US" sz="3200" b="1" dirty="0" smtClean="0"/>
              <a:t>S</a:t>
            </a:r>
            <a:endParaRPr lang="en-US" sz="3200" b="1" dirty="0"/>
          </a:p>
        </p:txBody>
      </p:sp>
      <p:sp>
        <p:nvSpPr>
          <p:cNvPr id="9" name="TextBox 8"/>
          <p:cNvSpPr txBox="1"/>
          <p:nvPr/>
        </p:nvSpPr>
        <p:spPr>
          <a:xfrm>
            <a:off x="10608728" y="1032936"/>
            <a:ext cx="812800" cy="584775"/>
          </a:xfrm>
          <a:prstGeom prst="rect">
            <a:avLst/>
          </a:prstGeom>
          <a:noFill/>
        </p:spPr>
        <p:txBody>
          <a:bodyPr wrap="square" rtlCol="0">
            <a:spAutoFit/>
          </a:bodyPr>
          <a:lstStyle/>
          <a:p>
            <a:r>
              <a:rPr lang="en-US" sz="3200" b="1" dirty="0"/>
              <a:t>P</a:t>
            </a:r>
          </a:p>
        </p:txBody>
      </p:sp>
      <p:sp>
        <p:nvSpPr>
          <p:cNvPr id="10" name="Oval 9"/>
          <p:cNvSpPr/>
          <p:nvPr/>
        </p:nvSpPr>
        <p:spPr>
          <a:xfrm>
            <a:off x="7958662" y="2566250"/>
            <a:ext cx="2370676" cy="1361803"/>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9144000" y="2498250"/>
            <a:ext cx="2506133" cy="13618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652922" y="6164229"/>
            <a:ext cx="626533" cy="584775"/>
          </a:xfrm>
          <a:prstGeom prst="rect">
            <a:avLst/>
          </a:prstGeom>
          <a:noFill/>
        </p:spPr>
        <p:txBody>
          <a:bodyPr wrap="square" rtlCol="0">
            <a:spAutoFit/>
          </a:bodyPr>
          <a:lstStyle/>
          <a:p>
            <a:r>
              <a:rPr lang="en-US" sz="3200" b="1" dirty="0" smtClean="0"/>
              <a:t>S</a:t>
            </a:r>
            <a:endParaRPr lang="en-US" sz="3200" b="1" dirty="0"/>
          </a:p>
        </p:txBody>
      </p:sp>
      <p:sp>
        <p:nvSpPr>
          <p:cNvPr id="14" name="TextBox 13"/>
          <p:cNvSpPr txBox="1"/>
          <p:nvPr/>
        </p:nvSpPr>
        <p:spPr>
          <a:xfrm>
            <a:off x="10121902" y="2885862"/>
            <a:ext cx="863605" cy="584775"/>
          </a:xfrm>
          <a:prstGeom prst="rect">
            <a:avLst/>
          </a:prstGeom>
          <a:noFill/>
        </p:spPr>
        <p:txBody>
          <a:bodyPr wrap="square" rtlCol="0">
            <a:spAutoFit/>
          </a:bodyPr>
          <a:lstStyle/>
          <a:p>
            <a:r>
              <a:rPr lang="en-US" sz="3200" b="1" dirty="0"/>
              <a:t>P</a:t>
            </a:r>
          </a:p>
        </p:txBody>
      </p:sp>
      <p:sp>
        <p:nvSpPr>
          <p:cNvPr id="15" name="Oval 14"/>
          <p:cNvSpPr/>
          <p:nvPr/>
        </p:nvSpPr>
        <p:spPr>
          <a:xfrm>
            <a:off x="8009467" y="4108200"/>
            <a:ext cx="1879598" cy="120226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9982200" y="4139576"/>
            <a:ext cx="1667933" cy="117180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8166082" y="5646900"/>
            <a:ext cx="2696646" cy="863601"/>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9950413" y="5776852"/>
            <a:ext cx="1663722" cy="870503"/>
          </a:xfrm>
          <a:prstGeom prst="roundRect">
            <a:avLst/>
          </a:prstGeom>
          <a:solidFill>
            <a:schemeClr val="tx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507984" y="2876199"/>
            <a:ext cx="579968" cy="584775"/>
          </a:xfrm>
          <a:prstGeom prst="rect">
            <a:avLst/>
          </a:prstGeom>
          <a:noFill/>
        </p:spPr>
        <p:txBody>
          <a:bodyPr wrap="square" rtlCol="0">
            <a:spAutoFit/>
          </a:bodyPr>
          <a:lstStyle/>
          <a:p>
            <a:r>
              <a:rPr lang="en-US" sz="3200" b="1" dirty="0" smtClean="0"/>
              <a:t>S</a:t>
            </a:r>
            <a:endParaRPr lang="en-US" sz="3200" b="1" dirty="0"/>
          </a:p>
        </p:txBody>
      </p:sp>
      <p:sp>
        <p:nvSpPr>
          <p:cNvPr id="21" name="TextBox 20"/>
          <p:cNvSpPr txBox="1"/>
          <p:nvPr/>
        </p:nvSpPr>
        <p:spPr>
          <a:xfrm>
            <a:off x="8699517" y="4394786"/>
            <a:ext cx="626533" cy="584775"/>
          </a:xfrm>
          <a:prstGeom prst="rect">
            <a:avLst/>
          </a:prstGeom>
          <a:noFill/>
        </p:spPr>
        <p:txBody>
          <a:bodyPr wrap="square" rtlCol="0">
            <a:spAutoFit/>
          </a:bodyPr>
          <a:lstStyle/>
          <a:p>
            <a:r>
              <a:rPr lang="en-US" sz="3200" b="1" dirty="0" smtClean="0">
                <a:solidFill>
                  <a:schemeClr val="bg1"/>
                </a:solidFill>
              </a:rPr>
              <a:t>S</a:t>
            </a:r>
            <a:endParaRPr lang="en-US" sz="3200" b="1" dirty="0">
              <a:solidFill>
                <a:schemeClr val="bg1"/>
              </a:solidFill>
            </a:endParaRPr>
          </a:p>
        </p:txBody>
      </p:sp>
      <p:sp>
        <p:nvSpPr>
          <p:cNvPr id="22" name="TextBox 21"/>
          <p:cNvSpPr txBox="1"/>
          <p:nvPr/>
        </p:nvSpPr>
        <p:spPr>
          <a:xfrm>
            <a:off x="8733382" y="5833163"/>
            <a:ext cx="626533" cy="584775"/>
          </a:xfrm>
          <a:prstGeom prst="rect">
            <a:avLst/>
          </a:prstGeom>
          <a:noFill/>
        </p:spPr>
        <p:txBody>
          <a:bodyPr wrap="square" rtlCol="0">
            <a:spAutoFit/>
          </a:bodyPr>
          <a:lstStyle/>
          <a:p>
            <a:r>
              <a:rPr lang="en-US" sz="3200" b="1" dirty="0" smtClean="0">
                <a:solidFill>
                  <a:schemeClr val="bg1"/>
                </a:solidFill>
              </a:rPr>
              <a:t>S</a:t>
            </a:r>
            <a:endParaRPr lang="en-US" sz="3200" b="1" dirty="0">
              <a:solidFill>
                <a:schemeClr val="bg1"/>
              </a:solidFill>
            </a:endParaRPr>
          </a:p>
        </p:txBody>
      </p:sp>
      <p:sp>
        <p:nvSpPr>
          <p:cNvPr id="23" name="TextBox 22"/>
          <p:cNvSpPr txBox="1"/>
          <p:nvPr/>
        </p:nvSpPr>
        <p:spPr>
          <a:xfrm>
            <a:off x="10371671" y="4627764"/>
            <a:ext cx="863605" cy="584775"/>
          </a:xfrm>
          <a:prstGeom prst="rect">
            <a:avLst/>
          </a:prstGeom>
          <a:noFill/>
        </p:spPr>
        <p:txBody>
          <a:bodyPr wrap="square" rtlCol="0">
            <a:spAutoFit/>
          </a:bodyPr>
          <a:lstStyle/>
          <a:p>
            <a:r>
              <a:rPr lang="en-US" sz="3200" b="1" dirty="0"/>
              <a:t>P</a:t>
            </a:r>
          </a:p>
        </p:txBody>
      </p:sp>
      <p:sp>
        <p:nvSpPr>
          <p:cNvPr id="24" name="TextBox 23"/>
          <p:cNvSpPr txBox="1"/>
          <p:nvPr/>
        </p:nvSpPr>
        <p:spPr>
          <a:xfrm>
            <a:off x="10830974" y="5936309"/>
            <a:ext cx="863605" cy="584775"/>
          </a:xfrm>
          <a:prstGeom prst="rect">
            <a:avLst/>
          </a:prstGeom>
          <a:noFill/>
        </p:spPr>
        <p:txBody>
          <a:bodyPr wrap="square" rtlCol="0">
            <a:spAutoFit/>
          </a:bodyPr>
          <a:lstStyle/>
          <a:p>
            <a:r>
              <a:rPr lang="en-US" sz="3200" b="1" dirty="0"/>
              <a:t>P</a:t>
            </a:r>
          </a:p>
        </p:txBody>
      </p:sp>
      <p:cxnSp>
        <p:nvCxnSpPr>
          <p:cNvPr id="26" name="Straight Arrow Connector 25"/>
          <p:cNvCxnSpPr/>
          <p:nvPr/>
        </p:nvCxnSpPr>
        <p:spPr>
          <a:xfrm flipH="1">
            <a:off x="8121564" y="5696309"/>
            <a:ext cx="1739233" cy="6765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8395521" y="5961032"/>
            <a:ext cx="1531694" cy="5854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8202107" y="5664871"/>
            <a:ext cx="954624" cy="3388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9087952" y="6243765"/>
            <a:ext cx="772845" cy="2607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Freeform 42"/>
          <p:cNvSpPr/>
          <p:nvPr/>
        </p:nvSpPr>
        <p:spPr>
          <a:xfrm>
            <a:off x="9674352" y="2560320"/>
            <a:ext cx="438912" cy="1280160"/>
          </a:xfrm>
          <a:custGeom>
            <a:avLst/>
            <a:gdLst>
              <a:gd name="connsiteX0" fmla="*/ 0 w 438912"/>
              <a:gd name="connsiteY0" fmla="*/ 0 h 1280160"/>
              <a:gd name="connsiteX1" fmla="*/ 91440 w 438912"/>
              <a:gd name="connsiteY1" fmla="*/ 91440 h 1280160"/>
              <a:gd name="connsiteX2" fmla="*/ 146304 w 438912"/>
              <a:gd name="connsiteY2" fmla="*/ 128016 h 1280160"/>
              <a:gd name="connsiteX3" fmla="*/ 164592 w 438912"/>
              <a:gd name="connsiteY3" fmla="*/ 219456 h 1280160"/>
              <a:gd name="connsiteX4" fmla="*/ 219456 w 438912"/>
              <a:gd name="connsiteY4" fmla="*/ 182880 h 1280160"/>
              <a:gd name="connsiteX5" fmla="*/ 237744 w 438912"/>
              <a:gd name="connsiteY5" fmla="*/ 256032 h 1280160"/>
              <a:gd name="connsiteX6" fmla="*/ 256032 w 438912"/>
              <a:gd name="connsiteY6" fmla="*/ 310896 h 1280160"/>
              <a:gd name="connsiteX7" fmla="*/ 329184 w 438912"/>
              <a:gd name="connsiteY7" fmla="*/ 365760 h 1280160"/>
              <a:gd name="connsiteX8" fmla="*/ 384048 w 438912"/>
              <a:gd name="connsiteY8" fmla="*/ 713232 h 1280160"/>
              <a:gd name="connsiteX9" fmla="*/ 420624 w 438912"/>
              <a:gd name="connsiteY9" fmla="*/ 786384 h 1280160"/>
              <a:gd name="connsiteX10" fmla="*/ 438912 w 438912"/>
              <a:gd name="connsiteY10" fmla="*/ 841248 h 1280160"/>
              <a:gd name="connsiteX11" fmla="*/ 420624 w 438912"/>
              <a:gd name="connsiteY11" fmla="*/ 1024128 h 1280160"/>
              <a:gd name="connsiteX12" fmla="*/ 347472 w 438912"/>
              <a:gd name="connsiteY12" fmla="*/ 1060704 h 1280160"/>
              <a:gd name="connsiteX13" fmla="*/ 292608 w 438912"/>
              <a:gd name="connsiteY13" fmla="*/ 1133856 h 1280160"/>
              <a:gd name="connsiteX14" fmla="*/ 274320 w 438912"/>
              <a:gd name="connsiteY14" fmla="*/ 1188720 h 1280160"/>
              <a:gd name="connsiteX15" fmla="*/ 237744 w 438912"/>
              <a:gd name="connsiteY15" fmla="*/ 128016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8912" h="1280160">
                <a:moveTo>
                  <a:pt x="0" y="0"/>
                </a:moveTo>
                <a:cubicBezTo>
                  <a:pt x="30480" y="30480"/>
                  <a:pt x="59000" y="63055"/>
                  <a:pt x="91440" y="91440"/>
                </a:cubicBezTo>
                <a:cubicBezTo>
                  <a:pt x="107981" y="105914"/>
                  <a:pt x="135399" y="108933"/>
                  <a:pt x="146304" y="128016"/>
                </a:cubicBezTo>
                <a:cubicBezTo>
                  <a:pt x="161726" y="155004"/>
                  <a:pt x="158496" y="188976"/>
                  <a:pt x="164592" y="219456"/>
                </a:cubicBezTo>
                <a:cubicBezTo>
                  <a:pt x="182880" y="207264"/>
                  <a:pt x="199797" y="173050"/>
                  <a:pt x="219456" y="182880"/>
                </a:cubicBezTo>
                <a:cubicBezTo>
                  <a:pt x="241937" y="194120"/>
                  <a:pt x="230839" y="231865"/>
                  <a:pt x="237744" y="256032"/>
                </a:cubicBezTo>
                <a:cubicBezTo>
                  <a:pt x="243040" y="274568"/>
                  <a:pt x="243691" y="296087"/>
                  <a:pt x="256032" y="310896"/>
                </a:cubicBezTo>
                <a:cubicBezTo>
                  <a:pt x="275545" y="334311"/>
                  <a:pt x="304800" y="347472"/>
                  <a:pt x="329184" y="365760"/>
                </a:cubicBezTo>
                <a:cubicBezTo>
                  <a:pt x="419234" y="635910"/>
                  <a:pt x="304379" y="261776"/>
                  <a:pt x="384048" y="713232"/>
                </a:cubicBezTo>
                <a:cubicBezTo>
                  <a:pt x="388786" y="740079"/>
                  <a:pt x="409885" y="761326"/>
                  <a:pt x="420624" y="786384"/>
                </a:cubicBezTo>
                <a:cubicBezTo>
                  <a:pt x="428218" y="804103"/>
                  <a:pt x="432816" y="822960"/>
                  <a:pt x="438912" y="841248"/>
                </a:cubicBezTo>
                <a:cubicBezTo>
                  <a:pt x="432816" y="902208"/>
                  <a:pt x="444187" y="967577"/>
                  <a:pt x="420624" y="1024128"/>
                </a:cubicBezTo>
                <a:cubicBezTo>
                  <a:pt x="410139" y="1049293"/>
                  <a:pt x="368171" y="1042962"/>
                  <a:pt x="347472" y="1060704"/>
                </a:cubicBezTo>
                <a:cubicBezTo>
                  <a:pt x="324330" y="1080540"/>
                  <a:pt x="310896" y="1109472"/>
                  <a:pt x="292608" y="1133856"/>
                </a:cubicBezTo>
                <a:cubicBezTo>
                  <a:pt x="286512" y="1152144"/>
                  <a:pt x="282941" y="1171478"/>
                  <a:pt x="274320" y="1188720"/>
                </a:cubicBezTo>
                <a:cubicBezTo>
                  <a:pt x="230981" y="1275398"/>
                  <a:pt x="237744" y="1209585"/>
                  <a:pt x="237744" y="1280160"/>
                </a:cubicBezTo>
              </a:path>
            </a:pathLst>
          </a:cu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5817265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623" y="160110"/>
            <a:ext cx="7583489" cy="827442"/>
          </a:xfrm>
          <a:solidFill>
            <a:srgbClr val="FF0000"/>
          </a:solidFill>
        </p:spPr>
        <p:txBody>
          <a:bodyPr/>
          <a:lstStyle/>
          <a:p>
            <a:r>
              <a:rPr lang="en-US" b="1" dirty="0" smtClean="0"/>
              <a:t>Examples of “A</a:t>
            </a:r>
            <a:r>
              <a:rPr lang="en-US" b="1" dirty="0"/>
              <a:t>” </a:t>
            </a:r>
            <a:r>
              <a:rPr lang="en-US" b="1" dirty="0" smtClean="0"/>
              <a:t>Propositions</a:t>
            </a:r>
            <a:endParaRPr lang="en-US" b="1" dirty="0"/>
          </a:p>
        </p:txBody>
      </p:sp>
      <p:sp>
        <p:nvSpPr>
          <p:cNvPr id="3" name="Content Placeholder 2"/>
          <p:cNvSpPr>
            <a:spLocks noGrp="1"/>
          </p:cNvSpPr>
          <p:nvPr>
            <p:ph idx="1"/>
          </p:nvPr>
        </p:nvSpPr>
        <p:spPr>
          <a:xfrm>
            <a:off x="170624" y="1078992"/>
            <a:ext cx="7583488" cy="5669280"/>
          </a:xfrm>
          <a:solidFill>
            <a:srgbClr val="FFFF00"/>
          </a:solidFill>
        </p:spPr>
        <p:txBody>
          <a:bodyPr>
            <a:noAutofit/>
          </a:bodyPr>
          <a:lstStyle/>
          <a:p>
            <a:r>
              <a:rPr lang="en-US" sz="3500" b="1" dirty="0">
                <a:solidFill>
                  <a:schemeClr val="bg1"/>
                </a:solidFill>
              </a:rPr>
              <a:t>All Nigerians are Human Beings</a:t>
            </a:r>
          </a:p>
          <a:p>
            <a:endParaRPr lang="en-US" sz="3500" b="1" dirty="0">
              <a:solidFill>
                <a:schemeClr val="bg1"/>
              </a:solidFill>
            </a:endParaRPr>
          </a:p>
          <a:p>
            <a:r>
              <a:rPr lang="en-US" sz="3500" b="1" dirty="0">
                <a:solidFill>
                  <a:schemeClr val="bg1"/>
                </a:solidFill>
              </a:rPr>
              <a:t>Every Nigerian is a Human Being</a:t>
            </a:r>
          </a:p>
          <a:p>
            <a:endParaRPr lang="en-US" sz="3500" b="1" dirty="0">
              <a:solidFill>
                <a:schemeClr val="bg1"/>
              </a:solidFill>
            </a:endParaRPr>
          </a:p>
          <a:p>
            <a:r>
              <a:rPr lang="en-US" sz="3500" b="1" dirty="0">
                <a:solidFill>
                  <a:schemeClr val="bg1"/>
                </a:solidFill>
              </a:rPr>
              <a:t>Nigerians are human beings</a:t>
            </a:r>
          </a:p>
          <a:p>
            <a:endParaRPr lang="en-US" sz="3500" b="1" dirty="0">
              <a:solidFill>
                <a:schemeClr val="bg1"/>
              </a:solidFill>
            </a:endParaRPr>
          </a:p>
          <a:p>
            <a:r>
              <a:rPr lang="en-US" sz="3500" b="1" dirty="0">
                <a:solidFill>
                  <a:schemeClr val="bg1"/>
                </a:solidFill>
              </a:rPr>
              <a:t>No Nigerian are none Human Beings</a:t>
            </a:r>
          </a:p>
          <a:p>
            <a:endParaRPr lang="en-US" sz="3500" b="1" dirty="0"/>
          </a:p>
        </p:txBody>
      </p:sp>
      <p:sp>
        <p:nvSpPr>
          <p:cNvPr id="4" name="Rounded Rectangle 3"/>
          <p:cNvSpPr/>
          <p:nvPr/>
        </p:nvSpPr>
        <p:spPr>
          <a:xfrm>
            <a:off x="7918704" y="160110"/>
            <a:ext cx="4181856" cy="658816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119872" y="573831"/>
            <a:ext cx="3803904" cy="1569660"/>
          </a:xfrm>
          <a:prstGeom prst="rect">
            <a:avLst/>
          </a:prstGeom>
          <a:noFill/>
        </p:spPr>
        <p:txBody>
          <a:bodyPr wrap="square" rtlCol="0">
            <a:spAutoFit/>
          </a:bodyPr>
          <a:lstStyle/>
          <a:p>
            <a:r>
              <a:rPr lang="en-US" sz="2400" b="1" dirty="0" smtClean="0">
                <a:solidFill>
                  <a:schemeClr val="bg1"/>
                </a:solidFill>
              </a:rPr>
              <a:t>ATTEMPT THE CORRESPONDING DIAGRAMS TO THESE PROPOSITIONS…</a:t>
            </a:r>
            <a:endParaRPr lang="en-US" sz="2400" b="1" dirty="0">
              <a:solidFill>
                <a:schemeClr val="bg1"/>
              </a:solidFill>
            </a:endParaRPr>
          </a:p>
        </p:txBody>
      </p:sp>
    </p:spTree>
    <p:extLst>
      <p:ext uri="{BB962C8B-B14F-4D97-AF65-F5344CB8AC3E}">
        <p14:creationId xmlns:p14="http://schemas.microsoft.com/office/powerpoint/2010/main" val="275428496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 y="214974"/>
            <a:ext cx="7662672" cy="699426"/>
          </a:xfrm>
          <a:solidFill>
            <a:schemeClr val="tx1"/>
          </a:solidFill>
        </p:spPr>
        <p:txBody>
          <a:bodyPr/>
          <a:lstStyle/>
          <a:p>
            <a:r>
              <a:rPr lang="en-US" b="1" dirty="0" smtClean="0">
                <a:solidFill>
                  <a:srgbClr val="FF0000"/>
                </a:solidFill>
              </a:rPr>
              <a:t>Examples of “I</a:t>
            </a:r>
            <a:r>
              <a:rPr lang="en-US" b="1" dirty="0">
                <a:solidFill>
                  <a:srgbClr val="FF0000"/>
                </a:solidFill>
              </a:rPr>
              <a:t>” </a:t>
            </a:r>
            <a:r>
              <a:rPr lang="en-US" b="1" dirty="0" smtClean="0">
                <a:solidFill>
                  <a:srgbClr val="FF0000"/>
                </a:solidFill>
              </a:rPr>
              <a:t>Propositions</a:t>
            </a:r>
            <a:endParaRPr lang="en-US" b="1" dirty="0">
              <a:solidFill>
                <a:srgbClr val="FF0000"/>
              </a:solidFill>
            </a:endParaRPr>
          </a:p>
        </p:txBody>
      </p:sp>
      <p:sp>
        <p:nvSpPr>
          <p:cNvPr id="3" name="Content Placeholder 2"/>
          <p:cNvSpPr>
            <a:spLocks noGrp="1"/>
          </p:cNvSpPr>
          <p:nvPr>
            <p:ph idx="1"/>
          </p:nvPr>
        </p:nvSpPr>
        <p:spPr>
          <a:xfrm>
            <a:off x="128016" y="1188720"/>
            <a:ext cx="7662672" cy="5504688"/>
          </a:xfrm>
          <a:solidFill>
            <a:srgbClr val="C00000"/>
          </a:solidFill>
        </p:spPr>
        <p:txBody>
          <a:bodyPr>
            <a:noAutofit/>
          </a:bodyPr>
          <a:lstStyle/>
          <a:p>
            <a:r>
              <a:rPr lang="en-US" sz="3500" b="1" dirty="0"/>
              <a:t>Some Nigerians are Politicians</a:t>
            </a:r>
          </a:p>
          <a:p>
            <a:endParaRPr lang="en-US" sz="3500" b="1" dirty="0"/>
          </a:p>
          <a:p>
            <a:r>
              <a:rPr lang="en-US" sz="3500" b="1" dirty="0"/>
              <a:t>There are Nigerians who are Politicians</a:t>
            </a:r>
          </a:p>
          <a:p>
            <a:endParaRPr lang="en-US" sz="3500" b="1" dirty="0"/>
          </a:p>
          <a:p>
            <a:r>
              <a:rPr lang="en-US" sz="3500" b="1" dirty="0"/>
              <a:t>Many Nigerians are Politicians.</a:t>
            </a:r>
          </a:p>
          <a:p>
            <a:endParaRPr lang="en-US" sz="3500" b="1" dirty="0"/>
          </a:p>
          <a:p>
            <a:r>
              <a:rPr lang="en-US" sz="3500" b="1" dirty="0"/>
              <a:t>A few Nigerians are Politicians</a:t>
            </a:r>
          </a:p>
        </p:txBody>
      </p:sp>
      <p:sp>
        <p:nvSpPr>
          <p:cNvPr id="4" name="Rounded Rectangle 3"/>
          <p:cNvSpPr/>
          <p:nvPr/>
        </p:nvSpPr>
        <p:spPr>
          <a:xfrm>
            <a:off x="7918704" y="219456"/>
            <a:ext cx="4114800" cy="647395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rPr>
              <a:t>ATTEMPT THE CORRESPONDING DIAGRAMS TO THESE PROPOSITIONS…</a:t>
            </a:r>
          </a:p>
        </p:txBody>
      </p:sp>
    </p:spTree>
    <p:extLst>
      <p:ext uri="{BB962C8B-B14F-4D97-AF65-F5344CB8AC3E}">
        <p14:creationId xmlns:p14="http://schemas.microsoft.com/office/powerpoint/2010/main" val="322512774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911" y="160110"/>
            <a:ext cx="7839521" cy="772578"/>
          </a:xfrm>
          <a:solidFill>
            <a:srgbClr val="002060"/>
          </a:solidFill>
        </p:spPr>
        <p:txBody>
          <a:bodyPr/>
          <a:lstStyle/>
          <a:p>
            <a:r>
              <a:rPr lang="en-US" b="1" dirty="0" smtClean="0"/>
              <a:t>Examples of “E</a:t>
            </a:r>
            <a:r>
              <a:rPr lang="en-US" b="1" dirty="0"/>
              <a:t>” </a:t>
            </a:r>
            <a:r>
              <a:rPr lang="en-US" b="1" dirty="0" smtClean="0"/>
              <a:t>Propositions</a:t>
            </a:r>
            <a:endParaRPr lang="en-US" b="1" dirty="0"/>
          </a:p>
        </p:txBody>
      </p:sp>
      <p:sp>
        <p:nvSpPr>
          <p:cNvPr id="3" name="Content Placeholder 2"/>
          <p:cNvSpPr>
            <a:spLocks noGrp="1"/>
          </p:cNvSpPr>
          <p:nvPr>
            <p:ph idx="1"/>
          </p:nvPr>
        </p:nvSpPr>
        <p:spPr>
          <a:xfrm>
            <a:off x="188912" y="1115568"/>
            <a:ext cx="7839520" cy="5559552"/>
          </a:xfrm>
          <a:solidFill>
            <a:schemeClr val="tx1"/>
          </a:solidFill>
        </p:spPr>
        <p:txBody>
          <a:bodyPr>
            <a:normAutofit lnSpcReduction="10000"/>
          </a:bodyPr>
          <a:lstStyle/>
          <a:p>
            <a:r>
              <a:rPr lang="en-US" sz="3600" b="1" dirty="0">
                <a:solidFill>
                  <a:srgbClr val="FF0000"/>
                </a:solidFill>
              </a:rPr>
              <a:t>No conservatives are </a:t>
            </a:r>
            <a:r>
              <a:rPr lang="en-US" sz="3600" b="1" dirty="0" smtClean="0">
                <a:solidFill>
                  <a:srgbClr val="FF0000"/>
                </a:solidFill>
              </a:rPr>
              <a:t>Socialist</a:t>
            </a:r>
          </a:p>
          <a:p>
            <a:pPr marL="0" indent="0">
              <a:buNone/>
            </a:pPr>
            <a:endParaRPr lang="en-US" sz="3600" b="1" dirty="0">
              <a:solidFill>
                <a:srgbClr val="FF0000"/>
              </a:solidFill>
            </a:endParaRPr>
          </a:p>
          <a:p>
            <a:r>
              <a:rPr lang="en-US" sz="3600" b="1" dirty="0" smtClean="0">
                <a:solidFill>
                  <a:srgbClr val="FF0000"/>
                </a:solidFill>
              </a:rPr>
              <a:t>Conservatives </a:t>
            </a:r>
            <a:r>
              <a:rPr lang="en-US" sz="3600" b="1" dirty="0">
                <a:solidFill>
                  <a:srgbClr val="FF0000"/>
                </a:solidFill>
              </a:rPr>
              <a:t>are not socialist.</a:t>
            </a:r>
          </a:p>
          <a:p>
            <a:endParaRPr lang="en-US" sz="3600" b="1" dirty="0">
              <a:solidFill>
                <a:srgbClr val="FF0000"/>
              </a:solidFill>
            </a:endParaRPr>
          </a:p>
          <a:p>
            <a:r>
              <a:rPr lang="en-US" sz="3600" b="1" dirty="0">
                <a:solidFill>
                  <a:srgbClr val="FF0000"/>
                </a:solidFill>
              </a:rPr>
              <a:t>All conservatives' are none socialist.</a:t>
            </a:r>
          </a:p>
          <a:p>
            <a:endParaRPr lang="en-US" sz="3600" b="1" dirty="0">
              <a:solidFill>
                <a:srgbClr val="FF0000"/>
              </a:solidFill>
            </a:endParaRPr>
          </a:p>
          <a:p>
            <a:r>
              <a:rPr lang="en-US" sz="3600" b="1" dirty="0">
                <a:solidFill>
                  <a:srgbClr val="FF0000"/>
                </a:solidFill>
              </a:rPr>
              <a:t>Every Conservatives is a none socialist</a:t>
            </a:r>
            <a:endParaRPr lang="en-US" sz="3600" dirty="0">
              <a:solidFill>
                <a:srgbClr val="FF0000"/>
              </a:solidFill>
            </a:endParaRPr>
          </a:p>
        </p:txBody>
      </p:sp>
      <p:sp>
        <p:nvSpPr>
          <p:cNvPr id="4" name="Rounded Rectangle 3"/>
          <p:cNvSpPr/>
          <p:nvPr/>
        </p:nvSpPr>
        <p:spPr>
          <a:xfrm>
            <a:off x="8119872" y="164592"/>
            <a:ext cx="4005072" cy="651052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rgbClr val="FFFF00"/>
                </a:solidFill>
              </a:rPr>
              <a:t>ATTEMPT THE CORRESPONDING DIAGRAMS TO THESE PROPOSITIONS…</a:t>
            </a:r>
          </a:p>
        </p:txBody>
      </p:sp>
    </p:spTree>
    <p:extLst>
      <p:ext uri="{BB962C8B-B14F-4D97-AF65-F5344CB8AC3E}">
        <p14:creationId xmlns:p14="http://schemas.microsoft.com/office/powerpoint/2010/main" val="2276133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351" y="156753"/>
            <a:ext cx="8241857" cy="827442"/>
          </a:xfrm>
          <a:solidFill>
            <a:schemeClr val="tx1"/>
          </a:solidFill>
        </p:spPr>
        <p:txBody>
          <a:bodyPr/>
          <a:lstStyle/>
          <a:p>
            <a:r>
              <a:rPr lang="en-US" b="1" dirty="0" smtClean="0">
                <a:solidFill>
                  <a:srgbClr val="FF0000"/>
                </a:solidFill>
              </a:rPr>
              <a:t>Examples of “O</a:t>
            </a:r>
            <a:r>
              <a:rPr lang="en-US" b="1" dirty="0">
                <a:solidFill>
                  <a:srgbClr val="FF0000"/>
                </a:solidFill>
              </a:rPr>
              <a:t>” </a:t>
            </a:r>
            <a:r>
              <a:rPr lang="en-US" b="1" dirty="0" smtClean="0">
                <a:solidFill>
                  <a:srgbClr val="FF0000"/>
                </a:solidFill>
              </a:rPr>
              <a:t>Propositions</a:t>
            </a:r>
            <a:endParaRPr lang="en-US" b="1" dirty="0">
              <a:solidFill>
                <a:srgbClr val="FF0000"/>
              </a:solidFill>
            </a:endParaRPr>
          </a:p>
        </p:txBody>
      </p:sp>
      <p:sp>
        <p:nvSpPr>
          <p:cNvPr id="3" name="Content Placeholder 2"/>
          <p:cNvSpPr>
            <a:spLocks noGrp="1"/>
          </p:cNvSpPr>
          <p:nvPr>
            <p:ph idx="1"/>
          </p:nvPr>
        </p:nvSpPr>
        <p:spPr>
          <a:xfrm>
            <a:off x="280351" y="1119673"/>
            <a:ext cx="8241857" cy="5518871"/>
          </a:xfrm>
          <a:solidFill>
            <a:srgbClr val="FF0000"/>
          </a:solidFill>
        </p:spPr>
        <p:txBody>
          <a:bodyPr>
            <a:normAutofit/>
          </a:bodyPr>
          <a:lstStyle/>
          <a:p>
            <a:r>
              <a:rPr lang="en-US" sz="3600" b="1" dirty="0"/>
              <a:t>Some Nigerians are not  Politicians </a:t>
            </a:r>
          </a:p>
          <a:p>
            <a:r>
              <a:rPr lang="en-US" sz="3600" b="1" dirty="0"/>
              <a:t>All Nigerians are not Politicians</a:t>
            </a:r>
          </a:p>
          <a:p>
            <a:r>
              <a:rPr lang="en-US" sz="3600" b="1" dirty="0"/>
              <a:t>Nigerians are not all Politicians</a:t>
            </a:r>
          </a:p>
          <a:p>
            <a:r>
              <a:rPr lang="en-US" sz="3600" b="1" dirty="0"/>
              <a:t>There are Nigerians who are not  Politicians.</a:t>
            </a:r>
          </a:p>
          <a:p>
            <a:r>
              <a:rPr lang="en-US" sz="3600" b="1" dirty="0"/>
              <a:t>Many Nigerians are not politicians.</a:t>
            </a:r>
          </a:p>
          <a:p>
            <a:r>
              <a:rPr lang="en-US" sz="3600" b="1" dirty="0"/>
              <a:t>A few Nigerians are not politicians</a:t>
            </a:r>
          </a:p>
          <a:p>
            <a:endParaRPr lang="en-US" dirty="0"/>
          </a:p>
        </p:txBody>
      </p:sp>
      <p:sp>
        <p:nvSpPr>
          <p:cNvPr id="4" name="Rounded Rectangle 3"/>
          <p:cNvSpPr/>
          <p:nvPr/>
        </p:nvSpPr>
        <p:spPr>
          <a:xfrm>
            <a:off x="8723376" y="324702"/>
            <a:ext cx="3255264" cy="6272784"/>
          </a:xfrm>
          <a:prstGeom prst="round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rPr>
              <a:t>ATTEMPT THE CORRESPONDING DIAGRAMS TO THESE PROPOSITIONS…</a:t>
            </a:r>
          </a:p>
        </p:txBody>
      </p:sp>
    </p:spTree>
    <p:extLst>
      <p:ext uri="{BB962C8B-B14F-4D97-AF65-F5344CB8AC3E}">
        <p14:creationId xmlns:p14="http://schemas.microsoft.com/office/powerpoint/2010/main" val="400822978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911" y="141822"/>
            <a:ext cx="8534465" cy="827442"/>
          </a:xfrm>
          <a:solidFill>
            <a:srgbClr val="FF0000"/>
          </a:solidFill>
        </p:spPr>
        <p:txBody>
          <a:bodyPr/>
          <a:lstStyle/>
          <a:p>
            <a:r>
              <a:rPr lang="en-US" b="1" dirty="0"/>
              <a:t>Quality &amp; </a:t>
            </a:r>
            <a:r>
              <a:rPr lang="en-US" b="1" dirty="0" smtClean="0"/>
              <a:t>Quantity </a:t>
            </a:r>
            <a:r>
              <a:rPr lang="en-US" b="1" dirty="0"/>
              <a:t>of </a:t>
            </a:r>
            <a:r>
              <a:rPr lang="en-US" b="1" dirty="0" smtClean="0"/>
              <a:t>Cat Prop</a:t>
            </a:r>
            <a:endParaRPr lang="en-US" b="1" dirty="0"/>
          </a:p>
        </p:txBody>
      </p:sp>
      <p:sp>
        <p:nvSpPr>
          <p:cNvPr id="3" name="Content Placeholder 2"/>
          <p:cNvSpPr>
            <a:spLocks noGrp="1"/>
          </p:cNvSpPr>
          <p:nvPr>
            <p:ph idx="1"/>
          </p:nvPr>
        </p:nvSpPr>
        <p:spPr>
          <a:xfrm>
            <a:off x="188911" y="1133856"/>
            <a:ext cx="8534465" cy="5559552"/>
          </a:xfrm>
          <a:solidFill>
            <a:srgbClr val="00B050"/>
          </a:solidFill>
        </p:spPr>
        <p:txBody>
          <a:bodyPr>
            <a:noAutofit/>
          </a:bodyPr>
          <a:lstStyle/>
          <a:p>
            <a:r>
              <a:rPr lang="en-US" sz="3200" b="1" dirty="0"/>
              <a:t>Every categorical proposition is said to have a </a:t>
            </a:r>
            <a:r>
              <a:rPr lang="en-US" sz="3200" b="1" dirty="0" smtClean="0">
                <a:solidFill>
                  <a:srgbClr val="FFFF00"/>
                </a:solidFill>
              </a:rPr>
              <a:t>Quality </a:t>
            </a:r>
            <a:r>
              <a:rPr lang="en-US" sz="3200" b="1" dirty="0"/>
              <a:t>and a </a:t>
            </a:r>
            <a:r>
              <a:rPr lang="en-US" sz="3200" b="1" dirty="0" smtClean="0">
                <a:solidFill>
                  <a:srgbClr val="FFFF00"/>
                </a:solidFill>
              </a:rPr>
              <a:t>Quantity</a:t>
            </a:r>
            <a:r>
              <a:rPr lang="en-US" sz="3200" b="1" dirty="0">
                <a:solidFill>
                  <a:srgbClr val="FFFF00"/>
                </a:solidFill>
              </a:rPr>
              <a:t>.</a:t>
            </a:r>
          </a:p>
          <a:p>
            <a:r>
              <a:rPr lang="en-US" sz="3200" b="1" dirty="0">
                <a:solidFill>
                  <a:schemeClr val="bg1"/>
                </a:solidFill>
              </a:rPr>
              <a:t>When a categorical proposition refers to all the members of a class designated by the subject term, then we say that is </a:t>
            </a:r>
            <a:r>
              <a:rPr lang="en-US" sz="3200" b="1" u="sng" dirty="0" smtClean="0"/>
              <a:t>Quantity </a:t>
            </a:r>
            <a:r>
              <a:rPr lang="en-US" sz="3200" b="1" u="sng" dirty="0"/>
              <a:t>is </a:t>
            </a:r>
            <a:r>
              <a:rPr lang="en-US" sz="3200" b="1" u="sng" dirty="0">
                <a:solidFill>
                  <a:srgbClr val="FFFF00"/>
                </a:solidFill>
              </a:rPr>
              <a:t>UNIVERSAL.</a:t>
            </a:r>
          </a:p>
          <a:p>
            <a:r>
              <a:rPr lang="en-US" sz="3200" b="1" dirty="0"/>
              <a:t>On the other hand the </a:t>
            </a:r>
            <a:r>
              <a:rPr lang="en-US" sz="3200" b="1" u="sng" dirty="0" smtClean="0">
                <a:solidFill>
                  <a:schemeClr val="bg1"/>
                </a:solidFill>
              </a:rPr>
              <a:t>Quantity </a:t>
            </a:r>
            <a:r>
              <a:rPr lang="en-US" sz="3200" b="1" u="sng" dirty="0">
                <a:solidFill>
                  <a:schemeClr val="bg1"/>
                </a:solidFill>
              </a:rPr>
              <a:t>will be </a:t>
            </a:r>
            <a:r>
              <a:rPr lang="en-US" sz="3200" b="1" u="sng" dirty="0">
                <a:solidFill>
                  <a:srgbClr val="FFFF00"/>
                </a:solidFill>
              </a:rPr>
              <a:t>PARTICULAR</a:t>
            </a:r>
            <a:r>
              <a:rPr lang="en-US" sz="3200" b="1" u="sng" dirty="0"/>
              <a:t> </a:t>
            </a:r>
            <a:r>
              <a:rPr lang="en-US" sz="3200" b="1" dirty="0"/>
              <a:t>in quantity if only it refers to some of the members in that class.</a:t>
            </a:r>
          </a:p>
        </p:txBody>
      </p:sp>
      <p:sp>
        <p:nvSpPr>
          <p:cNvPr id="4" name="Rounded Rectangle 3"/>
          <p:cNvSpPr/>
          <p:nvPr/>
        </p:nvSpPr>
        <p:spPr>
          <a:xfrm>
            <a:off x="8808041" y="141822"/>
            <a:ext cx="3267456" cy="65515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FF00"/>
                </a:solidFill>
              </a:rPr>
              <a:t>ATTEMPT THE CORRESPONDING DIAGRAMS TO THESE PROPOSITIONS</a:t>
            </a:r>
            <a:r>
              <a:rPr lang="en-US" sz="2400" b="1" dirty="0" smtClean="0">
                <a:solidFill>
                  <a:srgbClr val="FFFF00"/>
                </a:solidFill>
              </a:rPr>
              <a:t>…</a:t>
            </a:r>
          </a:p>
          <a:p>
            <a:endParaRPr lang="en-US" sz="2400" b="1" dirty="0">
              <a:solidFill>
                <a:srgbClr val="FFFF00"/>
              </a:solidFill>
            </a:endParaRPr>
          </a:p>
          <a:p>
            <a:endParaRPr lang="en-US" sz="2400" b="1" dirty="0" smtClean="0">
              <a:solidFill>
                <a:srgbClr val="FFFF00"/>
              </a:solidFill>
            </a:endParaRPr>
          </a:p>
          <a:p>
            <a:endParaRPr lang="en-US" sz="2400" b="1" dirty="0">
              <a:solidFill>
                <a:srgbClr val="FFFF00"/>
              </a:solidFill>
            </a:endParaRPr>
          </a:p>
          <a:p>
            <a:endParaRPr lang="en-US" sz="2400" b="1" dirty="0" smtClean="0">
              <a:solidFill>
                <a:srgbClr val="FFFF00"/>
              </a:solidFill>
            </a:endParaRPr>
          </a:p>
          <a:p>
            <a:endParaRPr lang="en-US" sz="2400" b="1" dirty="0">
              <a:solidFill>
                <a:srgbClr val="FFFF00"/>
              </a:solidFill>
            </a:endParaRPr>
          </a:p>
          <a:p>
            <a:endParaRPr lang="en-US" sz="2400" b="1" dirty="0" smtClean="0">
              <a:solidFill>
                <a:srgbClr val="FFFF00"/>
              </a:solidFill>
            </a:endParaRPr>
          </a:p>
          <a:p>
            <a:endParaRPr lang="en-US" sz="2400" b="1" dirty="0">
              <a:solidFill>
                <a:srgbClr val="FFFF00"/>
              </a:solidFill>
            </a:endParaRPr>
          </a:p>
          <a:p>
            <a:endParaRPr lang="en-US" sz="2400" b="1" dirty="0" smtClean="0">
              <a:solidFill>
                <a:srgbClr val="FFFF00"/>
              </a:solidFill>
            </a:endParaRPr>
          </a:p>
          <a:p>
            <a:endParaRPr lang="en-US" sz="2400" b="1" dirty="0">
              <a:solidFill>
                <a:srgbClr val="FFFF00"/>
              </a:solidFill>
            </a:endParaRPr>
          </a:p>
          <a:p>
            <a:endParaRPr lang="en-US" sz="2400" b="1" dirty="0" smtClean="0">
              <a:solidFill>
                <a:srgbClr val="FFFF00"/>
              </a:solidFill>
            </a:endParaRPr>
          </a:p>
          <a:p>
            <a:endParaRPr lang="en-US" sz="2400" b="1" dirty="0">
              <a:solidFill>
                <a:srgbClr val="FFFF00"/>
              </a:solidFill>
            </a:endParaRPr>
          </a:p>
          <a:p>
            <a:endParaRPr lang="en-US" sz="2400" b="1" dirty="0">
              <a:solidFill>
                <a:srgbClr val="FFFF00"/>
              </a:solidFill>
            </a:endParaRPr>
          </a:p>
        </p:txBody>
      </p:sp>
      <p:sp>
        <p:nvSpPr>
          <p:cNvPr id="5" name="Oval 4"/>
          <p:cNvSpPr/>
          <p:nvPr/>
        </p:nvSpPr>
        <p:spPr>
          <a:xfrm>
            <a:off x="9303455" y="2239263"/>
            <a:ext cx="2276628" cy="128287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Oval 5"/>
          <p:cNvSpPr/>
          <p:nvPr/>
        </p:nvSpPr>
        <p:spPr>
          <a:xfrm>
            <a:off x="9692921" y="2638407"/>
            <a:ext cx="1500012" cy="76151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855200" y="2269075"/>
            <a:ext cx="1337733" cy="369332"/>
          </a:xfrm>
          <a:prstGeom prst="rect">
            <a:avLst/>
          </a:prstGeom>
          <a:noFill/>
        </p:spPr>
        <p:txBody>
          <a:bodyPr wrap="square" rtlCol="0">
            <a:spAutoFit/>
          </a:bodyPr>
          <a:lstStyle/>
          <a:p>
            <a:r>
              <a:rPr lang="en-US" b="1" dirty="0" smtClean="0">
                <a:solidFill>
                  <a:schemeClr val="bg1"/>
                </a:solidFill>
              </a:rPr>
              <a:t>Nigerians</a:t>
            </a:r>
            <a:endParaRPr lang="en-US" b="1" dirty="0">
              <a:solidFill>
                <a:schemeClr val="bg1"/>
              </a:solidFill>
            </a:endParaRPr>
          </a:p>
        </p:txBody>
      </p:sp>
      <p:sp>
        <p:nvSpPr>
          <p:cNvPr id="8" name="TextBox 7"/>
          <p:cNvSpPr txBox="1"/>
          <p:nvPr/>
        </p:nvSpPr>
        <p:spPr>
          <a:xfrm>
            <a:off x="9767059" y="2920768"/>
            <a:ext cx="1337733" cy="369332"/>
          </a:xfrm>
          <a:prstGeom prst="rect">
            <a:avLst/>
          </a:prstGeom>
          <a:noFill/>
        </p:spPr>
        <p:txBody>
          <a:bodyPr wrap="square" rtlCol="0">
            <a:spAutoFit/>
          </a:bodyPr>
          <a:lstStyle/>
          <a:p>
            <a:r>
              <a:rPr lang="en-US" b="1" dirty="0" smtClean="0">
                <a:solidFill>
                  <a:schemeClr val="bg1"/>
                </a:solidFill>
              </a:rPr>
              <a:t>Intelligent</a:t>
            </a:r>
            <a:endParaRPr lang="en-US" b="1" dirty="0">
              <a:solidFill>
                <a:schemeClr val="bg1"/>
              </a:solidFill>
            </a:endParaRPr>
          </a:p>
        </p:txBody>
      </p:sp>
      <p:sp>
        <p:nvSpPr>
          <p:cNvPr id="9" name="Oval 8"/>
          <p:cNvSpPr/>
          <p:nvPr/>
        </p:nvSpPr>
        <p:spPr>
          <a:xfrm>
            <a:off x="9059333" y="4582051"/>
            <a:ext cx="2692400" cy="206055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0" name="Oval 9"/>
          <p:cNvSpPr/>
          <p:nvPr/>
        </p:nvSpPr>
        <p:spPr>
          <a:xfrm>
            <a:off x="9160679" y="4080869"/>
            <a:ext cx="2402216" cy="153870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9692921" y="5757133"/>
            <a:ext cx="1337733" cy="369332"/>
          </a:xfrm>
          <a:prstGeom prst="rect">
            <a:avLst/>
          </a:prstGeom>
          <a:noFill/>
        </p:spPr>
        <p:txBody>
          <a:bodyPr wrap="square" rtlCol="0">
            <a:spAutoFit/>
          </a:bodyPr>
          <a:lstStyle/>
          <a:p>
            <a:r>
              <a:rPr lang="en-US" b="1" dirty="0" smtClean="0">
                <a:solidFill>
                  <a:schemeClr val="bg1"/>
                </a:solidFill>
              </a:rPr>
              <a:t>Nigerians</a:t>
            </a:r>
            <a:endParaRPr lang="en-US" b="1" dirty="0">
              <a:solidFill>
                <a:schemeClr val="bg1"/>
              </a:solidFill>
            </a:endParaRPr>
          </a:p>
        </p:txBody>
      </p:sp>
      <p:sp>
        <p:nvSpPr>
          <p:cNvPr id="13" name="TextBox 12"/>
          <p:cNvSpPr txBox="1"/>
          <p:nvPr/>
        </p:nvSpPr>
        <p:spPr>
          <a:xfrm>
            <a:off x="9767059" y="4665555"/>
            <a:ext cx="1337733" cy="369332"/>
          </a:xfrm>
          <a:prstGeom prst="rect">
            <a:avLst/>
          </a:prstGeom>
          <a:noFill/>
        </p:spPr>
        <p:txBody>
          <a:bodyPr wrap="square" rtlCol="0">
            <a:spAutoFit/>
          </a:bodyPr>
          <a:lstStyle/>
          <a:p>
            <a:r>
              <a:rPr lang="en-US" b="1" dirty="0" smtClean="0">
                <a:solidFill>
                  <a:schemeClr val="bg1"/>
                </a:solidFill>
              </a:rPr>
              <a:t>Intelligent</a:t>
            </a:r>
            <a:endParaRPr lang="en-US" b="1" dirty="0">
              <a:solidFill>
                <a:schemeClr val="bg1"/>
              </a:solidFill>
            </a:endParaRPr>
          </a:p>
        </p:txBody>
      </p:sp>
    </p:spTree>
    <p:extLst>
      <p:ext uri="{BB962C8B-B14F-4D97-AF65-F5344CB8AC3E}">
        <p14:creationId xmlns:p14="http://schemas.microsoft.com/office/powerpoint/2010/main" val="340423877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14" y="164592"/>
            <a:ext cx="9632726" cy="859536"/>
          </a:xfrm>
          <a:solidFill>
            <a:srgbClr val="00B050"/>
          </a:solidFill>
        </p:spPr>
        <p:txBody>
          <a:bodyPr/>
          <a:lstStyle/>
          <a:p>
            <a:r>
              <a:rPr lang="en-US" b="1" dirty="0"/>
              <a:t>Quality &amp; Quantity of Cat </a:t>
            </a:r>
            <a:r>
              <a:rPr lang="en-US" b="1" dirty="0" smtClean="0"/>
              <a:t>Prop Cont.</a:t>
            </a:r>
            <a:endParaRPr lang="en-US" dirty="0"/>
          </a:p>
        </p:txBody>
      </p:sp>
      <p:sp>
        <p:nvSpPr>
          <p:cNvPr id="3" name="Content Placeholder 2"/>
          <p:cNvSpPr>
            <a:spLocks noGrp="1"/>
          </p:cNvSpPr>
          <p:nvPr>
            <p:ph idx="1"/>
          </p:nvPr>
        </p:nvSpPr>
        <p:spPr>
          <a:xfrm>
            <a:off x="133066" y="1316736"/>
            <a:ext cx="9404723" cy="5376672"/>
          </a:xfrm>
          <a:solidFill>
            <a:srgbClr val="00B050"/>
          </a:solidFill>
        </p:spPr>
        <p:txBody>
          <a:bodyPr>
            <a:noAutofit/>
          </a:bodyPr>
          <a:lstStyle/>
          <a:p>
            <a:r>
              <a:rPr lang="en-US" sz="3600" b="1" dirty="0">
                <a:solidFill>
                  <a:srgbClr val="FFFF00"/>
                </a:solidFill>
              </a:rPr>
              <a:t>Every categorical proposition is also said to have a </a:t>
            </a:r>
            <a:r>
              <a:rPr lang="en-US" sz="3600" b="1" dirty="0" smtClean="0">
                <a:solidFill>
                  <a:srgbClr val="FFFF00"/>
                </a:solidFill>
              </a:rPr>
              <a:t>Quality </a:t>
            </a:r>
            <a:r>
              <a:rPr lang="en-US" sz="3600" b="1" dirty="0">
                <a:solidFill>
                  <a:srgbClr val="FFFF00"/>
                </a:solidFill>
              </a:rPr>
              <a:t>which may either be negative or affirmative.</a:t>
            </a:r>
          </a:p>
          <a:p>
            <a:pPr>
              <a:buNone/>
            </a:pPr>
            <a:endParaRPr lang="en-US" sz="3600" b="1" dirty="0"/>
          </a:p>
          <a:p>
            <a:r>
              <a:rPr lang="en-US" sz="3600" b="1" dirty="0"/>
              <a:t>Thus the quality of a categorical proposition is said to be affirmative or negative according to whether complete or partial class inclusion is affirmed or devised by the proposition.</a:t>
            </a:r>
          </a:p>
        </p:txBody>
      </p:sp>
      <p:sp>
        <p:nvSpPr>
          <p:cNvPr id="5" name="Rounded Rectangle 4"/>
          <p:cNvSpPr/>
          <p:nvPr/>
        </p:nvSpPr>
        <p:spPr>
          <a:xfrm>
            <a:off x="9637776" y="265176"/>
            <a:ext cx="2499360" cy="647395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1"/>
                </a:solidFill>
              </a:rPr>
              <a:t>ATTEMPT THE CORRESPONDING DIAGRAMS TO THESE PROPOSITIONS…</a:t>
            </a:r>
          </a:p>
        </p:txBody>
      </p:sp>
    </p:spTree>
    <p:extLst>
      <p:ext uri="{BB962C8B-B14F-4D97-AF65-F5344CB8AC3E}">
        <p14:creationId xmlns:p14="http://schemas.microsoft.com/office/powerpoint/2010/main" val="334055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3999" y="137159"/>
            <a:ext cx="3021623" cy="6527410"/>
          </a:xfrm>
          <a:solidFill>
            <a:schemeClr val="tx1"/>
          </a:solidFill>
        </p:spPr>
        <p:txBody>
          <a:bodyPr/>
          <a:lstStyle/>
          <a:p>
            <a:pPr algn="ctr"/>
            <a:r>
              <a:rPr lang="en-US" b="1" dirty="0" smtClean="0">
                <a:solidFill>
                  <a:srgbClr val="FF0000"/>
                </a:solidFill>
              </a:rPr>
              <a:t/>
            </a:r>
            <a:br>
              <a:rPr lang="en-US" b="1" dirty="0" smtClean="0">
                <a:solidFill>
                  <a:srgbClr val="FF0000"/>
                </a:solidFill>
              </a:rPr>
            </a:br>
            <a:r>
              <a:rPr lang="en-US" b="1" dirty="0">
                <a:solidFill>
                  <a:srgbClr val="FF0000"/>
                </a:solidFill>
              </a:rPr>
              <a:t/>
            </a:r>
            <a:br>
              <a:rPr lang="en-US" b="1" dirty="0">
                <a:solidFill>
                  <a:srgbClr val="FF0000"/>
                </a:solidFill>
              </a:rPr>
            </a:br>
            <a:r>
              <a:rPr lang="en-US" b="1" dirty="0" smtClean="0">
                <a:solidFill>
                  <a:srgbClr val="FF0000"/>
                </a:solidFill>
              </a:rPr>
              <a:t>Different </a:t>
            </a:r>
            <a:br>
              <a:rPr lang="en-US" b="1" dirty="0" smtClean="0">
                <a:solidFill>
                  <a:srgbClr val="FF0000"/>
                </a:solidFill>
              </a:rPr>
            </a:br>
            <a:r>
              <a:rPr lang="en-US" b="1" dirty="0" smtClean="0">
                <a:solidFill>
                  <a:srgbClr val="FF0000"/>
                </a:solidFill>
              </a:rPr>
              <a:t>definitions &amp;</a:t>
            </a:r>
            <a:br>
              <a:rPr lang="en-US" b="1" dirty="0" smtClean="0">
                <a:solidFill>
                  <a:srgbClr val="FF0000"/>
                </a:solidFill>
              </a:rPr>
            </a:br>
            <a:r>
              <a:rPr lang="en-US" b="1" dirty="0" smtClean="0">
                <a:solidFill>
                  <a:srgbClr val="FF0000"/>
                </a:solidFill>
              </a:rPr>
              <a:t>Meanings </a:t>
            </a:r>
            <a:br>
              <a:rPr lang="en-US" b="1" dirty="0" smtClean="0">
                <a:solidFill>
                  <a:srgbClr val="FF0000"/>
                </a:solidFill>
              </a:rPr>
            </a:br>
            <a:r>
              <a:rPr lang="en-US" b="1" dirty="0" smtClean="0">
                <a:solidFill>
                  <a:srgbClr val="FF0000"/>
                </a:solidFill>
              </a:rPr>
              <a:t>of </a:t>
            </a:r>
            <a:br>
              <a:rPr lang="en-US" b="1" dirty="0" smtClean="0">
                <a:solidFill>
                  <a:srgbClr val="FF0000"/>
                </a:solidFill>
              </a:rPr>
            </a:br>
            <a:r>
              <a:rPr lang="en-US" b="1" dirty="0" smtClean="0">
                <a:solidFill>
                  <a:srgbClr val="FF0000"/>
                </a:solidFill>
              </a:rPr>
              <a:t>Arguments</a:t>
            </a:r>
            <a:br>
              <a:rPr lang="en-US" b="1" dirty="0" smtClean="0">
                <a:solidFill>
                  <a:srgbClr val="FF0000"/>
                </a:solidFill>
              </a:rPr>
            </a:br>
            <a:r>
              <a:rPr lang="en-US" b="1" dirty="0">
                <a:solidFill>
                  <a:srgbClr val="FF0000"/>
                </a:solidFill>
              </a:rPr>
              <a:t/>
            </a:r>
            <a:br>
              <a:rPr lang="en-US" b="1" dirty="0">
                <a:solidFill>
                  <a:srgbClr val="FF0000"/>
                </a:solidFill>
              </a:rPr>
            </a:br>
            <a:r>
              <a:rPr lang="en-US" b="1" dirty="0" smtClean="0">
                <a:solidFill>
                  <a:srgbClr val="FF0000"/>
                </a:solidFill>
              </a:rPr>
              <a:t/>
            </a:r>
            <a:br>
              <a:rPr lang="en-US" b="1" dirty="0" smtClean="0">
                <a:solidFill>
                  <a:srgbClr val="FF0000"/>
                </a:solidFill>
              </a:rPr>
            </a:br>
            <a:r>
              <a:rPr lang="en-US" dirty="0" smtClean="0"/>
              <a:t>.</a:t>
            </a:r>
            <a:endParaRPr lang="en-US" dirty="0"/>
          </a:p>
        </p:txBody>
      </p:sp>
      <p:sp>
        <p:nvSpPr>
          <p:cNvPr id="3" name="Content Placeholder 2"/>
          <p:cNvSpPr>
            <a:spLocks noGrp="1"/>
          </p:cNvSpPr>
          <p:nvPr>
            <p:ph idx="1"/>
          </p:nvPr>
        </p:nvSpPr>
        <p:spPr>
          <a:xfrm>
            <a:off x="70336" y="0"/>
            <a:ext cx="9073663" cy="6822833"/>
          </a:xfrm>
          <a:solidFill>
            <a:schemeClr val="bg1">
              <a:lumMod val="95000"/>
              <a:lumOff val="5000"/>
            </a:schemeClr>
          </a:solidFill>
        </p:spPr>
        <p:txBody>
          <a:bodyPr>
            <a:noAutofit/>
          </a:bodyPr>
          <a:lstStyle/>
          <a:p>
            <a:r>
              <a:rPr lang="en-US" sz="3200" b="1" dirty="0">
                <a:solidFill>
                  <a:srgbClr val="FFFF00"/>
                </a:solidFill>
              </a:rPr>
              <a:t>An argument is a type of inference. We make inferences when lay  claim to a new piece of evidence purely on the basis of something else we already know to be the case.</a:t>
            </a:r>
          </a:p>
          <a:p>
            <a:r>
              <a:rPr lang="en-US" sz="3200" b="1" dirty="0"/>
              <a:t> E.g. We infer the presence of fire when we   see smoke.</a:t>
            </a:r>
          </a:p>
          <a:p>
            <a:r>
              <a:rPr lang="en-US" sz="3200" b="1" dirty="0">
                <a:solidFill>
                  <a:srgbClr val="FFFF00"/>
                </a:solidFill>
              </a:rPr>
              <a:t>We infer that an unmarried man is a bachelor.</a:t>
            </a:r>
          </a:p>
          <a:p>
            <a:r>
              <a:rPr lang="en-US" sz="3200" b="1" dirty="0" smtClean="0"/>
              <a:t>Do </a:t>
            </a:r>
            <a:r>
              <a:rPr lang="en-US" sz="3200" b="1" dirty="0"/>
              <a:t>note that the reason for the first inference here is that whenever we see smoke, we believe that there must have been a fire that started it</a:t>
            </a:r>
          </a:p>
          <a:p>
            <a:endParaRPr lang="en-US" sz="3200" b="1" dirty="0"/>
          </a:p>
        </p:txBody>
      </p:sp>
      <p:sp>
        <p:nvSpPr>
          <p:cNvPr id="4" name="Date Placeholder 3"/>
          <p:cNvSpPr>
            <a:spLocks noGrp="1"/>
          </p:cNvSpPr>
          <p:nvPr>
            <p:ph type="dt" sz="half" idx="10"/>
          </p:nvPr>
        </p:nvSpPr>
        <p:spPr/>
        <p:txBody>
          <a:bodyPr/>
          <a:lstStyle/>
          <a:p>
            <a:fld id="{460C9E0B-7DB2-4C43-9DB4-2426553AB877}" type="datetime1">
              <a:rPr lang="en-US" smtClean="0"/>
              <a:pPr/>
              <a:t>10/4/2024</a:t>
            </a:fld>
            <a:endParaRPr lang="en-US" dirty="0"/>
          </a:p>
        </p:txBody>
      </p:sp>
      <p:sp>
        <p:nvSpPr>
          <p:cNvPr id="6" name="Footer Placeholder 5"/>
          <p:cNvSpPr>
            <a:spLocks noGrp="1"/>
          </p:cNvSpPr>
          <p:nvPr>
            <p:ph type="ftr" sz="quarter" idx="11"/>
          </p:nvPr>
        </p:nvSpPr>
        <p:spPr/>
        <p:txBody>
          <a:bodyPr/>
          <a:lstStyle/>
          <a:p>
            <a:r>
              <a:rPr lang="en-US" smtClean="0"/>
              <a:t>LOGIC, THE SCIENCE OF REASONING</a:t>
            </a:r>
            <a:endParaRPr lang="en-US" dirty="0"/>
          </a:p>
        </p:txBody>
      </p:sp>
      <p:sp>
        <p:nvSpPr>
          <p:cNvPr id="5" name="Slide Number Placeholder 4"/>
          <p:cNvSpPr>
            <a:spLocks noGrp="1"/>
          </p:cNvSpPr>
          <p:nvPr>
            <p:ph type="sldNum" sz="quarter" idx="12"/>
          </p:nvPr>
        </p:nvSpPr>
        <p:spPr>
          <a:xfrm>
            <a:off x="10352540" y="295729"/>
            <a:ext cx="1341229" cy="767687"/>
          </a:xfrm>
        </p:spPr>
        <p:txBody>
          <a:bodyPr/>
          <a:lstStyle/>
          <a:p>
            <a:fld id="{74EBE43D-6639-40E5-BADC-5A7C94E1E7B5}" type="slidenum">
              <a:rPr lang="en-US" smtClean="0"/>
              <a:pPr/>
              <a:t>6</a:t>
            </a:fld>
            <a:endParaRPr lang="en-US" dirty="0" smtClean="0"/>
          </a:p>
          <a:p>
            <a:endParaRPr lang="en-US" dirty="0"/>
          </a:p>
        </p:txBody>
      </p:sp>
    </p:spTree>
    <p:extLst>
      <p:ext uri="{BB962C8B-B14F-4D97-AF65-F5344CB8AC3E}">
        <p14:creationId xmlns:p14="http://schemas.microsoft.com/office/powerpoint/2010/main" val="215843383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14" y="164592"/>
            <a:ext cx="9632726" cy="859536"/>
          </a:xfrm>
          <a:solidFill>
            <a:srgbClr val="00B050"/>
          </a:solidFill>
        </p:spPr>
        <p:txBody>
          <a:bodyPr/>
          <a:lstStyle/>
          <a:p>
            <a:r>
              <a:rPr lang="en-US" b="1" dirty="0"/>
              <a:t>Quality &amp; Quantity of Cat </a:t>
            </a:r>
            <a:r>
              <a:rPr lang="en-US" b="1" dirty="0" smtClean="0"/>
              <a:t>Prop Cont.</a:t>
            </a:r>
            <a:endParaRPr lang="en-US" dirty="0"/>
          </a:p>
        </p:txBody>
      </p:sp>
      <p:sp>
        <p:nvSpPr>
          <p:cNvPr id="3" name="Content Placeholder 2"/>
          <p:cNvSpPr>
            <a:spLocks noGrp="1"/>
          </p:cNvSpPr>
          <p:nvPr>
            <p:ph idx="1"/>
          </p:nvPr>
        </p:nvSpPr>
        <p:spPr>
          <a:xfrm>
            <a:off x="72099" y="1213496"/>
            <a:ext cx="9404723" cy="5614416"/>
          </a:xfrm>
          <a:solidFill>
            <a:schemeClr val="bg1"/>
          </a:solidFill>
        </p:spPr>
        <p:txBody>
          <a:bodyPr>
            <a:noAutofit/>
          </a:bodyPr>
          <a:lstStyle/>
          <a:p>
            <a:r>
              <a:rPr lang="en-US" sz="3600" b="1" dirty="0">
                <a:solidFill>
                  <a:srgbClr val="FFFF00"/>
                </a:solidFill>
              </a:rPr>
              <a:t>Every categorical proposition is also said to have a </a:t>
            </a:r>
            <a:r>
              <a:rPr lang="en-US" sz="3600" b="1" dirty="0" smtClean="0">
                <a:solidFill>
                  <a:srgbClr val="FFFF00"/>
                </a:solidFill>
              </a:rPr>
              <a:t>Quality </a:t>
            </a:r>
            <a:r>
              <a:rPr lang="en-US" sz="3600" b="1" dirty="0">
                <a:solidFill>
                  <a:srgbClr val="FFFF00"/>
                </a:solidFill>
              </a:rPr>
              <a:t>which may either be negative or affirmative.</a:t>
            </a:r>
          </a:p>
          <a:p>
            <a:pPr>
              <a:buNone/>
            </a:pPr>
            <a:endParaRPr lang="en-US" sz="3600" b="1" dirty="0"/>
          </a:p>
          <a:p>
            <a:r>
              <a:rPr lang="en-US" sz="3600" b="1" dirty="0"/>
              <a:t>Thus the quality of a categorical proposition is said to be </a:t>
            </a:r>
            <a:r>
              <a:rPr lang="en-US" sz="3600" b="1" dirty="0">
                <a:solidFill>
                  <a:srgbClr val="FF0000"/>
                </a:solidFill>
              </a:rPr>
              <a:t>A</a:t>
            </a:r>
            <a:r>
              <a:rPr lang="en-US" sz="3600" b="1" dirty="0" smtClean="0">
                <a:solidFill>
                  <a:srgbClr val="FF0000"/>
                </a:solidFill>
              </a:rPr>
              <a:t>ffirmative</a:t>
            </a:r>
            <a:r>
              <a:rPr lang="en-US" sz="3600" b="1" dirty="0" smtClean="0"/>
              <a:t> </a:t>
            </a:r>
            <a:r>
              <a:rPr lang="en-US" sz="3600" b="1" dirty="0"/>
              <a:t>or </a:t>
            </a:r>
            <a:r>
              <a:rPr lang="en-US" sz="3600" b="1" dirty="0" smtClean="0">
                <a:solidFill>
                  <a:srgbClr val="FF0000"/>
                </a:solidFill>
              </a:rPr>
              <a:t>Negative</a:t>
            </a:r>
            <a:r>
              <a:rPr lang="en-US" sz="3600" b="1" dirty="0" smtClean="0"/>
              <a:t> </a:t>
            </a:r>
            <a:r>
              <a:rPr lang="en-US" sz="3600" b="1" dirty="0"/>
              <a:t>according to whether complete or partial class inclusion is affirmed or </a:t>
            </a:r>
            <a:r>
              <a:rPr lang="en-US" sz="3600" b="1" dirty="0" smtClean="0"/>
              <a:t>negated by </a:t>
            </a:r>
            <a:r>
              <a:rPr lang="en-US" sz="3600" b="1" dirty="0"/>
              <a:t>the proposition.</a:t>
            </a:r>
          </a:p>
        </p:txBody>
      </p:sp>
      <p:sp>
        <p:nvSpPr>
          <p:cNvPr id="5" name="Rounded Rectangle 4"/>
          <p:cNvSpPr/>
          <p:nvPr/>
        </p:nvSpPr>
        <p:spPr>
          <a:xfrm>
            <a:off x="9476822" y="353960"/>
            <a:ext cx="2715178" cy="647395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1"/>
                </a:solidFill>
              </a:rPr>
              <a:t>ATTEMPT THE CORRESPONDING DIAGRAMS TO THESE PROPOSITIONS</a:t>
            </a:r>
            <a:r>
              <a:rPr lang="en-US" b="1" dirty="0" smtClean="0">
                <a:solidFill>
                  <a:schemeClr val="bg1"/>
                </a:solidFill>
              </a:rPr>
              <a:t>…</a:t>
            </a:r>
          </a:p>
          <a:p>
            <a:endParaRPr lang="en-US" b="1" dirty="0">
              <a:solidFill>
                <a:schemeClr val="bg1"/>
              </a:solidFill>
            </a:endParaRPr>
          </a:p>
          <a:p>
            <a:endParaRPr lang="en-US" b="1" dirty="0" smtClean="0">
              <a:solidFill>
                <a:schemeClr val="bg1"/>
              </a:solidFill>
            </a:endParaRPr>
          </a:p>
          <a:p>
            <a:endParaRPr lang="en-US" b="1" dirty="0">
              <a:solidFill>
                <a:schemeClr val="bg1"/>
              </a:solidFill>
            </a:endParaRPr>
          </a:p>
          <a:p>
            <a:endParaRPr lang="en-US" b="1" dirty="0" smtClean="0">
              <a:solidFill>
                <a:schemeClr val="bg1"/>
              </a:solidFill>
            </a:endParaRPr>
          </a:p>
          <a:p>
            <a:endParaRPr lang="en-US" b="1" dirty="0">
              <a:solidFill>
                <a:schemeClr val="bg1"/>
              </a:solidFill>
            </a:endParaRPr>
          </a:p>
          <a:p>
            <a:endParaRPr lang="en-US" b="1" dirty="0" smtClean="0">
              <a:solidFill>
                <a:schemeClr val="bg1"/>
              </a:solidFill>
            </a:endParaRPr>
          </a:p>
          <a:p>
            <a:endParaRPr lang="en-US" b="1" dirty="0">
              <a:solidFill>
                <a:schemeClr val="bg1"/>
              </a:solidFill>
            </a:endParaRPr>
          </a:p>
          <a:p>
            <a:endParaRPr lang="en-US" b="1" dirty="0" smtClean="0">
              <a:solidFill>
                <a:schemeClr val="bg1"/>
              </a:solidFill>
            </a:endParaRPr>
          </a:p>
          <a:p>
            <a:endParaRPr lang="en-US" b="1" dirty="0">
              <a:solidFill>
                <a:schemeClr val="bg1"/>
              </a:solidFill>
            </a:endParaRPr>
          </a:p>
          <a:p>
            <a:endParaRPr lang="en-US" b="1" dirty="0" smtClean="0">
              <a:solidFill>
                <a:schemeClr val="bg1"/>
              </a:solidFill>
            </a:endParaRPr>
          </a:p>
          <a:p>
            <a:endParaRPr lang="en-US" b="1" dirty="0">
              <a:solidFill>
                <a:schemeClr val="bg1"/>
              </a:solidFill>
            </a:endParaRPr>
          </a:p>
          <a:p>
            <a:endParaRPr lang="en-US" b="1" dirty="0" smtClean="0">
              <a:solidFill>
                <a:schemeClr val="bg1"/>
              </a:solidFill>
            </a:endParaRPr>
          </a:p>
          <a:p>
            <a:endParaRPr lang="en-US" b="1" dirty="0">
              <a:solidFill>
                <a:schemeClr val="bg1"/>
              </a:solidFill>
            </a:endParaRPr>
          </a:p>
          <a:p>
            <a:endParaRPr lang="en-US" b="1" dirty="0" smtClean="0">
              <a:solidFill>
                <a:schemeClr val="bg1"/>
              </a:solidFill>
            </a:endParaRPr>
          </a:p>
          <a:p>
            <a:endParaRPr lang="en-US" b="1" dirty="0">
              <a:solidFill>
                <a:schemeClr val="bg1"/>
              </a:solidFill>
            </a:endParaRPr>
          </a:p>
          <a:p>
            <a:endParaRPr lang="en-US" b="1" dirty="0">
              <a:solidFill>
                <a:schemeClr val="bg1"/>
              </a:solidFill>
            </a:endParaRPr>
          </a:p>
        </p:txBody>
      </p:sp>
      <p:sp>
        <p:nvSpPr>
          <p:cNvPr id="6" name="Rounded Rectangle 5"/>
          <p:cNvSpPr/>
          <p:nvPr/>
        </p:nvSpPr>
        <p:spPr>
          <a:xfrm>
            <a:off x="10854258" y="2276917"/>
            <a:ext cx="1219200" cy="111351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Muslims</a:t>
            </a:r>
            <a:endParaRPr lang="en-US" b="1" dirty="0"/>
          </a:p>
        </p:txBody>
      </p:sp>
      <p:sp>
        <p:nvSpPr>
          <p:cNvPr id="7" name="Oval 6"/>
          <p:cNvSpPr/>
          <p:nvPr/>
        </p:nvSpPr>
        <p:spPr>
          <a:xfrm>
            <a:off x="9550396" y="2217311"/>
            <a:ext cx="1269996" cy="1202267"/>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600" b="1" dirty="0" smtClean="0">
                <a:solidFill>
                  <a:schemeClr val="bg1"/>
                </a:solidFill>
              </a:rPr>
              <a:t>RU</a:t>
            </a:r>
            <a:endParaRPr lang="en-US" sz="3600" b="1" dirty="0">
              <a:solidFill>
                <a:schemeClr val="bg1"/>
              </a:solidFill>
            </a:endParaRPr>
          </a:p>
        </p:txBody>
      </p:sp>
      <p:sp>
        <p:nvSpPr>
          <p:cNvPr id="9" name="Rounded Rectangle 8"/>
          <p:cNvSpPr/>
          <p:nvPr/>
        </p:nvSpPr>
        <p:spPr>
          <a:xfrm>
            <a:off x="10414000" y="4523269"/>
            <a:ext cx="1540918" cy="117180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smtClean="0"/>
              <a:t>Muslims</a:t>
            </a:r>
            <a:endParaRPr lang="en-US" b="1" dirty="0"/>
          </a:p>
        </p:txBody>
      </p:sp>
      <p:sp>
        <p:nvSpPr>
          <p:cNvPr id="10" name="Rounded Rectangle 9"/>
          <p:cNvSpPr/>
          <p:nvPr/>
        </p:nvSpPr>
        <p:spPr>
          <a:xfrm>
            <a:off x="9692639" y="5342535"/>
            <a:ext cx="1754293" cy="117180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Political Science</a:t>
            </a:r>
            <a:endParaRPr lang="en-US" b="1" dirty="0"/>
          </a:p>
        </p:txBody>
      </p:sp>
    </p:spTree>
    <p:extLst>
      <p:ext uri="{BB962C8B-B14F-4D97-AF65-F5344CB8AC3E}">
        <p14:creationId xmlns:p14="http://schemas.microsoft.com/office/powerpoint/2010/main" val="50203018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779" y="219456"/>
            <a:ext cx="9559574" cy="902272"/>
          </a:xfrm>
          <a:solidFill>
            <a:schemeClr val="tx1"/>
          </a:solidFill>
        </p:spPr>
        <p:txBody>
          <a:bodyPr/>
          <a:lstStyle/>
          <a:p>
            <a:r>
              <a:rPr lang="en-US" b="1" dirty="0">
                <a:solidFill>
                  <a:schemeClr val="bg1"/>
                </a:solidFill>
              </a:rPr>
              <a:t>Quality &amp; Quantity of Cat Prop Cont.</a:t>
            </a:r>
            <a:endParaRPr lang="en-US" dirty="0">
              <a:solidFill>
                <a:schemeClr val="bg1"/>
              </a:solidFill>
            </a:endParaRPr>
          </a:p>
        </p:txBody>
      </p:sp>
      <p:sp>
        <p:nvSpPr>
          <p:cNvPr id="3" name="Content Placeholder 2"/>
          <p:cNvSpPr>
            <a:spLocks noGrp="1"/>
          </p:cNvSpPr>
          <p:nvPr>
            <p:ph idx="1"/>
          </p:nvPr>
        </p:nvSpPr>
        <p:spPr>
          <a:xfrm>
            <a:off x="206218" y="1322896"/>
            <a:ext cx="9394982" cy="5370512"/>
          </a:xfrm>
          <a:solidFill>
            <a:schemeClr val="accent1">
              <a:lumMod val="75000"/>
            </a:schemeClr>
          </a:solidFill>
        </p:spPr>
        <p:txBody>
          <a:bodyPr>
            <a:noAutofit/>
          </a:bodyPr>
          <a:lstStyle/>
          <a:p>
            <a:r>
              <a:rPr lang="en-US" sz="3600" b="1" dirty="0">
                <a:solidFill>
                  <a:srgbClr val="FFFF00"/>
                </a:solidFill>
              </a:rPr>
              <a:t>Therefore if a categorical proposition affirms complete or partial inclusion of one class in another, then it is affirmative in quality,</a:t>
            </a:r>
          </a:p>
          <a:p>
            <a:endParaRPr lang="en-US" sz="3600" b="1" dirty="0"/>
          </a:p>
          <a:p>
            <a:r>
              <a:rPr lang="en-US" sz="3600" b="1" dirty="0"/>
              <a:t>On the other hand, it will be negative in quality if it denies completely or partial inclusion of one class in another</a:t>
            </a:r>
          </a:p>
        </p:txBody>
      </p:sp>
      <p:sp>
        <p:nvSpPr>
          <p:cNvPr id="4" name="Rounded Rectangle 3"/>
          <p:cNvSpPr/>
          <p:nvPr/>
        </p:nvSpPr>
        <p:spPr>
          <a:xfrm>
            <a:off x="9674353" y="219456"/>
            <a:ext cx="2517647" cy="647395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766349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7490"/>
            <a:ext cx="9228667" cy="902272"/>
          </a:xfrm>
          <a:solidFill>
            <a:schemeClr val="tx1"/>
          </a:solidFill>
        </p:spPr>
        <p:txBody>
          <a:bodyPr/>
          <a:lstStyle/>
          <a:p>
            <a:r>
              <a:rPr lang="en-US" sz="4000" b="1" dirty="0">
                <a:solidFill>
                  <a:schemeClr val="bg1"/>
                </a:solidFill>
              </a:rPr>
              <a:t>Quality &amp; Quantity of Cat Prop Cont.</a:t>
            </a:r>
            <a:endParaRPr lang="en-US" sz="4000" dirty="0">
              <a:solidFill>
                <a:schemeClr val="bg1"/>
              </a:solidFill>
            </a:endParaRPr>
          </a:p>
        </p:txBody>
      </p:sp>
      <p:sp>
        <p:nvSpPr>
          <p:cNvPr id="3" name="Content Placeholder 2"/>
          <p:cNvSpPr>
            <a:spLocks noGrp="1"/>
          </p:cNvSpPr>
          <p:nvPr>
            <p:ph idx="1"/>
          </p:nvPr>
        </p:nvSpPr>
        <p:spPr>
          <a:xfrm>
            <a:off x="118534" y="1218137"/>
            <a:ext cx="9110134" cy="5475271"/>
          </a:xfrm>
          <a:solidFill>
            <a:schemeClr val="bg1"/>
          </a:solidFill>
        </p:spPr>
        <p:txBody>
          <a:bodyPr>
            <a:noAutofit/>
          </a:bodyPr>
          <a:lstStyle/>
          <a:p>
            <a:r>
              <a:rPr lang="en-US" sz="3600" b="1" dirty="0"/>
              <a:t>Therefore if a categorical proposition affirms complete or partial inclusion of one class in another, then it is affirmative in quality,</a:t>
            </a:r>
          </a:p>
          <a:p>
            <a:endParaRPr lang="en-US" sz="3600" b="1" dirty="0"/>
          </a:p>
          <a:p>
            <a:r>
              <a:rPr lang="en-US" sz="3600" b="1" dirty="0"/>
              <a:t>On the other hand, it will be negative in quality if it denies completely or partial inclusion of one class in </a:t>
            </a:r>
            <a:r>
              <a:rPr lang="en-US" sz="3600" b="1" dirty="0" smtClean="0"/>
              <a:t>another.</a:t>
            </a:r>
            <a:endParaRPr lang="en-US" sz="3600" b="1" dirty="0"/>
          </a:p>
        </p:txBody>
      </p:sp>
      <p:sp>
        <p:nvSpPr>
          <p:cNvPr id="4" name="Rounded Rectangle 3"/>
          <p:cNvSpPr/>
          <p:nvPr/>
        </p:nvSpPr>
        <p:spPr>
          <a:xfrm>
            <a:off x="9235448" y="140208"/>
            <a:ext cx="2963333" cy="6858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0752651" y="3646813"/>
            <a:ext cx="1219200" cy="111351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Muslims</a:t>
            </a:r>
            <a:endParaRPr lang="en-US" b="1" dirty="0"/>
          </a:p>
        </p:txBody>
      </p:sp>
      <p:sp>
        <p:nvSpPr>
          <p:cNvPr id="8" name="Oval 7"/>
          <p:cNvSpPr/>
          <p:nvPr/>
        </p:nvSpPr>
        <p:spPr>
          <a:xfrm>
            <a:off x="9418322" y="3544894"/>
            <a:ext cx="1269996" cy="1202267"/>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600" b="1" dirty="0" smtClean="0">
                <a:solidFill>
                  <a:schemeClr val="bg1"/>
                </a:solidFill>
              </a:rPr>
              <a:t>RU</a:t>
            </a:r>
            <a:endParaRPr lang="en-US" sz="3600" b="1" dirty="0">
              <a:solidFill>
                <a:schemeClr val="bg1"/>
              </a:solidFill>
            </a:endParaRPr>
          </a:p>
        </p:txBody>
      </p:sp>
      <p:sp>
        <p:nvSpPr>
          <p:cNvPr id="9" name="Rounded Rectangle 8"/>
          <p:cNvSpPr/>
          <p:nvPr/>
        </p:nvSpPr>
        <p:spPr>
          <a:xfrm>
            <a:off x="10507143" y="4906975"/>
            <a:ext cx="1540918" cy="117180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smtClean="0"/>
              <a:t>Muslims</a:t>
            </a:r>
            <a:endParaRPr lang="en-US" b="1" dirty="0"/>
          </a:p>
        </p:txBody>
      </p:sp>
      <p:sp>
        <p:nvSpPr>
          <p:cNvPr id="10" name="Rounded Rectangle 9"/>
          <p:cNvSpPr/>
          <p:nvPr/>
        </p:nvSpPr>
        <p:spPr>
          <a:xfrm>
            <a:off x="9438644" y="5596530"/>
            <a:ext cx="1754293" cy="117180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Political Science</a:t>
            </a:r>
            <a:endParaRPr lang="en-US" b="1" dirty="0"/>
          </a:p>
        </p:txBody>
      </p:sp>
      <p:sp>
        <p:nvSpPr>
          <p:cNvPr id="11" name="Oval 10"/>
          <p:cNvSpPr/>
          <p:nvPr/>
        </p:nvSpPr>
        <p:spPr>
          <a:xfrm>
            <a:off x="9296403" y="173956"/>
            <a:ext cx="2675447" cy="128287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Oval 11"/>
          <p:cNvSpPr/>
          <p:nvPr/>
        </p:nvSpPr>
        <p:spPr>
          <a:xfrm>
            <a:off x="9635889" y="577697"/>
            <a:ext cx="1500012" cy="76151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0049918" y="188238"/>
            <a:ext cx="1405466" cy="369332"/>
          </a:xfrm>
          <a:prstGeom prst="rect">
            <a:avLst/>
          </a:prstGeom>
          <a:noFill/>
        </p:spPr>
        <p:txBody>
          <a:bodyPr wrap="square" rtlCol="0">
            <a:spAutoFit/>
          </a:bodyPr>
          <a:lstStyle/>
          <a:p>
            <a:r>
              <a:rPr lang="en-US" b="1" dirty="0" smtClean="0">
                <a:solidFill>
                  <a:schemeClr val="bg1"/>
                </a:solidFill>
              </a:rPr>
              <a:t>Nigerians</a:t>
            </a:r>
            <a:endParaRPr lang="en-US" b="1" dirty="0">
              <a:solidFill>
                <a:schemeClr val="bg1"/>
              </a:solidFill>
            </a:endParaRPr>
          </a:p>
        </p:txBody>
      </p:sp>
      <p:sp>
        <p:nvSpPr>
          <p:cNvPr id="14" name="TextBox 13"/>
          <p:cNvSpPr txBox="1"/>
          <p:nvPr/>
        </p:nvSpPr>
        <p:spPr>
          <a:xfrm>
            <a:off x="9821334" y="848805"/>
            <a:ext cx="1286938" cy="369332"/>
          </a:xfrm>
          <a:prstGeom prst="rect">
            <a:avLst/>
          </a:prstGeom>
          <a:noFill/>
        </p:spPr>
        <p:txBody>
          <a:bodyPr wrap="square" rtlCol="0">
            <a:spAutoFit/>
          </a:bodyPr>
          <a:lstStyle/>
          <a:p>
            <a:r>
              <a:rPr lang="en-US" b="1" dirty="0">
                <a:solidFill>
                  <a:schemeClr val="bg1"/>
                </a:solidFill>
              </a:rPr>
              <a:t>I</a:t>
            </a:r>
            <a:r>
              <a:rPr lang="en-US" b="1" dirty="0" smtClean="0">
                <a:solidFill>
                  <a:schemeClr val="bg1"/>
                </a:solidFill>
              </a:rPr>
              <a:t>ntelligent</a:t>
            </a:r>
            <a:endParaRPr lang="en-US" b="1" dirty="0">
              <a:solidFill>
                <a:schemeClr val="bg1"/>
              </a:solidFill>
            </a:endParaRPr>
          </a:p>
        </p:txBody>
      </p:sp>
      <p:sp>
        <p:nvSpPr>
          <p:cNvPr id="15" name="Oval 14"/>
          <p:cNvSpPr/>
          <p:nvPr/>
        </p:nvSpPr>
        <p:spPr>
          <a:xfrm>
            <a:off x="9323490" y="1600940"/>
            <a:ext cx="1625598" cy="17010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bg1"/>
              </a:solidFill>
            </a:endParaRPr>
          </a:p>
        </p:txBody>
      </p:sp>
      <p:sp>
        <p:nvSpPr>
          <p:cNvPr id="16" name="Oval 15"/>
          <p:cNvSpPr/>
          <p:nvPr/>
        </p:nvSpPr>
        <p:spPr>
          <a:xfrm>
            <a:off x="10673756" y="1583687"/>
            <a:ext cx="1408850" cy="1701095"/>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sp>
        <p:nvSpPr>
          <p:cNvPr id="19" name="TextBox 18"/>
          <p:cNvSpPr txBox="1"/>
          <p:nvPr/>
        </p:nvSpPr>
        <p:spPr>
          <a:xfrm>
            <a:off x="9382773" y="2067711"/>
            <a:ext cx="1187013" cy="400110"/>
          </a:xfrm>
          <a:prstGeom prst="rect">
            <a:avLst/>
          </a:prstGeom>
          <a:noFill/>
        </p:spPr>
        <p:txBody>
          <a:bodyPr wrap="square" rtlCol="0">
            <a:spAutoFit/>
          </a:bodyPr>
          <a:lstStyle/>
          <a:p>
            <a:r>
              <a:rPr lang="en-US" sz="2000" b="1" dirty="0" smtClean="0"/>
              <a:t>Lawyers</a:t>
            </a:r>
            <a:r>
              <a:rPr lang="en-US" dirty="0" smtClean="0"/>
              <a:t>  </a:t>
            </a:r>
            <a:endParaRPr lang="en-US" dirty="0"/>
          </a:p>
        </p:txBody>
      </p:sp>
      <p:sp>
        <p:nvSpPr>
          <p:cNvPr id="20" name="TextBox 19"/>
          <p:cNvSpPr txBox="1"/>
          <p:nvPr/>
        </p:nvSpPr>
        <p:spPr>
          <a:xfrm>
            <a:off x="10734715" y="2392452"/>
            <a:ext cx="1286938" cy="369332"/>
          </a:xfrm>
          <a:prstGeom prst="rect">
            <a:avLst/>
          </a:prstGeom>
          <a:noFill/>
        </p:spPr>
        <p:txBody>
          <a:bodyPr wrap="square" rtlCol="0">
            <a:spAutoFit/>
          </a:bodyPr>
          <a:lstStyle/>
          <a:p>
            <a:r>
              <a:rPr lang="en-US" b="1" dirty="0">
                <a:solidFill>
                  <a:schemeClr val="bg1"/>
                </a:solidFill>
              </a:rPr>
              <a:t>I</a:t>
            </a:r>
            <a:r>
              <a:rPr lang="en-US" b="1" dirty="0" smtClean="0">
                <a:solidFill>
                  <a:schemeClr val="bg1"/>
                </a:solidFill>
              </a:rPr>
              <a:t>ntelligent</a:t>
            </a:r>
            <a:endParaRPr lang="en-US" b="1" dirty="0">
              <a:solidFill>
                <a:schemeClr val="bg1"/>
              </a:solidFill>
            </a:endParaRPr>
          </a:p>
        </p:txBody>
      </p:sp>
    </p:spTree>
    <p:extLst>
      <p:ext uri="{BB962C8B-B14F-4D97-AF65-F5344CB8AC3E}">
        <p14:creationId xmlns:p14="http://schemas.microsoft.com/office/powerpoint/2010/main" val="239717841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 y="160110"/>
            <a:ext cx="11503152" cy="754290"/>
          </a:xfrm>
          <a:solidFill>
            <a:srgbClr val="FFFF00"/>
          </a:solidFill>
        </p:spPr>
        <p:txBody>
          <a:bodyPr/>
          <a:lstStyle/>
          <a:p>
            <a:r>
              <a:rPr lang="en-US" b="1" dirty="0" smtClean="0">
                <a:solidFill>
                  <a:schemeClr val="bg1"/>
                </a:solidFill>
              </a:rPr>
              <a:t>Summary of Lecture on Cat Propositions…</a:t>
            </a:r>
            <a:endParaRPr lang="en-US" b="1" dirty="0">
              <a:solidFill>
                <a:schemeClr val="bg1"/>
              </a:solidFill>
            </a:endParaRPr>
          </a:p>
        </p:txBody>
      </p:sp>
      <p:sp>
        <p:nvSpPr>
          <p:cNvPr id="3" name="Content Placeholder 2"/>
          <p:cNvSpPr>
            <a:spLocks noGrp="1"/>
          </p:cNvSpPr>
          <p:nvPr>
            <p:ph idx="1"/>
          </p:nvPr>
        </p:nvSpPr>
        <p:spPr>
          <a:xfrm>
            <a:off x="164592" y="1120230"/>
            <a:ext cx="11850624" cy="5554890"/>
          </a:xfrm>
          <a:solidFill>
            <a:srgbClr val="C00000"/>
          </a:solidFill>
        </p:spPr>
        <p:txBody>
          <a:bodyPr>
            <a:noAutofit/>
          </a:bodyPr>
          <a:lstStyle/>
          <a:p>
            <a:r>
              <a:rPr lang="en-US" sz="4000" b="1" dirty="0"/>
              <a:t>The quality and quantity of each of </a:t>
            </a:r>
            <a:r>
              <a:rPr lang="en-US" sz="4000" b="1" smtClean="0"/>
              <a:t>[</a:t>
            </a:r>
            <a:r>
              <a:rPr lang="en-US" sz="4000" b="1" smtClean="0">
                <a:solidFill>
                  <a:srgbClr val="FFFF00"/>
                </a:solidFill>
              </a:rPr>
              <a:t>A, </a:t>
            </a:r>
            <a:r>
              <a:rPr lang="en-US" sz="4000" b="1">
                <a:solidFill>
                  <a:srgbClr val="FFFF00"/>
                </a:solidFill>
              </a:rPr>
              <a:t>I</a:t>
            </a:r>
            <a:r>
              <a:rPr lang="en-US" sz="4000" b="1" smtClean="0">
                <a:solidFill>
                  <a:srgbClr val="FFFF00"/>
                </a:solidFill>
              </a:rPr>
              <a:t>, E, </a:t>
            </a:r>
            <a:r>
              <a:rPr lang="en-US" sz="4000" b="1" dirty="0">
                <a:solidFill>
                  <a:srgbClr val="FFFF00"/>
                </a:solidFill>
              </a:rPr>
              <a:t>O</a:t>
            </a:r>
            <a:r>
              <a:rPr lang="en-US" sz="4000" b="1" dirty="0" smtClean="0">
                <a:solidFill>
                  <a:srgbClr val="FFFF00"/>
                </a:solidFill>
              </a:rPr>
              <a:t>.]</a:t>
            </a:r>
          </a:p>
          <a:p>
            <a:endParaRPr lang="en-US" sz="4000" b="1" dirty="0"/>
          </a:p>
          <a:p>
            <a:r>
              <a:rPr lang="en-US" sz="4000" b="1" dirty="0" smtClean="0"/>
              <a:t>           </a:t>
            </a:r>
            <a:r>
              <a:rPr lang="en-US" sz="4000" b="1" dirty="0" smtClean="0">
                <a:solidFill>
                  <a:srgbClr val="FFFF00"/>
                </a:solidFill>
              </a:rPr>
              <a:t>QUALITY                            </a:t>
            </a:r>
            <a:r>
              <a:rPr lang="en-US" sz="4000" b="1" dirty="0">
                <a:solidFill>
                  <a:srgbClr val="FFFF00"/>
                </a:solidFill>
              </a:rPr>
              <a:t>QUANTITY</a:t>
            </a:r>
          </a:p>
          <a:p>
            <a:r>
              <a:rPr lang="en-US" sz="4000" b="1" dirty="0"/>
              <a:t> “A”   Universal                             Affirmative</a:t>
            </a:r>
          </a:p>
          <a:p>
            <a:r>
              <a:rPr lang="en-US" sz="4000" b="1" dirty="0"/>
              <a:t> </a:t>
            </a:r>
            <a:r>
              <a:rPr lang="en-US" sz="4000" b="1" dirty="0">
                <a:solidFill>
                  <a:schemeClr val="bg1"/>
                </a:solidFill>
              </a:rPr>
              <a:t>“I”    Particular                            Affirmative</a:t>
            </a:r>
          </a:p>
          <a:p>
            <a:r>
              <a:rPr lang="en-US" sz="4000" b="1" dirty="0"/>
              <a:t> “E”    Universal                            Negative.</a:t>
            </a:r>
          </a:p>
          <a:p>
            <a:r>
              <a:rPr lang="en-US" sz="4000" b="1" dirty="0"/>
              <a:t> </a:t>
            </a:r>
            <a:r>
              <a:rPr lang="en-US" sz="4000" b="1" dirty="0">
                <a:solidFill>
                  <a:schemeClr val="bg1"/>
                </a:solidFill>
              </a:rPr>
              <a:t>“O”    Particular                           Negative</a:t>
            </a:r>
            <a:r>
              <a:rPr lang="en-US" sz="4000" dirty="0">
                <a:solidFill>
                  <a:schemeClr val="bg1"/>
                </a:solidFill>
              </a:rPr>
              <a:t>.</a:t>
            </a:r>
          </a:p>
        </p:txBody>
      </p:sp>
    </p:spTree>
    <p:extLst>
      <p:ext uri="{BB962C8B-B14F-4D97-AF65-F5344CB8AC3E}">
        <p14:creationId xmlns:p14="http://schemas.microsoft.com/office/powerpoint/2010/main" val="1157217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58" y="98156"/>
            <a:ext cx="9404723" cy="778923"/>
          </a:xfrm>
          <a:solidFill>
            <a:srgbClr val="FFFF00"/>
          </a:solidFill>
        </p:spPr>
        <p:txBody>
          <a:bodyPr/>
          <a:lstStyle/>
          <a:p>
            <a:r>
              <a:rPr lang="en-US" b="1" dirty="0" smtClean="0">
                <a:solidFill>
                  <a:schemeClr val="bg1"/>
                </a:solidFill>
              </a:rPr>
              <a:t>More Conceptual Clarifications</a:t>
            </a:r>
            <a:endParaRPr lang="en-US" b="1" dirty="0">
              <a:solidFill>
                <a:schemeClr val="bg1"/>
              </a:solidFill>
            </a:endParaRPr>
          </a:p>
        </p:txBody>
      </p:sp>
      <p:sp>
        <p:nvSpPr>
          <p:cNvPr id="3" name="Content Placeholder 2"/>
          <p:cNvSpPr>
            <a:spLocks noGrp="1"/>
          </p:cNvSpPr>
          <p:nvPr>
            <p:ph idx="1"/>
          </p:nvPr>
        </p:nvSpPr>
        <p:spPr>
          <a:xfrm>
            <a:off x="142258" y="1026368"/>
            <a:ext cx="11875571" cy="5691674"/>
          </a:xfrm>
          <a:solidFill>
            <a:schemeClr val="tx1"/>
          </a:solidFill>
        </p:spPr>
        <p:txBody>
          <a:bodyPr>
            <a:noAutofit/>
          </a:bodyPr>
          <a:lstStyle/>
          <a:p>
            <a:r>
              <a:rPr lang="en-US" sz="2800" b="1" dirty="0">
                <a:solidFill>
                  <a:schemeClr val="bg1"/>
                </a:solidFill>
                <a:latin typeface="Times New Roman" panose="02020603050405020304" pitchFamily="18" charset="0"/>
                <a:cs typeface="Times New Roman" panose="02020603050405020304" pitchFamily="18" charset="0"/>
              </a:rPr>
              <a:t>An argument is a complex claim used to </a:t>
            </a:r>
            <a:r>
              <a:rPr lang="en-US" sz="2800" b="1" dirty="0" err="1">
                <a:solidFill>
                  <a:schemeClr val="bg1"/>
                </a:solidFill>
                <a:latin typeface="Times New Roman" panose="02020603050405020304" pitchFamily="18" charset="0"/>
                <a:cs typeface="Times New Roman" panose="02020603050405020304" pitchFamily="18" charset="0"/>
              </a:rPr>
              <a:t>organise</a:t>
            </a:r>
            <a:r>
              <a:rPr lang="en-US" sz="2800" b="1" dirty="0">
                <a:solidFill>
                  <a:schemeClr val="bg1"/>
                </a:solidFill>
                <a:latin typeface="Times New Roman" panose="02020603050405020304" pitchFamily="18" charset="0"/>
                <a:cs typeface="Times New Roman" panose="02020603050405020304" pitchFamily="18" charset="0"/>
              </a:rPr>
              <a:t> and express certain kinds of reasoning. </a:t>
            </a:r>
            <a:endParaRPr lang="en-US" sz="2800" b="1" dirty="0" smtClean="0">
              <a:solidFill>
                <a:schemeClr val="bg1"/>
              </a:solidFill>
              <a:latin typeface="Times New Roman" panose="02020603050405020304" pitchFamily="18" charset="0"/>
              <a:cs typeface="Times New Roman" panose="02020603050405020304" pitchFamily="18" charset="0"/>
            </a:endParaRPr>
          </a:p>
          <a:p>
            <a:r>
              <a:rPr lang="en-US" sz="2800" b="1" dirty="0" smtClean="0">
                <a:solidFill>
                  <a:schemeClr val="bg1"/>
                </a:solidFill>
                <a:latin typeface="Times New Roman" panose="02020603050405020304" pitchFamily="18" charset="0"/>
                <a:cs typeface="Times New Roman" panose="02020603050405020304" pitchFamily="18" charset="0"/>
              </a:rPr>
              <a:t>It </a:t>
            </a:r>
            <a:r>
              <a:rPr lang="en-US" sz="2800" b="1" dirty="0">
                <a:solidFill>
                  <a:schemeClr val="bg1"/>
                </a:solidFill>
                <a:latin typeface="Times New Roman" panose="02020603050405020304" pitchFamily="18" charset="0"/>
                <a:cs typeface="Times New Roman" panose="02020603050405020304" pitchFamily="18" charset="0"/>
              </a:rPr>
              <a:t>is composed of two or more claims, one of which is a conclusion; the others are reasons for the conclusion. </a:t>
            </a:r>
            <a:endParaRPr lang="en-US" sz="2800" b="1" dirty="0" smtClean="0">
              <a:solidFill>
                <a:schemeClr val="bg1"/>
              </a:solidFill>
              <a:latin typeface="Times New Roman" panose="02020603050405020304" pitchFamily="18" charset="0"/>
              <a:cs typeface="Times New Roman" panose="02020603050405020304" pitchFamily="18" charset="0"/>
            </a:endParaRPr>
          </a:p>
          <a:p>
            <a:r>
              <a:rPr lang="en-US" sz="2800" b="1" dirty="0" smtClean="0">
                <a:solidFill>
                  <a:schemeClr val="bg1"/>
                </a:solidFill>
                <a:latin typeface="Times New Roman" panose="02020603050405020304" pitchFamily="18" charset="0"/>
                <a:cs typeface="Times New Roman" panose="02020603050405020304" pitchFamily="18" charset="0"/>
              </a:rPr>
              <a:t>A </a:t>
            </a:r>
            <a:r>
              <a:rPr lang="en-US" sz="2800" b="1" dirty="0">
                <a:solidFill>
                  <a:schemeClr val="bg1"/>
                </a:solidFill>
                <a:latin typeface="Times New Roman" panose="02020603050405020304" pitchFamily="18" charset="0"/>
                <a:cs typeface="Times New Roman" panose="02020603050405020304" pitchFamily="18" charset="0"/>
              </a:rPr>
              <a:t>good argument is one in which the conclusion follows from the reasons, or is justified by the reasons. </a:t>
            </a:r>
            <a:endParaRPr lang="en-US" sz="2800" b="1" dirty="0" smtClean="0">
              <a:solidFill>
                <a:schemeClr val="bg1"/>
              </a:solidFill>
              <a:latin typeface="Times New Roman" panose="02020603050405020304" pitchFamily="18" charset="0"/>
              <a:cs typeface="Times New Roman" panose="02020603050405020304" pitchFamily="18" charset="0"/>
            </a:endParaRPr>
          </a:p>
          <a:p>
            <a:r>
              <a:rPr lang="en-US" sz="2800" b="1" dirty="0" smtClean="0">
                <a:solidFill>
                  <a:schemeClr val="bg1"/>
                </a:solidFill>
                <a:latin typeface="Times New Roman" panose="02020603050405020304" pitchFamily="18" charset="0"/>
                <a:cs typeface="Times New Roman" panose="02020603050405020304" pitchFamily="18" charset="0"/>
              </a:rPr>
              <a:t>This </a:t>
            </a:r>
            <a:r>
              <a:rPr lang="en-US" sz="2800" b="1" dirty="0">
                <a:solidFill>
                  <a:schemeClr val="bg1"/>
                </a:solidFill>
                <a:latin typeface="Times New Roman" panose="02020603050405020304" pitchFamily="18" charset="0"/>
                <a:cs typeface="Times New Roman" panose="02020603050405020304" pitchFamily="18" charset="0"/>
              </a:rPr>
              <a:t>doesn’t simply mean that the conclusion comes after the reasons. ‘Following from’, in the context of an argument, means that the conclusion is adequately supported by the reasons</a:t>
            </a:r>
            <a:r>
              <a:rPr lang="en-US" sz="2800" b="1" dirty="0" smtClean="0">
                <a:solidFill>
                  <a:schemeClr val="bg1"/>
                </a:solidFill>
                <a:latin typeface="Times New Roman" panose="02020603050405020304" pitchFamily="18" charset="0"/>
                <a:cs typeface="Times New Roman" panose="02020603050405020304" pitchFamily="18" charset="0"/>
              </a:rPr>
              <a:t>.</a:t>
            </a:r>
          </a:p>
          <a:p>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a:solidFill>
                  <a:schemeClr val="bg1"/>
                </a:solidFill>
                <a:latin typeface="Times New Roman" panose="02020603050405020304" pitchFamily="18" charset="0"/>
                <a:cs typeface="Times New Roman" panose="02020603050405020304" pitchFamily="18" charset="0"/>
              </a:rPr>
              <a:t>If the reasons are true, and the argument is a good one, then the conclusion must be true as well. Obviously a false conclusion cannot follow, in this sense, from true </a:t>
            </a:r>
            <a:r>
              <a:rPr lang="en-US" sz="2800" b="1" dirty="0" smtClean="0">
                <a:solidFill>
                  <a:schemeClr val="bg1"/>
                </a:solidFill>
                <a:latin typeface="Times New Roman" panose="02020603050405020304" pitchFamily="18" charset="0"/>
                <a:cs typeface="Times New Roman" panose="02020603050405020304" pitchFamily="18" charset="0"/>
              </a:rPr>
              <a:t>reasons.</a:t>
            </a:r>
            <a:endParaRPr lang="en-US" sz="2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4773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20" y="158266"/>
            <a:ext cx="2162908" cy="6471138"/>
          </a:xfrm>
          <a:solidFill>
            <a:srgbClr val="0070C0"/>
          </a:solidFill>
        </p:spPr>
        <p:txBody>
          <a:bodyPr/>
          <a:lstStyle/>
          <a:p>
            <a:pPr algn="ctr"/>
            <a:r>
              <a:rPr lang="en-US" sz="3200" b="1" dirty="0" smtClean="0">
                <a:solidFill>
                  <a:schemeClr val="bg1"/>
                </a:solidFill>
                <a:latin typeface="Times New Roman" panose="02020603050405020304" pitchFamily="18" charset="0"/>
                <a:cs typeface="Times New Roman" panose="02020603050405020304" pitchFamily="18" charset="0"/>
              </a:rPr>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a:solidFill>
                  <a:schemeClr val="bg1"/>
                </a:solidFill>
                <a:latin typeface="Times New Roman" panose="02020603050405020304" pitchFamily="18" charset="0"/>
                <a:cs typeface="Times New Roman" panose="02020603050405020304" pitchFamily="18" charset="0"/>
              </a:rPr>
              <a:t/>
            </a:r>
            <a:br>
              <a:rPr lang="en-US" sz="3200" b="1" dirty="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rgbClr val="FFFF00"/>
                </a:solidFill>
                <a:latin typeface="Times New Roman" panose="02020603050405020304" pitchFamily="18" charset="0"/>
                <a:cs typeface="Times New Roman" panose="02020603050405020304" pitchFamily="18" charset="0"/>
              </a:rPr>
              <a:t>Inferences &amp; </a:t>
            </a:r>
            <a:br>
              <a:rPr lang="en-US" sz="3200" b="1" dirty="0" smtClean="0">
                <a:solidFill>
                  <a:srgbClr val="FFFF00"/>
                </a:solidFill>
                <a:latin typeface="Times New Roman" panose="02020603050405020304" pitchFamily="18" charset="0"/>
                <a:cs typeface="Times New Roman" panose="02020603050405020304" pitchFamily="18" charset="0"/>
              </a:rPr>
            </a:br>
            <a:r>
              <a:rPr lang="en-US" sz="3200" b="1" dirty="0" smtClean="0">
                <a:solidFill>
                  <a:srgbClr val="FFFF00"/>
                </a:solidFill>
                <a:latin typeface="Times New Roman" panose="02020603050405020304" pitchFamily="18" charset="0"/>
                <a:cs typeface="Times New Roman" panose="02020603050405020304" pitchFamily="18" charset="0"/>
              </a:rPr>
              <a:t>The</a:t>
            </a:r>
            <a:r>
              <a:rPr lang="en-US" sz="3200" b="1" dirty="0">
                <a:solidFill>
                  <a:srgbClr val="FFFF00"/>
                </a:solidFill>
                <a:latin typeface="Times New Roman" panose="02020603050405020304" pitchFamily="18" charset="0"/>
                <a:cs typeface="Times New Roman" panose="02020603050405020304" pitchFamily="18" charset="0"/>
              </a:rPr>
              <a:t/>
            </a:r>
            <a:br>
              <a:rPr lang="en-US" sz="3200" b="1" dirty="0">
                <a:solidFill>
                  <a:srgbClr val="FFFF00"/>
                </a:solidFill>
                <a:latin typeface="Times New Roman" panose="02020603050405020304" pitchFamily="18" charset="0"/>
                <a:cs typeface="Times New Roman" panose="02020603050405020304" pitchFamily="18" charset="0"/>
              </a:rPr>
            </a:br>
            <a:r>
              <a:rPr lang="en-US" sz="3200" b="1" dirty="0" smtClean="0">
                <a:solidFill>
                  <a:srgbClr val="FFFF00"/>
                </a:solidFill>
                <a:latin typeface="Times New Roman" panose="02020603050405020304" pitchFamily="18" charset="0"/>
                <a:cs typeface="Times New Roman" panose="02020603050405020304" pitchFamily="18" charset="0"/>
              </a:rPr>
              <a:t>Nature </a:t>
            </a:r>
            <a:br>
              <a:rPr lang="en-US" sz="3200" b="1" dirty="0" smtClean="0">
                <a:solidFill>
                  <a:srgbClr val="FFFF00"/>
                </a:solidFill>
                <a:latin typeface="Times New Roman" panose="02020603050405020304" pitchFamily="18" charset="0"/>
                <a:cs typeface="Times New Roman" panose="02020603050405020304" pitchFamily="18" charset="0"/>
              </a:rPr>
            </a:br>
            <a:r>
              <a:rPr lang="en-US" sz="3200" b="1" dirty="0" smtClean="0">
                <a:solidFill>
                  <a:srgbClr val="FFFF00"/>
                </a:solidFill>
                <a:latin typeface="Times New Roman" panose="02020603050405020304" pitchFamily="18" charset="0"/>
                <a:cs typeface="Times New Roman" panose="02020603050405020304" pitchFamily="18" charset="0"/>
              </a:rPr>
              <a:t>Of Arguments </a:t>
            </a:r>
            <a:r>
              <a:rPr lang="en-US" sz="3200" b="1" dirty="0">
                <a:solidFill>
                  <a:srgbClr val="FFFF00"/>
                </a:solidFill>
                <a:latin typeface="Times New Roman" panose="02020603050405020304" pitchFamily="18" charset="0"/>
                <a:cs typeface="Times New Roman" panose="02020603050405020304" pitchFamily="18" charset="0"/>
              </a:rPr>
              <a:t>i</a:t>
            </a:r>
            <a:r>
              <a:rPr lang="en-US" sz="3200" b="1" dirty="0" smtClean="0">
                <a:solidFill>
                  <a:srgbClr val="FFFF00"/>
                </a:solidFill>
                <a:latin typeface="Times New Roman" panose="02020603050405020304" pitchFamily="18" charset="0"/>
                <a:cs typeface="Times New Roman" panose="02020603050405020304" pitchFamily="18" charset="0"/>
              </a:rPr>
              <a:t>n </a:t>
            </a:r>
            <a:br>
              <a:rPr lang="en-US" sz="3200" b="1" dirty="0" smtClean="0">
                <a:solidFill>
                  <a:srgbClr val="FFFF00"/>
                </a:solidFill>
                <a:latin typeface="Times New Roman" panose="02020603050405020304" pitchFamily="18" charset="0"/>
                <a:cs typeface="Times New Roman" panose="02020603050405020304" pitchFamily="18" charset="0"/>
              </a:rPr>
            </a:br>
            <a:r>
              <a:rPr lang="en-US" sz="3200" b="1" dirty="0" smtClean="0">
                <a:solidFill>
                  <a:srgbClr val="FFFF00"/>
                </a:solidFill>
                <a:latin typeface="Times New Roman" panose="02020603050405020304" pitchFamily="18" charset="0"/>
                <a:cs typeface="Times New Roman" panose="02020603050405020304" pitchFamily="18" charset="0"/>
              </a:rPr>
              <a:t>Logics</a:t>
            </a:r>
            <a:endParaRPr lang="en-US" sz="3200"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454151" y="158266"/>
            <a:ext cx="9538557" cy="6471137"/>
          </a:xfrm>
          <a:solidFill>
            <a:schemeClr val="tx1"/>
          </a:solidFill>
        </p:spPr>
        <p:txBody>
          <a:bodyPr>
            <a:noAutofit/>
          </a:bodyPr>
          <a:lstStyle/>
          <a:p>
            <a:r>
              <a:rPr lang="en-US" sz="3600" b="1" dirty="0">
                <a:solidFill>
                  <a:schemeClr val="bg1"/>
                </a:solidFill>
              </a:rPr>
              <a:t>It is important to know that in arguments of these nature, all inferences consist of two parts.</a:t>
            </a:r>
          </a:p>
          <a:p>
            <a:r>
              <a:rPr lang="en-US" sz="3600" b="1" dirty="0">
                <a:solidFill>
                  <a:srgbClr val="FF0000"/>
                </a:solidFill>
              </a:rPr>
              <a:t>1  A new piece of knowledge.</a:t>
            </a:r>
          </a:p>
          <a:p>
            <a:r>
              <a:rPr lang="en-US" sz="3600" b="1" dirty="0">
                <a:solidFill>
                  <a:schemeClr val="bg1"/>
                </a:solidFill>
              </a:rPr>
              <a:t>2, And that on which the new knowledge is being required.</a:t>
            </a:r>
          </a:p>
          <a:p>
            <a:r>
              <a:rPr lang="en-US" sz="3600" b="1" dirty="0">
                <a:solidFill>
                  <a:srgbClr val="FF0000"/>
                </a:solidFill>
              </a:rPr>
              <a:t>We are therefore making a logical claim when we are laying claims to a truth of a proposition, a statement or an assertion; we know or accept as </a:t>
            </a:r>
            <a:r>
              <a:rPr lang="en-US" sz="3600" b="1" dirty="0" smtClean="0">
                <a:solidFill>
                  <a:srgbClr val="FF0000"/>
                </a:solidFill>
              </a:rPr>
              <a:t>true..</a:t>
            </a:r>
            <a:endParaRPr lang="en-US" sz="3600" b="1" dirty="0">
              <a:solidFill>
                <a:srgbClr val="FF0000"/>
              </a:solidFill>
            </a:endParaRPr>
          </a:p>
          <a:p>
            <a:endParaRPr lang="en-US" sz="3600" dirty="0">
              <a:solidFill>
                <a:schemeClr val="bg1"/>
              </a:solidFill>
            </a:endParaRPr>
          </a:p>
        </p:txBody>
      </p:sp>
    </p:spTree>
    <p:extLst>
      <p:ext uri="{BB962C8B-B14F-4D97-AF65-F5344CB8AC3E}">
        <p14:creationId xmlns:p14="http://schemas.microsoft.com/office/powerpoint/2010/main" val="2244427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73923" y="158266"/>
            <a:ext cx="9636369" cy="6699734"/>
          </a:xfrm>
          <a:solidFill>
            <a:srgbClr val="00B0F0"/>
          </a:solidFill>
        </p:spPr>
        <p:txBody>
          <a:bodyPr/>
          <a:lstStyle/>
          <a:p>
            <a:r>
              <a:rPr lang="en-US" sz="4000" b="1" dirty="0"/>
              <a:t>Let us at this point note that mere thinking about “the case” does not make it correct. </a:t>
            </a:r>
          </a:p>
          <a:p>
            <a:r>
              <a:rPr lang="en-US" sz="4000" b="1" dirty="0">
                <a:solidFill>
                  <a:schemeClr val="bg1"/>
                </a:solidFill>
              </a:rPr>
              <a:t>This is why logic is the study of the principles and methods of deciding in which case, we are right in thinking  that one sentence follows from the other, or does not follow from the other.</a:t>
            </a:r>
          </a:p>
          <a:p>
            <a:endParaRPr lang="en-US" dirty="0"/>
          </a:p>
        </p:txBody>
      </p:sp>
      <p:sp>
        <p:nvSpPr>
          <p:cNvPr id="4" name="Title 1"/>
          <p:cNvSpPr txBox="1">
            <a:spLocks/>
          </p:cNvSpPr>
          <p:nvPr/>
        </p:nvSpPr>
        <p:spPr>
          <a:xfrm>
            <a:off x="87920" y="158266"/>
            <a:ext cx="2162908" cy="6471138"/>
          </a:xfrm>
          <a:prstGeom prst="rect">
            <a:avLst/>
          </a:prstGeom>
          <a:solidFill>
            <a:schemeClr val="bg2">
              <a:lumMod val="20000"/>
              <a:lumOff val="80000"/>
            </a:schemeClr>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smtClean="0">
                <a:solidFill>
                  <a:schemeClr val="bg1"/>
                </a:solidFill>
                <a:latin typeface="Times New Roman" panose="02020603050405020304" pitchFamily="18" charset="0"/>
                <a:cs typeface="Times New Roman" panose="02020603050405020304" pitchFamily="18" charset="0"/>
              </a:rPr>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More on the</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Nature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Of Arguments in </a:t>
            </a:r>
            <a:br>
              <a:rPr lang="en-US" sz="3200" b="1" dirty="0" smtClean="0">
                <a:solidFill>
                  <a:schemeClr val="bg1"/>
                </a:solidFill>
                <a:latin typeface="Times New Roman" panose="02020603050405020304" pitchFamily="18" charset="0"/>
                <a:cs typeface="Times New Roman" panose="02020603050405020304" pitchFamily="18" charset="0"/>
              </a:rPr>
            </a:br>
            <a:r>
              <a:rPr lang="en-US" sz="3200" b="1" dirty="0" smtClean="0">
                <a:solidFill>
                  <a:schemeClr val="bg1"/>
                </a:solidFill>
                <a:latin typeface="Times New Roman" panose="02020603050405020304" pitchFamily="18" charset="0"/>
                <a:cs typeface="Times New Roman" panose="02020603050405020304" pitchFamily="18" charset="0"/>
              </a:rPr>
              <a:t>Logics</a:t>
            </a:r>
            <a:endParaRPr lang="en-US" sz="3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19591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271</TotalTime>
  <Words>3638</Words>
  <Application>Microsoft Office PowerPoint</Application>
  <PresentationFormat>Widescreen</PresentationFormat>
  <Paragraphs>413</Paragraphs>
  <Slides>63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63</vt:i4>
      </vt:variant>
    </vt:vector>
  </HeadingPairs>
  <TitlesOfParts>
    <vt:vector size="70" baseType="lpstr">
      <vt:lpstr>Algerian</vt:lpstr>
      <vt:lpstr>Arial</vt:lpstr>
      <vt:lpstr>Calibri</vt:lpstr>
      <vt:lpstr>Century Gothic</vt:lpstr>
      <vt:lpstr>Times New Roman</vt:lpstr>
      <vt:lpstr>Wingdings 3</vt:lpstr>
      <vt:lpstr>Ion</vt:lpstr>
      <vt:lpstr>Module 3  Part 3 Lecturers: ARGUMENTS…&amp; Identifying Arguments</vt:lpstr>
      <vt:lpstr>Introduction to PHI 103 Continues</vt:lpstr>
      <vt:lpstr>  The “What ?” Of  Logic ???</vt:lpstr>
      <vt:lpstr>Definitions of Arguments in terms of Logic.</vt:lpstr>
      <vt:lpstr>An   Expose   On  Logic  &amp;  Arguments.</vt:lpstr>
      <vt:lpstr>  Different  definitions &amp; Meanings  of  Arguments   .</vt:lpstr>
      <vt:lpstr>More Conceptual Clarifications</vt:lpstr>
      <vt:lpstr>   Inferences &amp;  The Nature  Of Arguments in  Logics</vt:lpstr>
      <vt:lpstr>PowerPoint Presentation</vt:lpstr>
      <vt:lpstr>PowerPoint Presentation</vt:lpstr>
      <vt:lpstr>PowerPoint Presentation</vt:lpstr>
      <vt:lpstr>PowerPoint Presentation</vt:lpstr>
      <vt:lpstr>Analysis..</vt:lpstr>
      <vt:lpstr>Example Two:</vt:lpstr>
      <vt:lpstr>Analysis of example two</vt:lpstr>
      <vt:lpstr>PowerPoint Presentation</vt:lpstr>
      <vt:lpstr>Analysis to Example No. three</vt:lpstr>
      <vt:lpstr>Identifying Arguments</vt:lpstr>
      <vt:lpstr>Identifying Arguments Cont.</vt:lpstr>
      <vt:lpstr>Example 4 Argument…</vt:lpstr>
      <vt:lpstr>Analysis of Example 4</vt:lpstr>
      <vt:lpstr>PowerPoint Presentation</vt:lpstr>
      <vt:lpstr>How to Determine a Passage with an Argument Cont.</vt:lpstr>
      <vt:lpstr>EXAMPLE 5</vt:lpstr>
      <vt:lpstr>Analysis of Argument No 5</vt:lpstr>
      <vt:lpstr>Further Analysis of Argument No 5 Cont.</vt:lpstr>
      <vt:lpstr>     PROPOSITIONS, STAEMENTS   &amp;  SENTENCES IN LOGIC…</vt:lpstr>
      <vt:lpstr>Propositions</vt:lpstr>
      <vt:lpstr>Intro. To Propositions Continued…</vt:lpstr>
      <vt:lpstr>Statements and Sentences</vt:lpstr>
      <vt:lpstr>PowerPoint Presentation</vt:lpstr>
      <vt:lpstr>Types of Arguments</vt:lpstr>
      <vt:lpstr>Inductive Arguments</vt:lpstr>
      <vt:lpstr>Analysis of Deductive Arguments</vt:lpstr>
      <vt:lpstr>Analysis of Inductive Arguments</vt:lpstr>
      <vt:lpstr> Truth, validity and soundness in logic</vt:lpstr>
      <vt:lpstr>Truth, Validity &amp; Soundness in Logic</vt:lpstr>
      <vt:lpstr>Valid Arguments</vt:lpstr>
      <vt:lpstr>Valid Arguments Cont…</vt:lpstr>
      <vt:lpstr>Valid Arguments Cont…</vt:lpstr>
      <vt:lpstr>Invalid Arguments</vt:lpstr>
      <vt:lpstr>PowerPoint Presentation</vt:lpstr>
      <vt:lpstr>Conclusion</vt:lpstr>
      <vt:lpstr>CATEGORICAL PROPOSITIONS in logic…</vt:lpstr>
      <vt:lpstr>Categorical Propositions</vt:lpstr>
      <vt:lpstr>Types of Categorical Propositions</vt:lpstr>
      <vt:lpstr>Universal Affirmative Propositions</vt:lpstr>
      <vt:lpstr>Particular Affirmative Proposition</vt:lpstr>
      <vt:lpstr>Universal Negative Propositions</vt:lpstr>
      <vt:lpstr>Particular Negative Propositions</vt:lpstr>
      <vt:lpstr>Standard Forms</vt:lpstr>
      <vt:lpstr>Characteristics of Cat. Propositions</vt:lpstr>
      <vt:lpstr>Standard Forms</vt:lpstr>
      <vt:lpstr>Examples of “A” Propositions</vt:lpstr>
      <vt:lpstr>Examples of “I” Propositions</vt:lpstr>
      <vt:lpstr>Examples of “E” Propositions</vt:lpstr>
      <vt:lpstr>Examples of “O” Propositions</vt:lpstr>
      <vt:lpstr>Quality &amp; Quantity of Cat Prop</vt:lpstr>
      <vt:lpstr>Quality &amp; Quantity of Cat Prop Cont.</vt:lpstr>
      <vt:lpstr>Quality &amp; Quantity of Cat Prop Cont.</vt:lpstr>
      <vt:lpstr>Quality &amp; Quantity of Cat Prop Cont.</vt:lpstr>
      <vt:lpstr>Quality &amp; Quantity of Cat Prop Cont.</vt:lpstr>
      <vt:lpstr>Summary of Lecture on Cat Propositions…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3  Part 3 ARGUMENTS…</dc:title>
  <dc:creator>DELL</dc:creator>
  <cp:lastModifiedBy>DELL</cp:lastModifiedBy>
  <cp:revision>16</cp:revision>
  <dcterms:created xsi:type="dcterms:W3CDTF">2024-03-06T19:36:15Z</dcterms:created>
  <dcterms:modified xsi:type="dcterms:W3CDTF">2024-10-04T14:10:02Z</dcterms:modified>
</cp:coreProperties>
</file>