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51" d="100"/>
          <a:sy n="51" d="100"/>
        </p:scale>
        <p:origin x="96"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3/19/2024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3/19/2024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3/19/2024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3/19/2024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3/19/2024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3/19/2024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3/19/2024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290" y="130629"/>
            <a:ext cx="10263673" cy="5150497"/>
          </a:xfrm>
          <a:solidFill>
            <a:schemeClr val="tx1"/>
          </a:solidFill>
        </p:spPr>
        <p:txBody>
          <a:bodyPr/>
          <a:lstStyle/>
          <a:p>
            <a:r>
              <a:rPr lang="en-US" sz="8800" b="1" dirty="0">
                <a:solidFill>
                  <a:schemeClr val="bg1"/>
                </a:solidFill>
              </a:rPr>
              <a:t>Identifying Solutions and </a:t>
            </a:r>
            <a:r>
              <a:rPr lang="en-US" sz="8800" b="1" dirty="0" smtClean="0">
                <a:solidFill>
                  <a:schemeClr val="bg1"/>
                </a:solidFill>
              </a:rPr>
              <a:t>Not Problems…</a:t>
            </a:r>
            <a:endParaRPr lang="en-US" sz="8800" b="1" dirty="0">
              <a:solidFill>
                <a:schemeClr val="bg1"/>
              </a:solidFill>
            </a:endParaRPr>
          </a:p>
        </p:txBody>
      </p:sp>
      <p:sp>
        <p:nvSpPr>
          <p:cNvPr id="3" name="Subtitle 2"/>
          <p:cNvSpPr>
            <a:spLocks noGrp="1"/>
          </p:cNvSpPr>
          <p:nvPr>
            <p:ph type="subTitle" idx="1"/>
          </p:nvPr>
        </p:nvSpPr>
        <p:spPr>
          <a:xfrm>
            <a:off x="149290" y="5411858"/>
            <a:ext cx="10263673" cy="1446142"/>
          </a:xfrm>
          <a:solidFill>
            <a:schemeClr val="bg1"/>
          </a:solidFill>
        </p:spPr>
        <p:txBody>
          <a:bodyPr>
            <a:noAutofit/>
          </a:bodyPr>
          <a:lstStyle/>
          <a:p>
            <a:pPr algn="ctr"/>
            <a:r>
              <a:rPr lang="en-US" sz="3000" b="1" dirty="0" smtClean="0">
                <a:solidFill>
                  <a:srgbClr val="FFFF00"/>
                </a:solidFill>
              </a:rPr>
              <a:t>Lecture Series on Critical thinking and </a:t>
            </a:r>
            <a:r>
              <a:rPr lang="en-US" sz="3000" b="1" smtClean="0">
                <a:solidFill>
                  <a:srgbClr val="FFFF00"/>
                </a:solidFill>
              </a:rPr>
              <a:t>Problem Solving </a:t>
            </a:r>
            <a:r>
              <a:rPr lang="en-US" sz="3000" b="1" dirty="0" smtClean="0">
                <a:solidFill>
                  <a:srgbClr val="FFFF00"/>
                </a:solidFill>
              </a:rPr>
              <a:t>skills by wogu, </a:t>
            </a:r>
            <a:r>
              <a:rPr lang="en-US" sz="3000" b="1" dirty="0" err="1" smtClean="0">
                <a:solidFill>
                  <a:srgbClr val="FFFF00"/>
                </a:solidFill>
              </a:rPr>
              <a:t>i</a:t>
            </a:r>
            <a:r>
              <a:rPr lang="en-US" sz="3000" b="1" dirty="0" smtClean="0">
                <a:solidFill>
                  <a:srgbClr val="FFFF00"/>
                </a:solidFill>
              </a:rPr>
              <a:t>. a. power (</a:t>
            </a:r>
            <a:r>
              <a:rPr lang="en-US" sz="3000" b="1" dirty="0" err="1" smtClean="0">
                <a:solidFill>
                  <a:srgbClr val="FFFF00"/>
                </a:solidFill>
              </a:rPr>
              <a:t>phd</a:t>
            </a:r>
            <a:r>
              <a:rPr lang="en-US" sz="3000" b="1" dirty="0" smtClean="0">
                <a:solidFill>
                  <a:srgbClr val="FFFF00"/>
                </a:solidFill>
              </a:rPr>
              <a:t>)</a:t>
            </a:r>
            <a:endParaRPr lang="en-US" sz="3000" b="1" dirty="0">
              <a:solidFill>
                <a:srgbClr val="FFFF00"/>
              </a:solidFill>
            </a:endParaRPr>
          </a:p>
        </p:txBody>
      </p:sp>
    </p:spTree>
    <p:extLst>
      <p:ext uri="{BB962C8B-B14F-4D97-AF65-F5344CB8AC3E}">
        <p14:creationId xmlns:p14="http://schemas.microsoft.com/office/powerpoint/2010/main" val="2461781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80" y="172799"/>
            <a:ext cx="9404723" cy="704278"/>
          </a:xfrm>
          <a:solidFill>
            <a:schemeClr val="accent3">
              <a:lumMod val="75000"/>
            </a:schemeClr>
          </a:solidFill>
        </p:spPr>
        <p:txBody>
          <a:bodyPr/>
          <a:lstStyle/>
          <a:p>
            <a:r>
              <a:rPr lang="en-US" b="1" dirty="0" smtClean="0">
                <a:solidFill>
                  <a:srgbClr val="FFFF00"/>
                </a:solidFill>
              </a:rPr>
              <a:t>More Examples of Problems</a:t>
            </a:r>
            <a:endParaRPr lang="en-US" b="1" dirty="0">
              <a:solidFill>
                <a:srgbClr val="FFFF00"/>
              </a:solidFill>
            </a:endParaRPr>
          </a:p>
        </p:txBody>
      </p:sp>
      <p:sp>
        <p:nvSpPr>
          <p:cNvPr id="3" name="Content Placeholder 2"/>
          <p:cNvSpPr>
            <a:spLocks noGrp="1"/>
          </p:cNvSpPr>
          <p:nvPr>
            <p:ph idx="1"/>
          </p:nvPr>
        </p:nvSpPr>
        <p:spPr>
          <a:xfrm>
            <a:off x="179580" y="1026367"/>
            <a:ext cx="11651636" cy="5654351"/>
          </a:xfrm>
          <a:solidFill>
            <a:schemeClr val="tx1"/>
          </a:solidFill>
        </p:spPr>
        <p:txBody>
          <a:bodyPr>
            <a:noAutofit/>
          </a:bodyPr>
          <a:lstStyle/>
          <a:p>
            <a:r>
              <a:rPr lang="en-US" sz="3200" b="1" dirty="0" smtClean="0">
                <a:solidFill>
                  <a:srgbClr val="FF0000"/>
                </a:solidFill>
              </a:rPr>
              <a:t>Problems </a:t>
            </a:r>
            <a:r>
              <a:rPr lang="en-US" sz="3200" b="1" dirty="0">
                <a:solidFill>
                  <a:srgbClr val="FF0000"/>
                </a:solidFill>
              </a:rPr>
              <a:t>you will meet later in the book will have similarities to this in that they are based on realistic scenarios and reflect the processes needed to function efficiently in much of employment</a:t>
            </a:r>
            <a:r>
              <a:rPr lang="en-US" sz="3200" b="1" dirty="0" smtClean="0">
                <a:solidFill>
                  <a:srgbClr val="FF0000"/>
                </a:solidFill>
              </a:rPr>
              <a:t>.</a:t>
            </a:r>
            <a:endParaRPr lang="en-US" sz="3200" b="1" dirty="0" smtClean="0">
              <a:solidFill>
                <a:schemeClr val="bg1"/>
              </a:solidFill>
            </a:endParaRPr>
          </a:p>
          <a:p>
            <a:r>
              <a:rPr lang="en-US" sz="3200" b="1" dirty="0">
                <a:solidFill>
                  <a:schemeClr val="bg1"/>
                </a:solidFill>
              </a:rPr>
              <a:t>The challenges of problem solving are, in principle, no different from doing a puzzle such as Sudoku in a magazine and many are the type of thing some people will do for fun. </a:t>
            </a:r>
            <a:endParaRPr lang="en-US" sz="3200" b="1" dirty="0" smtClean="0">
              <a:solidFill>
                <a:schemeClr val="bg1"/>
              </a:solidFill>
            </a:endParaRPr>
          </a:p>
          <a:p>
            <a:r>
              <a:rPr lang="en-US" sz="3200" b="1" dirty="0" smtClean="0">
                <a:solidFill>
                  <a:schemeClr val="bg1"/>
                </a:solidFill>
              </a:rPr>
              <a:t>Solving </a:t>
            </a:r>
            <a:r>
              <a:rPr lang="en-US" sz="3200" b="1" dirty="0">
                <a:solidFill>
                  <a:schemeClr val="bg1"/>
                </a:solidFill>
              </a:rPr>
              <a:t>such a challenge is a rewarding </a:t>
            </a:r>
            <a:r>
              <a:rPr lang="en-US" sz="3200" b="1" dirty="0" smtClean="0">
                <a:solidFill>
                  <a:schemeClr val="bg1"/>
                </a:solidFill>
              </a:rPr>
              <a:t>and </a:t>
            </a:r>
            <a:r>
              <a:rPr lang="en-US" sz="3200" b="1" dirty="0">
                <a:solidFill>
                  <a:schemeClr val="bg1"/>
                </a:solidFill>
              </a:rPr>
              <a:t>enjoyable experience and one which can help you with many things in both your home and working life.</a:t>
            </a:r>
          </a:p>
        </p:txBody>
      </p:sp>
    </p:spTree>
    <p:extLst>
      <p:ext uri="{BB962C8B-B14F-4D97-AF65-F5344CB8AC3E}">
        <p14:creationId xmlns:p14="http://schemas.microsoft.com/office/powerpoint/2010/main" val="1758374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966" y="79494"/>
            <a:ext cx="9404723" cy="685617"/>
          </a:xfrm>
          <a:solidFill>
            <a:srgbClr val="FFFF00"/>
          </a:solidFill>
        </p:spPr>
        <p:txBody>
          <a:bodyPr/>
          <a:lstStyle/>
          <a:p>
            <a:r>
              <a:rPr lang="en-US" sz="3800" b="1" dirty="0" smtClean="0">
                <a:solidFill>
                  <a:schemeClr val="bg1"/>
                </a:solidFill>
              </a:rPr>
              <a:t>Summary of the study</a:t>
            </a:r>
            <a:endParaRPr lang="en-US" sz="3800" b="1" dirty="0">
              <a:solidFill>
                <a:schemeClr val="bg1"/>
              </a:solidFill>
            </a:endParaRPr>
          </a:p>
        </p:txBody>
      </p:sp>
      <p:sp>
        <p:nvSpPr>
          <p:cNvPr id="3" name="Content Placeholder 2"/>
          <p:cNvSpPr>
            <a:spLocks noGrp="1"/>
          </p:cNvSpPr>
          <p:nvPr>
            <p:ph idx="1"/>
          </p:nvPr>
        </p:nvSpPr>
        <p:spPr>
          <a:xfrm>
            <a:off x="111966" y="970384"/>
            <a:ext cx="9937887" cy="5728996"/>
          </a:xfrm>
          <a:solidFill>
            <a:schemeClr val="accent1">
              <a:lumMod val="50000"/>
            </a:schemeClr>
          </a:solidFill>
        </p:spPr>
        <p:txBody>
          <a:bodyPr>
            <a:normAutofit/>
          </a:bodyPr>
          <a:lstStyle/>
          <a:p>
            <a:r>
              <a:rPr lang="en-US" sz="3200" dirty="0"/>
              <a:t>Problem solving is about the use of logic, often including simple mathematics, to address real-life situations and aid decision making. </a:t>
            </a:r>
            <a:endParaRPr lang="en-US" sz="3200" dirty="0" smtClean="0"/>
          </a:p>
          <a:p>
            <a:r>
              <a:rPr lang="en-US" sz="3200" dirty="0" smtClean="0"/>
              <a:t>• </a:t>
            </a:r>
            <a:r>
              <a:rPr lang="en-US" sz="3200" dirty="0"/>
              <a:t>The fundamental skills of problem solving are: </a:t>
            </a:r>
            <a:r>
              <a:rPr lang="en-US" sz="3200" dirty="0" smtClean="0"/>
              <a:t>(1) selecting </a:t>
            </a:r>
            <a:r>
              <a:rPr lang="en-US" sz="3200" dirty="0"/>
              <a:t>relevant data, </a:t>
            </a:r>
            <a:r>
              <a:rPr lang="en-US" sz="3200" dirty="0" smtClean="0"/>
              <a:t>(2) finding </a:t>
            </a:r>
            <a:r>
              <a:rPr lang="en-US" sz="3200" dirty="0"/>
              <a:t>appropriate procedures to solve problems and comparing data in different forms. </a:t>
            </a:r>
            <a:endParaRPr lang="en-US" sz="3200" dirty="0" smtClean="0"/>
          </a:p>
          <a:p>
            <a:r>
              <a:rPr lang="en-US" sz="3200" dirty="0" smtClean="0"/>
              <a:t>• </a:t>
            </a:r>
            <a:r>
              <a:rPr lang="en-US" sz="3200" dirty="0"/>
              <a:t>Learning to solve problems successfully develops skills which are useful in everyday life: at home, in education and at work. </a:t>
            </a:r>
          </a:p>
        </p:txBody>
      </p:sp>
    </p:spTree>
    <p:extLst>
      <p:ext uri="{BB962C8B-B14F-4D97-AF65-F5344CB8AC3E}">
        <p14:creationId xmlns:p14="http://schemas.microsoft.com/office/powerpoint/2010/main" val="2537141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938" y="98156"/>
            <a:ext cx="2059766" cy="6685200"/>
          </a:xfrm>
          <a:solidFill>
            <a:srgbClr val="FF0000"/>
          </a:solidFill>
        </p:spPr>
        <p:txBody>
          <a:bodyPr/>
          <a:lstStyle/>
          <a:p>
            <a:pPr algn="ctr"/>
            <a:r>
              <a:rPr lang="en-US" sz="3200" b="1" dirty="0" smtClean="0"/>
              <a:t/>
            </a:r>
            <a:br>
              <a:rPr lang="en-US" sz="3200" b="1" dirty="0" smtClean="0"/>
            </a:br>
            <a:r>
              <a:rPr lang="en-US" sz="3200" b="1" dirty="0"/>
              <a:t/>
            </a:r>
            <a:br>
              <a:rPr lang="en-US" sz="3200" b="1" dirty="0"/>
            </a:br>
            <a:r>
              <a:rPr lang="en-US" sz="3200" b="1" dirty="0" smtClean="0"/>
              <a:t/>
            </a:r>
            <a:br>
              <a:rPr lang="en-US" sz="3200" b="1" dirty="0" smtClean="0"/>
            </a:br>
            <a:r>
              <a:rPr lang="en-US" sz="3200" b="1" dirty="0" smtClean="0">
                <a:solidFill>
                  <a:schemeClr val="bg1"/>
                </a:solidFill>
              </a:rPr>
              <a:t>Intro. </a:t>
            </a:r>
            <a:br>
              <a:rPr lang="en-US" sz="3200" b="1" dirty="0" smtClean="0">
                <a:solidFill>
                  <a:schemeClr val="bg1"/>
                </a:solidFill>
              </a:rPr>
            </a:br>
            <a:r>
              <a:rPr lang="en-US" sz="3200" b="1" dirty="0" smtClean="0">
                <a:solidFill>
                  <a:schemeClr val="bg1"/>
                </a:solidFill>
              </a:rPr>
              <a:t>to </a:t>
            </a:r>
            <a:br>
              <a:rPr lang="en-US" sz="3200" b="1" dirty="0" smtClean="0">
                <a:solidFill>
                  <a:schemeClr val="bg1"/>
                </a:solidFill>
              </a:rPr>
            </a:br>
            <a:r>
              <a:rPr lang="en-US" sz="3200" b="1" dirty="0" smtClean="0">
                <a:solidFill>
                  <a:schemeClr val="bg1"/>
                </a:solidFill>
              </a:rPr>
              <a:t>the Idea </a:t>
            </a:r>
            <a:br>
              <a:rPr lang="en-US" sz="3200" b="1" dirty="0" smtClean="0">
                <a:solidFill>
                  <a:schemeClr val="bg1"/>
                </a:solidFill>
              </a:rPr>
            </a:br>
            <a:r>
              <a:rPr lang="en-US" sz="3200" b="1" dirty="0" smtClean="0">
                <a:solidFill>
                  <a:schemeClr val="bg1"/>
                </a:solidFill>
              </a:rPr>
              <a:t>&amp; Meaning of Problems</a:t>
            </a:r>
            <a:endParaRPr lang="en-US" sz="3200" b="1" dirty="0">
              <a:solidFill>
                <a:schemeClr val="bg1"/>
              </a:solidFill>
            </a:endParaRPr>
          </a:p>
        </p:txBody>
      </p:sp>
      <p:sp>
        <p:nvSpPr>
          <p:cNvPr id="3" name="Content Placeholder 2"/>
          <p:cNvSpPr>
            <a:spLocks noGrp="1"/>
          </p:cNvSpPr>
          <p:nvPr>
            <p:ph idx="1"/>
          </p:nvPr>
        </p:nvSpPr>
        <p:spPr>
          <a:xfrm>
            <a:off x="2306958" y="172801"/>
            <a:ext cx="9692208" cy="6545240"/>
          </a:xfrm>
          <a:solidFill>
            <a:schemeClr val="accent5">
              <a:lumMod val="50000"/>
            </a:schemeClr>
          </a:solidFill>
        </p:spPr>
        <p:txBody>
          <a:bodyPr>
            <a:noAutofit/>
          </a:bodyPr>
          <a:lstStyle/>
          <a:p>
            <a:r>
              <a:rPr lang="en-US" sz="3000" b="1" dirty="0">
                <a:solidFill>
                  <a:srgbClr val="FFFF00"/>
                </a:solidFill>
              </a:rPr>
              <a:t>Some people do not like the word ‘problem’; they say, ‘We don’t have problems, we only have solutions.’ </a:t>
            </a:r>
            <a:endParaRPr lang="en-US" sz="3000" b="1" dirty="0" smtClean="0">
              <a:solidFill>
                <a:srgbClr val="FFFF00"/>
              </a:solidFill>
            </a:endParaRPr>
          </a:p>
          <a:p>
            <a:r>
              <a:rPr lang="en-US" sz="3000" b="1" dirty="0" smtClean="0"/>
              <a:t>The </a:t>
            </a:r>
            <a:r>
              <a:rPr lang="en-US" sz="3000" b="1" dirty="0"/>
              <a:t>word ‘problem’ is used in different ways. It can mean something that is causing us a difficulty. </a:t>
            </a:r>
            <a:endParaRPr lang="en-US" sz="3000" b="1" dirty="0" smtClean="0"/>
          </a:p>
          <a:p>
            <a:r>
              <a:rPr lang="en-US" sz="3000" b="1" dirty="0" smtClean="0">
                <a:solidFill>
                  <a:srgbClr val="FFFF00"/>
                </a:solidFill>
              </a:rPr>
              <a:t>The </a:t>
            </a:r>
            <a:r>
              <a:rPr lang="en-US" sz="3000" b="1" dirty="0">
                <a:solidFill>
                  <a:srgbClr val="FFFF00"/>
                </a:solidFill>
              </a:rPr>
              <a:t>word ‘problematical’ implies a situation where we cannot see an easy solution to something. However, not all problems are like this. </a:t>
            </a:r>
            <a:endParaRPr lang="en-US" sz="3000" b="1" dirty="0" smtClean="0">
              <a:solidFill>
                <a:srgbClr val="FFFF00"/>
              </a:solidFill>
            </a:endParaRPr>
          </a:p>
          <a:p>
            <a:r>
              <a:rPr lang="en-US" sz="3000" b="1" dirty="0" smtClean="0"/>
              <a:t>In </a:t>
            </a:r>
            <a:r>
              <a:rPr lang="en-US" sz="3000" b="1" dirty="0"/>
              <a:t>some cases we may enjoy problems and solve them for fun: for example, when reading a puzzle book or doing a crossword.</a:t>
            </a:r>
          </a:p>
        </p:txBody>
      </p:sp>
    </p:spTree>
    <p:extLst>
      <p:ext uri="{BB962C8B-B14F-4D97-AF65-F5344CB8AC3E}">
        <p14:creationId xmlns:p14="http://schemas.microsoft.com/office/powerpoint/2010/main" val="3020830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597" y="154138"/>
            <a:ext cx="2470313" cy="6545242"/>
          </a:xfrm>
          <a:solidFill>
            <a:schemeClr val="accent6">
              <a:lumMod val="60000"/>
              <a:lumOff val="40000"/>
            </a:schemeClr>
          </a:solidFill>
        </p:spPr>
        <p:txBody>
          <a:bodyPr/>
          <a:lstStyle/>
          <a:p>
            <a:pPr algn="ctr"/>
            <a:r>
              <a:rPr lang="en-US" sz="3600" b="1" dirty="0" smtClean="0">
                <a:solidFill>
                  <a:schemeClr val="bg1"/>
                </a:solidFill>
              </a:rPr>
              <a:t>The </a:t>
            </a:r>
            <a:br>
              <a:rPr lang="en-US" sz="3600" b="1" dirty="0" smtClean="0">
                <a:solidFill>
                  <a:schemeClr val="bg1"/>
                </a:solidFill>
              </a:rPr>
            </a:br>
            <a:r>
              <a:rPr lang="en-US" sz="3600" b="1" dirty="0" smtClean="0">
                <a:solidFill>
                  <a:schemeClr val="bg1"/>
                </a:solidFill>
              </a:rPr>
              <a:t>kind </a:t>
            </a:r>
            <a:br>
              <a:rPr lang="en-US" sz="3600" b="1" dirty="0" smtClean="0">
                <a:solidFill>
                  <a:schemeClr val="bg1"/>
                </a:solidFill>
              </a:rPr>
            </a:br>
            <a:r>
              <a:rPr lang="en-US" sz="3600" b="1" dirty="0" smtClean="0">
                <a:solidFill>
                  <a:schemeClr val="bg1"/>
                </a:solidFill>
              </a:rPr>
              <a:t>of Problem </a:t>
            </a:r>
            <a:r>
              <a:rPr lang="en-US" sz="3600" b="1" dirty="0">
                <a:solidFill>
                  <a:schemeClr val="bg1"/>
                </a:solidFill>
              </a:rPr>
              <a:t>W</a:t>
            </a:r>
            <a:r>
              <a:rPr lang="en-US" sz="3600" b="1" dirty="0" smtClean="0">
                <a:solidFill>
                  <a:schemeClr val="bg1"/>
                </a:solidFill>
              </a:rPr>
              <a:t>e Are </a:t>
            </a:r>
            <a:r>
              <a:rPr lang="en-US" sz="3600" b="1" dirty="0">
                <a:solidFill>
                  <a:schemeClr val="bg1"/>
                </a:solidFill>
              </a:rPr>
              <a:t>I</a:t>
            </a:r>
            <a:r>
              <a:rPr lang="en-US" sz="3600" b="1" dirty="0" smtClean="0">
                <a:solidFill>
                  <a:schemeClr val="bg1"/>
                </a:solidFill>
              </a:rPr>
              <a:t>nterested in </a:t>
            </a:r>
            <a:br>
              <a:rPr lang="en-US" sz="3600" b="1" dirty="0" smtClean="0">
                <a:solidFill>
                  <a:schemeClr val="bg1"/>
                </a:solidFill>
              </a:rPr>
            </a:br>
            <a:r>
              <a:rPr lang="en-US" sz="3600" b="1" dirty="0" smtClean="0">
                <a:solidFill>
                  <a:schemeClr val="bg1"/>
                </a:solidFill>
              </a:rPr>
              <a:t>For the Course AUN </a:t>
            </a:r>
            <a:br>
              <a:rPr lang="en-US" sz="3600" b="1" dirty="0" smtClean="0">
                <a:solidFill>
                  <a:schemeClr val="bg1"/>
                </a:solidFill>
              </a:rPr>
            </a:br>
            <a:r>
              <a:rPr lang="en-US" sz="3600" b="1" dirty="0" smtClean="0">
                <a:solidFill>
                  <a:schemeClr val="bg1"/>
                </a:solidFill>
              </a:rPr>
              <a:t>300</a:t>
            </a:r>
            <a:endParaRPr lang="en-US" sz="3600" b="1" dirty="0">
              <a:solidFill>
                <a:schemeClr val="bg1"/>
              </a:solidFill>
            </a:endParaRPr>
          </a:p>
        </p:txBody>
      </p:sp>
      <p:sp>
        <p:nvSpPr>
          <p:cNvPr id="3" name="Content Placeholder 2"/>
          <p:cNvSpPr>
            <a:spLocks noGrp="1"/>
          </p:cNvSpPr>
          <p:nvPr>
            <p:ph idx="1"/>
          </p:nvPr>
        </p:nvSpPr>
        <p:spPr>
          <a:xfrm>
            <a:off x="2801483" y="154139"/>
            <a:ext cx="9123039" cy="6545242"/>
          </a:xfrm>
          <a:solidFill>
            <a:srgbClr val="FFC000"/>
          </a:solidFill>
        </p:spPr>
        <p:txBody>
          <a:bodyPr>
            <a:noAutofit/>
          </a:bodyPr>
          <a:lstStyle/>
          <a:p>
            <a:r>
              <a:rPr lang="en-US" sz="3200" b="1" dirty="0">
                <a:solidFill>
                  <a:schemeClr val="bg1"/>
                </a:solidFill>
              </a:rPr>
              <a:t>The problem solving we are talking about here is based on logic; </a:t>
            </a:r>
            <a:endParaRPr lang="en-US" sz="3200" b="1" dirty="0" smtClean="0">
              <a:solidFill>
                <a:schemeClr val="bg1"/>
              </a:solidFill>
            </a:endParaRPr>
          </a:p>
          <a:p>
            <a:r>
              <a:rPr lang="en-US" sz="3200" b="1" dirty="0" smtClean="0">
                <a:solidFill>
                  <a:srgbClr val="0070C0"/>
                </a:solidFill>
              </a:rPr>
              <a:t>It </a:t>
            </a:r>
            <a:r>
              <a:rPr lang="en-US" sz="3200" b="1" dirty="0">
                <a:solidFill>
                  <a:srgbClr val="0070C0"/>
                </a:solidFill>
              </a:rPr>
              <a:t>is often related to mathematics, in the sense of shape or number, but does not require a high level of formal mathematics to solve. </a:t>
            </a:r>
            <a:endParaRPr lang="en-US" sz="3200" b="1" dirty="0" smtClean="0">
              <a:solidFill>
                <a:srgbClr val="0070C0"/>
              </a:solidFill>
            </a:endParaRPr>
          </a:p>
          <a:p>
            <a:r>
              <a:rPr lang="en-US" sz="3200" b="1" dirty="0" smtClean="0">
                <a:solidFill>
                  <a:schemeClr val="bg1"/>
                </a:solidFill>
              </a:rPr>
              <a:t>It </a:t>
            </a:r>
            <a:r>
              <a:rPr lang="en-US" sz="3200" b="1" dirty="0">
                <a:solidFill>
                  <a:schemeClr val="bg1"/>
                </a:solidFill>
              </a:rPr>
              <a:t>is largely based upon the real world and is not abstract like much of mathematics. </a:t>
            </a:r>
            <a:endParaRPr lang="en-US" sz="3200" b="1" dirty="0" smtClean="0">
              <a:solidFill>
                <a:schemeClr val="bg1"/>
              </a:solidFill>
            </a:endParaRPr>
          </a:p>
          <a:p>
            <a:r>
              <a:rPr lang="en-US" sz="3200" b="1" dirty="0" smtClean="0">
                <a:solidFill>
                  <a:srgbClr val="0070C0"/>
                </a:solidFill>
              </a:rPr>
              <a:t>Many </a:t>
            </a:r>
            <a:r>
              <a:rPr lang="en-US" sz="3200" b="1" dirty="0">
                <a:solidFill>
                  <a:srgbClr val="0070C0"/>
                </a:solidFill>
              </a:rPr>
              <a:t>people, from carpenters to architects, from darts players to lawyers, use this type of problem solving in their everyday lives.</a:t>
            </a:r>
          </a:p>
        </p:txBody>
      </p:sp>
    </p:spTree>
    <p:extLst>
      <p:ext uri="{BB962C8B-B14F-4D97-AF65-F5344CB8AC3E}">
        <p14:creationId xmlns:p14="http://schemas.microsoft.com/office/powerpoint/2010/main" val="3813936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404" y="108856"/>
            <a:ext cx="2249894" cy="6507919"/>
          </a:xfrm>
          <a:solidFill>
            <a:schemeClr val="accent1">
              <a:lumMod val="60000"/>
              <a:lumOff val="40000"/>
            </a:schemeClr>
          </a:solidFill>
        </p:spPr>
        <p:txBody>
          <a:bodyPr/>
          <a:lstStyle/>
          <a:p>
            <a:r>
              <a:rPr lang="en-US" sz="3600" b="1" dirty="0" smtClean="0">
                <a:solidFill>
                  <a:schemeClr val="bg1"/>
                </a:solidFill>
              </a:rPr>
              <a:t/>
            </a:r>
            <a:br>
              <a:rPr lang="en-US" sz="3600" b="1" dirty="0" smtClean="0">
                <a:solidFill>
                  <a:schemeClr val="bg1"/>
                </a:solidFill>
              </a:rPr>
            </a:br>
            <a:r>
              <a:rPr lang="en-US" sz="3600" b="1" dirty="0">
                <a:solidFill>
                  <a:schemeClr val="bg1"/>
                </a:solidFill>
              </a:rPr>
              <a:t/>
            </a:r>
            <a:br>
              <a:rPr lang="en-US" sz="3600" b="1" dirty="0">
                <a:solidFill>
                  <a:schemeClr val="bg1"/>
                </a:solidFill>
              </a:rPr>
            </a:br>
            <a:r>
              <a:rPr lang="en-US" sz="3600" b="1" dirty="0" smtClean="0">
                <a:solidFill>
                  <a:schemeClr val="bg1"/>
                </a:solidFill>
              </a:rPr>
              <a:t>The </a:t>
            </a:r>
            <a:br>
              <a:rPr lang="en-US" sz="3600" b="1" dirty="0" smtClean="0">
                <a:solidFill>
                  <a:schemeClr val="bg1"/>
                </a:solidFill>
              </a:rPr>
            </a:br>
            <a:r>
              <a:rPr lang="en-US" sz="3600" b="1" dirty="0" smtClean="0">
                <a:solidFill>
                  <a:schemeClr val="bg1"/>
                </a:solidFill>
              </a:rPr>
              <a:t>Line </a:t>
            </a:r>
            <a:r>
              <a:rPr lang="en-US" sz="3600" b="1" dirty="0">
                <a:solidFill>
                  <a:schemeClr val="bg1"/>
                </a:solidFill>
              </a:rPr>
              <a:t>B</a:t>
            </a:r>
            <a:r>
              <a:rPr lang="en-US" sz="3600" b="1" dirty="0" smtClean="0">
                <a:solidFill>
                  <a:schemeClr val="bg1"/>
                </a:solidFill>
              </a:rPr>
              <a:t>etween Critical Thinking </a:t>
            </a:r>
            <a:r>
              <a:rPr lang="en-US" sz="3600" b="1" dirty="0">
                <a:solidFill>
                  <a:schemeClr val="bg1"/>
                </a:solidFill>
              </a:rPr>
              <a:t>A</a:t>
            </a:r>
            <a:r>
              <a:rPr lang="en-US" sz="3600" b="1" dirty="0" smtClean="0">
                <a:solidFill>
                  <a:schemeClr val="bg1"/>
                </a:solidFill>
              </a:rPr>
              <a:t>nd Problem Solving</a:t>
            </a:r>
            <a:endParaRPr lang="en-US" sz="3600" b="1" dirty="0">
              <a:solidFill>
                <a:schemeClr val="bg1"/>
              </a:solidFill>
            </a:endParaRPr>
          </a:p>
        </p:txBody>
      </p:sp>
      <p:sp>
        <p:nvSpPr>
          <p:cNvPr id="3" name="Content Placeholder 2"/>
          <p:cNvSpPr>
            <a:spLocks noGrp="1"/>
          </p:cNvSpPr>
          <p:nvPr>
            <p:ph idx="1"/>
          </p:nvPr>
        </p:nvSpPr>
        <p:spPr>
          <a:xfrm>
            <a:off x="2556588" y="183500"/>
            <a:ext cx="9517223" cy="6507919"/>
          </a:xfrm>
          <a:solidFill>
            <a:schemeClr val="tx1"/>
          </a:solidFill>
        </p:spPr>
        <p:txBody>
          <a:bodyPr>
            <a:normAutofit lnSpcReduction="10000"/>
          </a:bodyPr>
          <a:lstStyle/>
          <a:p>
            <a:r>
              <a:rPr lang="en-US" sz="3200" b="1" dirty="0">
                <a:solidFill>
                  <a:schemeClr val="bg1"/>
                </a:solidFill>
              </a:rPr>
              <a:t>On the face of it, critical thinking and problem solving might appear as quite separate disciplines. </a:t>
            </a:r>
            <a:endParaRPr lang="en-US" sz="3200" b="1" dirty="0" smtClean="0">
              <a:solidFill>
                <a:schemeClr val="bg1"/>
              </a:solidFill>
            </a:endParaRPr>
          </a:p>
          <a:p>
            <a:r>
              <a:rPr lang="en-US" sz="3200" b="1" dirty="0" smtClean="0">
                <a:solidFill>
                  <a:srgbClr val="FF0000"/>
                </a:solidFill>
              </a:rPr>
              <a:t>Most </a:t>
            </a:r>
            <a:r>
              <a:rPr lang="en-US" sz="3200" b="1" dirty="0">
                <a:solidFill>
                  <a:srgbClr val="FF0000"/>
                </a:solidFill>
              </a:rPr>
              <a:t>critical thinking questions are primarily textual whilst many problem-solving questions contain numerical information</a:t>
            </a:r>
            <a:r>
              <a:rPr lang="en-US" sz="3200" b="1" dirty="0" smtClean="0">
                <a:solidFill>
                  <a:srgbClr val="FF0000"/>
                </a:solidFill>
              </a:rPr>
              <a:t>.</a:t>
            </a:r>
          </a:p>
          <a:p>
            <a:r>
              <a:rPr lang="en-US" sz="3200" b="1" dirty="0" smtClean="0">
                <a:solidFill>
                  <a:schemeClr val="bg1"/>
                </a:solidFill>
              </a:rPr>
              <a:t> </a:t>
            </a:r>
            <a:r>
              <a:rPr lang="en-US" sz="3200" b="1" dirty="0">
                <a:solidFill>
                  <a:schemeClr val="bg1"/>
                </a:solidFill>
              </a:rPr>
              <a:t>However, the skills used, especially in the application of logic, are quite similar and certainly complementary. </a:t>
            </a:r>
            <a:endParaRPr lang="en-US" sz="3200" b="1" dirty="0" smtClean="0">
              <a:solidFill>
                <a:schemeClr val="bg1"/>
              </a:solidFill>
            </a:endParaRPr>
          </a:p>
          <a:p>
            <a:r>
              <a:rPr lang="en-US" sz="3200" b="1" dirty="0" smtClean="0">
                <a:solidFill>
                  <a:srgbClr val="FF0000"/>
                </a:solidFill>
              </a:rPr>
              <a:t>Scientists</a:t>
            </a:r>
            <a:r>
              <a:rPr lang="en-US" sz="3200" b="1" dirty="0">
                <a:solidFill>
                  <a:srgbClr val="FF0000"/>
                </a:solidFill>
              </a:rPr>
              <a:t>, politicians and lawyers will frequently use both verbal and numerical data in proposing and advancing an argument and in drawing </a:t>
            </a:r>
            <a:r>
              <a:rPr lang="en-US" sz="3200" b="1" dirty="0" smtClean="0">
                <a:solidFill>
                  <a:srgbClr val="FF0000"/>
                </a:solidFill>
              </a:rPr>
              <a:t>conclusions.</a:t>
            </a:r>
            <a:endParaRPr lang="en-US" sz="3200" b="1" dirty="0">
              <a:solidFill>
                <a:srgbClr val="FF0000"/>
              </a:solidFill>
            </a:endParaRPr>
          </a:p>
        </p:txBody>
      </p:sp>
    </p:spTree>
    <p:extLst>
      <p:ext uri="{BB962C8B-B14F-4D97-AF65-F5344CB8AC3E}">
        <p14:creationId xmlns:p14="http://schemas.microsoft.com/office/powerpoint/2010/main" val="3193613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12572" y="108856"/>
            <a:ext cx="9367934" cy="6507919"/>
          </a:xfrm>
          <a:solidFill>
            <a:schemeClr val="accent2">
              <a:lumMod val="75000"/>
            </a:schemeClr>
          </a:solidFill>
        </p:spPr>
        <p:txBody>
          <a:bodyPr>
            <a:noAutofit/>
          </a:bodyPr>
          <a:lstStyle/>
          <a:p>
            <a:r>
              <a:rPr lang="en-US" sz="3400" b="1" dirty="0">
                <a:solidFill>
                  <a:srgbClr val="FFFF00"/>
                </a:solidFill>
              </a:rPr>
              <a:t>One of the reasons why the two disciplines may be thought of as separate is in the nature of thinking skills examination papers, which often present the tests with clear divisions between critical thinking (CT) and </a:t>
            </a:r>
            <a:r>
              <a:rPr lang="en-US" sz="3400" b="1" dirty="0" smtClean="0">
                <a:solidFill>
                  <a:srgbClr val="FFFF00"/>
                </a:solidFill>
              </a:rPr>
              <a:t>problem Solving (PS)</a:t>
            </a:r>
          </a:p>
          <a:p>
            <a:r>
              <a:rPr lang="en-US" sz="3400" b="1" dirty="0"/>
              <a:t>Some of this is due to the nature of short multiple-choice questions which mainly deal with testing sub-skills rather than looking at the full real-world application of thinking skills.</a:t>
            </a:r>
          </a:p>
        </p:txBody>
      </p:sp>
      <p:sp>
        <p:nvSpPr>
          <p:cNvPr id="4" name="Title 1"/>
          <p:cNvSpPr txBox="1">
            <a:spLocks/>
          </p:cNvSpPr>
          <p:nvPr/>
        </p:nvSpPr>
        <p:spPr>
          <a:xfrm>
            <a:off x="157404" y="108856"/>
            <a:ext cx="2249894" cy="6507919"/>
          </a:xfrm>
          <a:prstGeom prst="rect">
            <a:avLst/>
          </a:prstGeom>
          <a:solidFill>
            <a:srgbClr val="FFFF00"/>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600" b="1" dirty="0" smtClean="0">
                <a:solidFill>
                  <a:schemeClr val="bg1"/>
                </a:solidFill>
              </a:rPr>
              <a:t/>
            </a:r>
            <a:br>
              <a:rPr lang="en-US" sz="3600" b="1" dirty="0" smtClean="0">
                <a:solidFill>
                  <a:schemeClr val="bg1"/>
                </a:solidFill>
              </a:rPr>
            </a:br>
            <a:r>
              <a:rPr lang="en-US" sz="3600" b="1" dirty="0" smtClean="0">
                <a:solidFill>
                  <a:schemeClr val="bg1"/>
                </a:solidFill>
              </a:rPr>
              <a:t/>
            </a:r>
            <a:br>
              <a:rPr lang="en-US" sz="3600" b="1" dirty="0" smtClean="0">
                <a:solidFill>
                  <a:schemeClr val="bg1"/>
                </a:solidFill>
              </a:rPr>
            </a:br>
            <a:r>
              <a:rPr lang="en-US" sz="3600" b="1" dirty="0" smtClean="0">
                <a:solidFill>
                  <a:schemeClr val="bg1"/>
                </a:solidFill>
              </a:rPr>
              <a:t>The </a:t>
            </a:r>
            <a:br>
              <a:rPr lang="en-US" sz="3600" b="1" dirty="0" smtClean="0">
                <a:solidFill>
                  <a:schemeClr val="bg1"/>
                </a:solidFill>
              </a:rPr>
            </a:br>
            <a:r>
              <a:rPr lang="en-US" sz="3600" b="1" dirty="0" smtClean="0">
                <a:solidFill>
                  <a:schemeClr val="bg1"/>
                </a:solidFill>
              </a:rPr>
              <a:t>Line Between Critical Thinking And Problem Solving</a:t>
            </a:r>
            <a:endParaRPr lang="en-US" sz="3600" b="1" dirty="0">
              <a:solidFill>
                <a:schemeClr val="bg1"/>
              </a:solidFill>
            </a:endParaRPr>
          </a:p>
        </p:txBody>
      </p:sp>
    </p:spTree>
    <p:extLst>
      <p:ext uri="{BB962C8B-B14F-4D97-AF65-F5344CB8AC3E}">
        <p14:creationId xmlns:p14="http://schemas.microsoft.com/office/powerpoint/2010/main" val="968528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93910" y="354563"/>
            <a:ext cx="9228759" cy="6262212"/>
          </a:xfrm>
          <a:solidFill>
            <a:schemeClr val="tx2">
              <a:lumMod val="10000"/>
            </a:schemeClr>
          </a:solidFill>
        </p:spPr>
        <p:txBody>
          <a:bodyPr>
            <a:normAutofit/>
          </a:bodyPr>
          <a:lstStyle/>
          <a:p>
            <a:r>
              <a:rPr lang="en-US" sz="3200" b="1" dirty="0" smtClean="0">
                <a:solidFill>
                  <a:srgbClr val="FFFF00"/>
                </a:solidFill>
              </a:rPr>
              <a:t>though </a:t>
            </a:r>
            <a:r>
              <a:rPr lang="en-US" sz="3200" b="1" dirty="0">
                <a:solidFill>
                  <a:srgbClr val="FFFF00"/>
                </a:solidFill>
              </a:rPr>
              <a:t>many of the skills used in problem solving in the real world are mathematical in nature, much of this mathematics is at a relatively elementary level, and needs little more than the basic arithmetical operations taught at elementary school</a:t>
            </a:r>
            <a:r>
              <a:rPr lang="en-US" sz="3200" b="1" dirty="0" smtClean="0">
                <a:solidFill>
                  <a:srgbClr val="FFFF00"/>
                </a:solidFill>
              </a:rPr>
              <a:t>.</a:t>
            </a:r>
          </a:p>
          <a:p>
            <a:r>
              <a:rPr lang="en-US" sz="3200" b="1" dirty="0"/>
              <a:t>In fact, many problem-solving tasks do not need arithmetic at all. </a:t>
            </a:r>
            <a:endParaRPr lang="en-US" sz="3200" b="1" dirty="0" smtClean="0"/>
          </a:p>
          <a:p>
            <a:r>
              <a:rPr lang="en-US" sz="3200" b="1" dirty="0" smtClean="0">
                <a:solidFill>
                  <a:srgbClr val="FFFF00"/>
                </a:solidFill>
              </a:rPr>
              <a:t>The </a:t>
            </a:r>
            <a:r>
              <a:rPr lang="en-US" sz="3200" b="1" dirty="0">
                <a:solidFill>
                  <a:srgbClr val="FFFF00"/>
                </a:solidFill>
              </a:rPr>
              <a:t>origins of problem solving as part of a thinking skills examination lie in the processes used by scientists to investigate and </a:t>
            </a:r>
            <a:r>
              <a:rPr lang="en-US" sz="3200" b="1" dirty="0" smtClean="0">
                <a:solidFill>
                  <a:srgbClr val="FFFF00"/>
                </a:solidFill>
              </a:rPr>
              <a:t>analyze issues.</a:t>
            </a:r>
            <a:endParaRPr lang="en-US" sz="3200" b="1" dirty="0">
              <a:solidFill>
                <a:srgbClr val="FFFF00"/>
              </a:solidFill>
            </a:endParaRPr>
          </a:p>
        </p:txBody>
      </p:sp>
      <p:sp>
        <p:nvSpPr>
          <p:cNvPr id="4" name="Title 1"/>
          <p:cNvSpPr txBox="1">
            <a:spLocks/>
          </p:cNvSpPr>
          <p:nvPr/>
        </p:nvSpPr>
        <p:spPr>
          <a:xfrm>
            <a:off x="157404" y="108856"/>
            <a:ext cx="2249894" cy="6507919"/>
          </a:xfrm>
          <a:prstGeom prst="rect">
            <a:avLst/>
          </a:prstGeom>
          <a:solidFill>
            <a:srgbClr val="FFFF00"/>
          </a:solidFill>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600" b="1" dirty="0" smtClean="0">
                <a:solidFill>
                  <a:schemeClr val="bg1"/>
                </a:solidFill>
              </a:rPr>
              <a:t/>
            </a:r>
            <a:br>
              <a:rPr lang="en-US" sz="3600" b="1" dirty="0" smtClean="0">
                <a:solidFill>
                  <a:schemeClr val="bg1"/>
                </a:solidFill>
              </a:rPr>
            </a:br>
            <a:r>
              <a:rPr lang="en-US" sz="3600" b="1" dirty="0" smtClean="0">
                <a:solidFill>
                  <a:schemeClr val="bg1"/>
                </a:solidFill>
              </a:rPr>
              <a:t/>
            </a:r>
            <a:br>
              <a:rPr lang="en-US" sz="3600" b="1" dirty="0" smtClean="0">
                <a:solidFill>
                  <a:schemeClr val="bg1"/>
                </a:solidFill>
              </a:rPr>
            </a:br>
            <a:r>
              <a:rPr lang="en-US" sz="3600" b="1" dirty="0" smtClean="0">
                <a:solidFill>
                  <a:schemeClr val="bg1"/>
                </a:solidFill>
              </a:rPr>
              <a:t>The </a:t>
            </a:r>
            <a:br>
              <a:rPr lang="en-US" sz="3600" b="1" dirty="0" smtClean="0">
                <a:solidFill>
                  <a:schemeClr val="bg1"/>
                </a:solidFill>
              </a:rPr>
            </a:br>
            <a:r>
              <a:rPr lang="en-US" sz="3600" b="1" dirty="0" smtClean="0">
                <a:solidFill>
                  <a:schemeClr val="bg1"/>
                </a:solidFill>
              </a:rPr>
              <a:t>Line Between Critical Thinking And Problem Solving</a:t>
            </a:r>
            <a:endParaRPr lang="en-US" sz="3600" b="1" dirty="0">
              <a:solidFill>
                <a:schemeClr val="bg1"/>
              </a:solidFill>
            </a:endParaRPr>
          </a:p>
        </p:txBody>
      </p:sp>
    </p:spTree>
    <p:extLst>
      <p:ext uri="{BB962C8B-B14F-4D97-AF65-F5344CB8AC3E}">
        <p14:creationId xmlns:p14="http://schemas.microsoft.com/office/powerpoint/2010/main" val="378170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935" y="223935"/>
            <a:ext cx="11793894" cy="6494105"/>
          </a:xfrm>
          <a:solidFill>
            <a:schemeClr val="accent1">
              <a:lumMod val="50000"/>
            </a:schemeClr>
          </a:solidFill>
        </p:spPr>
        <p:txBody>
          <a:bodyPr>
            <a:normAutofit lnSpcReduction="10000"/>
          </a:bodyPr>
          <a:lstStyle/>
          <a:p>
            <a:r>
              <a:rPr lang="en-US" sz="3200" b="1" dirty="0"/>
              <a:t>These were originally defined by Robert J. Sternberg (</a:t>
            </a:r>
            <a:r>
              <a:rPr lang="en-US" sz="3200" b="1" dirty="0">
                <a:solidFill>
                  <a:srgbClr val="FFFF00"/>
                </a:solidFill>
              </a:rPr>
              <a:t>Beyond IQ: A </a:t>
            </a:r>
            <a:r>
              <a:rPr lang="en-US" sz="3200" b="1" dirty="0" err="1">
                <a:solidFill>
                  <a:srgbClr val="FFFF00"/>
                </a:solidFill>
              </a:rPr>
              <a:t>Triarchic</a:t>
            </a:r>
            <a:r>
              <a:rPr lang="en-US" sz="3200" b="1" dirty="0">
                <a:solidFill>
                  <a:srgbClr val="FFFF00"/>
                </a:solidFill>
              </a:rPr>
              <a:t> Theory of Human Intelligence, Cambridge University Press, 1985</a:t>
            </a:r>
            <a:r>
              <a:rPr lang="en-US" sz="3200" b="1" dirty="0"/>
              <a:t>) and can be </a:t>
            </a:r>
            <a:r>
              <a:rPr lang="en-US" sz="3200" b="1" dirty="0" smtClean="0"/>
              <a:t>summarized as follows: </a:t>
            </a:r>
          </a:p>
          <a:p>
            <a:r>
              <a:rPr lang="en-US" sz="3200" dirty="0" smtClean="0"/>
              <a:t>• </a:t>
            </a:r>
            <a:r>
              <a:rPr lang="en-US" sz="3200" dirty="0"/>
              <a:t>relevant selection: the ability to identify what is important in a mass of data, and thus to </a:t>
            </a:r>
            <a:r>
              <a:rPr lang="en-US" sz="3200" dirty="0" err="1"/>
              <a:t>recognise</a:t>
            </a:r>
            <a:r>
              <a:rPr lang="en-US" sz="3200" dirty="0"/>
              <a:t> what is important in solving the problem in </a:t>
            </a:r>
            <a:r>
              <a:rPr lang="en-US" sz="3200" dirty="0" smtClean="0"/>
              <a:t>hand. </a:t>
            </a:r>
          </a:p>
          <a:p>
            <a:r>
              <a:rPr lang="en-US" sz="3200" dirty="0" smtClean="0"/>
              <a:t>• </a:t>
            </a:r>
            <a:r>
              <a:rPr lang="en-US" sz="3200" dirty="0">
                <a:solidFill>
                  <a:srgbClr val="FFFF00"/>
                </a:solidFill>
              </a:rPr>
              <a:t>finding procedures: the ability to put together pieces of information in an appropriate way and thus to discover the route to a solution of a </a:t>
            </a:r>
            <a:r>
              <a:rPr lang="en-US" sz="3200" dirty="0" smtClean="0">
                <a:solidFill>
                  <a:srgbClr val="FFFF00"/>
                </a:solidFill>
              </a:rPr>
              <a:t>problem. </a:t>
            </a:r>
          </a:p>
          <a:p>
            <a:r>
              <a:rPr lang="en-US" sz="3200" dirty="0" smtClean="0"/>
              <a:t>• </a:t>
            </a:r>
            <a:r>
              <a:rPr lang="en-US" sz="3200" dirty="0"/>
              <a:t>identifying similarity: the ability to </a:t>
            </a:r>
            <a:r>
              <a:rPr lang="en-US" sz="3200" dirty="0" err="1"/>
              <a:t>recognise</a:t>
            </a:r>
            <a:r>
              <a:rPr lang="en-US" sz="3200" dirty="0"/>
              <a:t> when new information is similar to old information and thus to be able to understand it better and more </a:t>
            </a:r>
            <a:r>
              <a:rPr lang="en-US" sz="3200" dirty="0" smtClean="0"/>
              <a:t>quickly.</a:t>
            </a:r>
            <a:endParaRPr lang="en-US" sz="3200" dirty="0"/>
          </a:p>
        </p:txBody>
      </p:sp>
    </p:spTree>
    <p:extLst>
      <p:ext uri="{BB962C8B-B14F-4D97-AF65-F5344CB8AC3E}">
        <p14:creationId xmlns:p14="http://schemas.microsoft.com/office/powerpoint/2010/main" val="883312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055151" cy="6680717"/>
          </a:xfrm>
          <a:solidFill>
            <a:srgbClr val="FF0000"/>
          </a:solidFill>
        </p:spPr>
        <p:txBody>
          <a:bodyPr>
            <a:normAutofit/>
          </a:bodyPr>
          <a:lstStyle/>
          <a:p>
            <a:r>
              <a:rPr lang="en-US" sz="3600" b="1" dirty="0">
                <a:solidFill>
                  <a:schemeClr val="bg1"/>
                </a:solidFill>
              </a:rPr>
              <a:t>Problem solving in early thinking skills exams was firmly founded on these three basic processes. </a:t>
            </a:r>
            <a:endParaRPr lang="en-US" sz="3600" b="1" dirty="0" smtClean="0">
              <a:solidFill>
                <a:schemeClr val="bg1"/>
              </a:solidFill>
            </a:endParaRPr>
          </a:p>
          <a:p>
            <a:r>
              <a:rPr lang="en-US" sz="3600" b="1" dirty="0" smtClean="0">
                <a:solidFill>
                  <a:schemeClr val="bg1"/>
                </a:solidFill>
              </a:rPr>
              <a:t>The </a:t>
            </a:r>
            <a:r>
              <a:rPr lang="en-US" sz="3600" b="1" dirty="0">
                <a:solidFill>
                  <a:schemeClr val="bg1"/>
                </a:solidFill>
              </a:rPr>
              <a:t>BMAT and TSA syllabuses still refer to them explicitly. </a:t>
            </a:r>
            <a:endParaRPr lang="en-US" sz="3600" b="1" dirty="0" smtClean="0">
              <a:solidFill>
                <a:schemeClr val="bg1"/>
              </a:solidFill>
            </a:endParaRPr>
          </a:p>
          <a:p>
            <a:r>
              <a:rPr lang="en-US" sz="3600" b="1" dirty="0" smtClean="0">
                <a:solidFill>
                  <a:schemeClr val="bg1"/>
                </a:solidFill>
              </a:rPr>
              <a:t>In </a:t>
            </a:r>
            <a:r>
              <a:rPr lang="en-US" sz="3600" b="1" dirty="0">
                <a:solidFill>
                  <a:schemeClr val="bg1"/>
                </a:solidFill>
              </a:rPr>
              <a:t>the Cambridge examinations, the three basic </a:t>
            </a:r>
            <a:r>
              <a:rPr lang="en-US" sz="3600" b="1" dirty="0">
                <a:solidFill>
                  <a:srgbClr val="FFFF00"/>
                </a:solidFill>
              </a:rPr>
              <a:t>processes have been expanded into a wider range of skills which are tested at AS Level using </a:t>
            </a:r>
            <a:r>
              <a:rPr lang="en-US" sz="3600" b="1" dirty="0" smtClean="0">
                <a:solidFill>
                  <a:srgbClr val="FFFF00"/>
                </a:solidFill>
              </a:rPr>
              <a:t>multiple choice </a:t>
            </a:r>
            <a:r>
              <a:rPr lang="en-US" sz="3600" b="1" dirty="0">
                <a:solidFill>
                  <a:srgbClr val="FFFF00"/>
                </a:solidFill>
              </a:rPr>
              <a:t>questions and at Advanced Level with longer, more open-ended questions which can draw on several of the basic skills.</a:t>
            </a:r>
          </a:p>
        </p:txBody>
      </p:sp>
    </p:spTree>
    <p:extLst>
      <p:ext uri="{BB962C8B-B14F-4D97-AF65-F5344CB8AC3E}">
        <p14:creationId xmlns:p14="http://schemas.microsoft.com/office/powerpoint/2010/main" val="2522323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944" y="116817"/>
            <a:ext cx="9889910" cy="741600"/>
          </a:xfrm>
          <a:solidFill>
            <a:schemeClr val="tx1"/>
          </a:solidFill>
        </p:spPr>
        <p:txBody>
          <a:bodyPr/>
          <a:lstStyle/>
          <a:p>
            <a:r>
              <a:rPr lang="en-US" b="1" dirty="0" smtClean="0">
                <a:solidFill>
                  <a:schemeClr val="bg1"/>
                </a:solidFill>
              </a:rPr>
              <a:t>For </a:t>
            </a:r>
            <a:r>
              <a:rPr lang="en-US" b="1" dirty="0">
                <a:solidFill>
                  <a:schemeClr val="bg1"/>
                </a:solidFill>
              </a:rPr>
              <a:t>E</a:t>
            </a:r>
            <a:r>
              <a:rPr lang="en-US" b="1" dirty="0" smtClean="0">
                <a:solidFill>
                  <a:schemeClr val="bg1"/>
                </a:solidFill>
              </a:rPr>
              <a:t>xample</a:t>
            </a:r>
            <a:endParaRPr lang="en-US" b="1" dirty="0">
              <a:solidFill>
                <a:schemeClr val="bg1"/>
              </a:solidFill>
            </a:endParaRPr>
          </a:p>
        </p:txBody>
      </p:sp>
      <p:sp>
        <p:nvSpPr>
          <p:cNvPr id="3" name="Content Placeholder 2"/>
          <p:cNvSpPr>
            <a:spLocks noGrp="1"/>
          </p:cNvSpPr>
          <p:nvPr>
            <p:ph idx="1"/>
          </p:nvPr>
        </p:nvSpPr>
        <p:spPr>
          <a:xfrm>
            <a:off x="223936" y="914400"/>
            <a:ext cx="9825918" cy="5766318"/>
          </a:xfrm>
          <a:solidFill>
            <a:schemeClr val="accent1">
              <a:lumMod val="60000"/>
              <a:lumOff val="40000"/>
            </a:schemeClr>
          </a:solidFill>
          <a:ln>
            <a:solidFill>
              <a:schemeClr val="accent4">
                <a:lumMod val="60000"/>
                <a:lumOff val="40000"/>
              </a:schemeClr>
            </a:solidFill>
          </a:ln>
        </p:spPr>
        <p:txBody>
          <a:bodyPr>
            <a:normAutofit fontScale="92500" lnSpcReduction="10000"/>
          </a:bodyPr>
          <a:lstStyle/>
          <a:p>
            <a:r>
              <a:rPr lang="en-US" sz="3600" b="1" dirty="0">
                <a:solidFill>
                  <a:schemeClr val="bg1"/>
                </a:solidFill>
              </a:rPr>
              <a:t>Marina is selling tickets on the door for a university play. It costs $11 for most people to buy a ticket, but students only have to pay $9. </a:t>
            </a:r>
            <a:endParaRPr lang="en-US" sz="3600" b="1" dirty="0" smtClean="0">
              <a:solidFill>
                <a:schemeClr val="bg1"/>
              </a:solidFill>
            </a:endParaRPr>
          </a:p>
          <a:p>
            <a:r>
              <a:rPr lang="en-US" sz="3600" b="1" dirty="0" smtClean="0"/>
              <a:t>Just </a:t>
            </a:r>
            <a:r>
              <a:rPr lang="en-US" sz="3600" b="1" dirty="0"/>
              <a:t>after the play starts, she remembers that she was supposed to keep track of the number of students in the audience. </a:t>
            </a:r>
            <a:endParaRPr lang="en-US" sz="3600" b="1" dirty="0" smtClean="0"/>
          </a:p>
          <a:p>
            <a:r>
              <a:rPr lang="en-US" sz="3600" b="1" dirty="0" smtClean="0">
                <a:solidFill>
                  <a:schemeClr val="bg1"/>
                </a:solidFill>
              </a:rPr>
              <a:t>When </a:t>
            </a:r>
            <a:r>
              <a:rPr lang="en-US" sz="3600" b="1" dirty="0">
                <a:solidFill>
                  <a:schemeClr val="bg1"/>
                </a:solidFill>
              </a:rPr>
              <a:t>she counts the takings, there is a profit of $124. How many people in the audience are students? </a:t>
            </a:r>
            <a:endParaRPr lang="en-US" sz="3600" b="1" dirty="0" smtClean="0">
              <a:solidFill>
                <a:schemeClr val="bg1"/>
              </a:solidFill>
            </a:endParaRPr>
          </a:p>
          <a:p>
            <a:r>
              <a:rPr lang="en-US" sz="3600" b="1" dirty="0" smtClean="0"/>
              <a:t>(A 2); (B 3); (C 4); (D 5); (E 6);</a:t>
            </a:r>
            <a:endParaRPr lang="en-US" sz="3600" b="1" dirty="0"/>
          </a:p>
        </p:txBody>
      </p:sp>
    </p:spTree>
    <p:extLst>
      <p:ext uri="{BB962C8B-B14F-4D97-AF65-F5344CB8AC3E}">
        <p14:creationId xmlns:p14="http://schemas.microsoft.com/office/powerpoint/2010/main" val="42102829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740</TotalTime>
  <Words>925</Words>
  <Application>Microsoft Office PowerPoint</Application>
  <PresentationFormat>Widescreen</PresentationFormat>
  <Paragraphs>44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Ion</vt:lpstr>
      <vt:lpstr>Identifying Solutions and Not Problems…</vt:lpstr>
      <vt:lpstr>   Intro.  to  the Idea  &amp; Meaning of Problems</vt:lpstr>
      <vt:lpstr>The  kind  of Problem We Are Interested in  For the Course AUN  300</vt:lpstr>
      <vt:lpstr>  The  Line Between Critical Thinking And Problem Solving</vt:lpstr>
      <vt:lpstr>PowerPoint Presentation</vt:lpstr>
      <vt:lpstr>PowerPoint Presentation</vt:lpstr>
      <vt:lpstr>PowerPoint Presentation</vt:lpstr>
      <vt:lpstr>PowerPoint Presentation</vt:lpstr>
      <vt:lpstr>For Example</vt:lpstr>
      <vt:lpstr>More Examples of Problems</vt:lpstr>
      <vt:lpstr>Summary of the study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Identifying Solutions and Not Problems…</dc:title>
  <dc:creator>DELL</dc:creator>
  <cp:lastModifiedBy>DELL</cp:lastModifiedBy>
  <cp:revision>13</cp:revision>
  <dcterms:created xsi:type="dcterms:W3CDTF">2024-03-01T12:11:36Z</dcterms:created>
  <dcterms:modified xsi:type="dcterms:W3CDTF">2024-03-18T23:38:51Z</dcterms:modified>
</cp:coreProperties>
</file>