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6" r:id="rId4"/>
    <p:sldId id="265" r:id="rId5"/>
    <p:sldId id="267" r:id="rId6"/>
    <p:sldId id="268" r:id="rId7"/>
    <p:sldId id="269" r:id="rId8"/>
    <p:sldId id="270" r:id="rId9"/>
    <p:sldId id="258" r:id="rId10"/>
    <p:sldId id="259" r:id="rId11"/>
    <p:sldId id="260" r:id="rId12"/>
    <p:sldId id="261" r:id="rId13"/>
    <p:sldId id="262" r:id="rId14"/>
    <p:sldId id="263" r:id="rId15"/>
    <p:sldId id="26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51" d="100"/>
          <a:sy n="51" d="100"/>
        </p:scale>
        <p:origin x="6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3/5/2024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3/5/2024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3/5/2024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3/5/2024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3/5/2024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3/5/2024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3/5/2024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952" y="1324947"/>
            <a:ext cx="6158203" cy="3862873"/>
          </a:xfrm>
          <a:solidFill>
            <a:schemeClr val="tx1"/>
          </a:solidFill>
        </p:spPr>
        <p:txBody>
          <a:bodyPr/>
          <a:lstStyle/>
          <a:p>
            <a:pPr algn="ctr"/>
            <a:r>
              <a:rPr lang="en-US" sz="8000" b="1" dirty="0" smtClean="0">
                <a:solidFill>
                  <a:schemeClr val="bg1"/>
                </a:solidFill>
                <a:latin typeface="Times New Roman" panose="02020603050405020304" pitchFamily="18" charset="0"/>
                <a:cs typeface="Times New Roman" panose="02020603050405020304" pitchFamily="18" charset="0"/>
              </a:rPr>
              <a:t>Thinking Critically </a:t>
            </a:r>
            <a:r>
              <a:rPr lang="en-US" sz="8000" b="1" dirty="0" err="1" smtClean="0">
                <a:solidFill>
                  <a:schemeClr val="bg1"/>
                </a:solidFill>
                <a:latin typeface="Times New Roman" panose="02020603050405020304" pitchFamily="18" charset="0"/>
                <a:cs typeface="Times New Roman" panose="02020603050405020304" pitchFamily="18" charset="0"/>
              </a:rPr>
              <a:t>vs</a:t>
            </a:r>
            <a:r>
              <a:rPr lang="en-US" sz="8000" b="1" dirty="0" smtClean="0">
                <a:solidFill>
                  <a:srgbClr val="FF0000"/>
                </a:solidFill>
                <a:latin typeface="Times New Roman" panose="02020603050405020304" pitchFamily="18" charset="0"/>
                <a:cs typeface="Times New Roman" panose="02020603050405020304" pitchFamily="18" charset="0"/>
              </a:rPr>
              <a:t/>
            </a:r>
            <a:br>
              <a:rPr lang="en-US" sz="8000" b="1" dirty="0" smtClean="0">
                <a:solidFill>
                  <a:srgbClr val="FF0000"/>
                </a:solidFill>
                <a:latin typeface="Times New Roman" panose="02020603050405020304" pitchFamily="18" charset="0"/>
                <a:cs typeface="Times New Roman" panose="02020603050405020304" pitchFamily="18" charset="0"/>
              </a:rPr>
            </a:br>
            <a:r>
              <a:rPr lang="en-US" sz="3200" b="1" dirty="0" smtClean="0">
                <a:solidFill>
                  <a:srgbClr val="FF0000"/>
                </a:solidFill>
                <a:latin typeface="Times New Roman" panose="02020603050405020304" pitchFamily="18" charset="0"/>
                <a:cs typeface="Times New Roman" panose="02020603050405020304" pitchFamily="18" charset="0"/>
              </a:rPr>
              <a:t/>
            </a:r>
            <a:br>
              <a:rPr lang="en-US" sz="3200" b="1" dirty="0" smtClean="0">
                <a:solidFill>
                  <a:srgbClr val="FF0000"/>
                </a:solidFill>
                <a:latin typeface="Times New Roman" panose="02020603050405020304" pitchFamily="18" charset="0"/>
                <a:cs typeface="Times New Roman" panose="02020603050405020304" pitchFamily="18" charset="0"/>
              </a:rPr>
            </a:b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913326" y="5301730"/>
            <a:ext cx="8825658" cy="1490955"/>
          </a:xfrm>
          <a:solidFill>
            <a:srgbClr val="FFFF00"/>
          </a:solidFill>
        </p:spPr>
        <p:txBody>
          <a:bodyPr>
            <a:noAutofit/>
          </a:bodyPr>
          <a:lstStyle/>
          <a:p>
            <a:pPr algn="ctr"/>
            <a:r>
              <a:rPr lang="en-US" sz="4000" b="1" dirty="0" smtClean="0">
                <a:solidFill>
                  <a:schemeClr val="bg1"/>
                </a:solidFill>
                <a:latin typeface="Times New Roman" panose="02020603050405020304" pitchFamily="18" charset="0"/>
                <a:cs typeface="Times New Roman" panose="02020603050405020304" pitchFamily="18" charset="0"/>
              </a:rPr>
              <a:t>Module 2 Lectures on CT&amp;PS (AUN 300) by wogu, I. a. power </a:t>
            </a:r>
            <a:endParaRPr lang="en-US" sz="4000" b="1" dirty="0">
              <a:solidFill>
                <a:schemeClr val="bg1"/>
              </a:solidFill>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6419461" y="1324947"/>
            <a:ext cx="5691674" cy="3862873"/>
          </a:xfrm>
          <a:prstGeom prst="rect">
            <a:avLst/>
          </a:prstGeom>
          <a:solidFill>
            <a:schemeClr val="bg1"/>
          </a:solidFill>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8000" b="1" dirty="0" smtClean="0">
                <a:solidFill>
                  <a:srgbClr val="FFFF00"/>
                </a:solidFill>
                <a:latin typeface="Times New Roman" panose="02020603050405020304" pitchFamily="18" charset="0"/>
                <a:cs typeface="Times New Roman" panose="02020603050405020304" pitchFamily="18" charset="0"/>
              </a:rPr>
              <a:t>Reasoning Effectively</a:t>
            </a:r>
          </a:p>
          <a:p>
            <a:pPr algn="ctr"/>
            <a:endParaRPr lang="en-US" sz="8000" b="1" dirty="0">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1548882" y="270018"/>
            <a:ext cx="8733453" cy="1015663"/>
          </a:xfrm>
          <a:prstGeom prst="rect">
            <a:avLst/>
          </a:prstGeom>
          <a:solidFill>
            <a:srgbClr val="002060"/>
          </a:solidFill>
        </p:spPr>
        <p:txBody>
          <a:bodyPr wrap="square" rtlCol="0">
            <a:spAutoFit/>
          </a:bodyPr>
          <a:lstStyle/>
          <a:p>
            <a:pPr algn="ctr"/>
            <a:r>
              <a:rPr lang="en-US" sz="6000" b="1" dirty="0" smtClean="0">
                <a:latin typeface="Times New Roman" panose="02020603050405020304" pitchFamily="18" charset="0"/>
                <a:cs typeface="Times New Roman" panose="02020603050405020304" pitchFamily="18" charset="0"/>
              </a:rPr>
              <a:t>THE NEXUS BETWEEN</a:t>
            </a:r>
            <a:endParaRPr lang="en-US" sz="6000" dirty="0"/>
          </a:p>
        </p:txBody>
      </p:sp>
    </p:spTree>
    <p:extLst>
      <p:ext uri="{BB962C8B-B14F-4D97-AF65-F5344CB8AC3E}">
        <p14:creationId xmlns:p14="http://schemas.microsoft.com/office/powerpoint/2010/main" val="3699304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21563" y="116817"/>
            <a:ext cx="9496266" cy="6563902"/>
          </a:xfrm>
          <a:solidFill>
            <a:schemeClr val="tx2">
              <a:lumMod val="10000"/>
            </a:schemeClr>
          </a:solidFill>
        </p:spPr>
        <p:txBody>
          <a:bodyPr>
            <a:noAutofit/>
          </a:bodyPr>
          <a:lstStyle/>
          <a:p>
            <a:endParaRPr lang="en-US" sz="3200" b="1" dirty="0" smtClean="0">
              <a:solidFill>
                <a:srgbClr val="FFFF00"/>
              </a:solidFill>
            </a:endParaRPr>
          </a:p>
          <a:p>
            <a:r>
              <a:rPr lang="en-US" sz="3200" b="1" dirty="0" smtClean="0">
                <a:solidFill>
                  <a:srgbClr val="FFFF00"/>
                </a:solidFill>
              </a:rPr>
              <a:t>Information</a:t>
            </a:r>
            <a:r>
              <a:rPr lang="en-US" sz="3200" b="1" dirty="0">
                <a:solidFill>
                  <a:srgbClr val="FFFF00"/>
                </a:solidFill>
              </a:rPr>
              <a:t>, items of evidence, statements and assertions, explanations, dialogues, statistics, news stories, advertisements . . . all of these and more may require critical responses. </a:t>
            </a:r>
            <a:endParaRPr lang="en-US" sz="3200" b="1" dirty="0" smtClean="0">
              <a:solidFill>
                <a:srgbClr val="FFFF00"/>
              </a:solidFill>
            </a:endParaRPr>
          </a:p>
          <a:p>
            <a:r>
              <a:rPr lang="en-US" sz="3200" b="1" dirty="0" smtClean="0"/>
              <a:t>What </a:t>
            </a:r>
            <a:r>
              <a:rPr lang="en-US" sz="3200" b="1" dirty="0"/>
              <a:t>these various expressions have in common is that they all make claims: that is, utterances that are meant to be </a:t>
            </a:r>
            <a:r>
              <a:rPr lang="en-US" sz="3200" b="1" dirty="0" smtClean="0"/>
              <a:t>true or false. </a:t>
            </a:r>
          </a:p>
          <a:p>
            <a:r>
              <a:rPr lang="en-US" sz="3200" b="1" dirty="0" smtClean="0">
                <a:solidFill>
                  <a:srgbClr val="FFFF00"/>
                </a:solidFill>
              </a:rPr>
              <a:t>Since </a:t>
            </a:r>
            <a:r>
              <a:rPr lang="en-US" sz="3200" b="1" dirty="0">
                <a:solidFill>
                  <a:srgbClr val="FFFF00"/>
                </a:solidFill>
              </a:rPr>
              <a:t>some claims are in fact untrue, they need to be assessed critically if we, the audience, are to avoid being misled. </a:t>
            </a:r>
          </a:p>
        </p:txBody>
      </p:sp>
      <p:sp>
        <p:nvSpPr>
          <p:cNvPr id="4" name="Title 1"/>
          <p:cNvSpPr>
            <a:spLocks noGrp="1"/>
          </p:cNvSpPr>
          <p:nvPr>
            <p:ph type="title"/>
          </p:nvPr>
        </p:nvSpPr>
        <p:spPr>
          <a:xfrm>
            <a:off x="67616" y="116816"/>
            <a:ext cx="2323320" cy="6563902"/>
          </a:xfrm>
          <a:solidFill>
            <a:schemeClr val="tx1"/>
          </a:solidFill>
        </p:spPr>
        <p:txBody>
          <a:bodyPr/>
          <a:lstStyle/>
          <a:p>
            <a:pPr algn="ctr"/>
            <a:r>
              <a:rPr lang="en-US" sz="3800" b="1" dirty="0" smtClean="0">
                <a:solidFill>
                  <a:srgbClr val="FF0000"/>
                </a:solidFill>
              </a:rPr>
              <a:t/>
            </a:r>
            <a:br>
              <a:rPr lang="en-US" sz="3800" b="1" dirty="0" smtClean="0">
                <a:solidFill>
                  <a:srgbClr val="FF0000"/>
                </a:solidFill>
              </a:rPr>
            </a:br>
            <a:r>
              <a:rPr lang="en-US" sz="3800" b="1" dirty="0" smtClean="0">
                <a:solidFill>
                  <a:srgbClr val="FF0000"/>
                </a:solidFill>
              </a:rPr>
              <a:t>Basis </a:t>
            </a:r>
            <a:br>
              <a:rPr lang="en-US" sz="3800" b="1" dirty="0" smtClean="0">
                <a:solidFill>
                  <a:srgbClr val="FF0000"/>
                </a:solidFill>
              </a:rPr>
            </a:br>
            <a:r>
              <a:rPr lang="en-US" sz="3800" b="1" dirty="0" smtClean="0">
                <a:solidFill>
                  <a:srgbClr val="FF0000"/>
                </a:solidFill>
              </a:rPr>
              <a:t>for Critical thinking </a:t>
            </a:r>
            <a:r>
              <a:rPr lang="en-US" sz="3800" b="1" dirty="0" smtClean="0">
                <a:solidFill>
                  <a:schemeClr val="bg1"/>
                </a:solidFill>
              </a:rPr>
              <a:t>Or Thinking Critically</a:t>
            </a:r>
            <a:br>
              <a:rPr lang="en-US" sz="3800" b="1" dirty="0" smtClean="0">
                <a:solidFill>
                  <a:schemeClr val="bg1"/>
                </a:solidFill>
              </a:rPr>
            </a:br>
            <a:r>
              <a:rPr lang="en-US" sz="3800" b="1" dirty="0" err="1">
                <a:solidFill>
                  <a:schemeClr val="bg1"/>
                </a:solidFill>
              </a:rPr>
              <a:t>C</a:t>
            </a:r>
            <a:r>
              <a:rPr lang="en-US" sz="3800" b="1" dirty="0" err="1" smtClean="0">
                <a:solidFill>
                  <a:schemeClr val="bg1"/>
                </a:solidFill>
              </a:rPr>
              <a:t>ont</a:t>
            </a:r>
            <a:r>
              <a:rPr lang="en-US" sz="3800" b="1" dirty="0" smtClean="0">
                <a:solidFill>
                  <a:schemeClr val="tx1"/>
                </a:solidFill>
              </a:rPr>
              <a:t>…</a:t>
            </a:r>
            <a:endParaRPr lang="en-US" sz="3800" b="1" dirty="0">
              <a:solidFill>
                <a:schemeClr val="tx1"/>
              </a:solidFill>
            </a:endParaRPr>
          </a:p>
        </p:txBody>
      </p:sp>
    </p:spTree>
    <p:extLst>
      <p:ext uri="{BB962C8B-B14F-4D97-AF65-F5344CB8AC3E}">
        <p14:creationId xmlns:p14="http://schemas.microsoft.com/office/powerpoint/2010/main" val="1784311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80520" y="116816"/>
            <a:ext cx="9293290" cy="6563902"/>
          </a:xfrm>
          <a:solidFill>
            <a:schemeClr val="tx1"/>
          </a:solidFill>
        </p:spPr>
        <p:txBody>
          <a:bodyPr>
            <a:noAutofit/>
          </a:bodyPr>
          <a:lstStyle/>
          <a:p>
            <a:r>
              <a:rPr lang="en-US" sz="3600" b="1" dirty="0">
                <a:solidFill>
                  <a:srgbClr val="FF0000"/>
                </a:solidFill>
              </a:rPr>
              <a:t>We cannot just accept the truth of a claim passively. Arguments are especially interesting because their primary purpose is to persuade or influence people in </a:t>
            </a:r>
            <a:r>
              <a:rPr lang="en-US" sz="3600" b="1" dirty="0" err="1">
                <a:solidFill>
                  <a:srgbClr val="FF0000"/>
                </a:solidFill>
              </a:rPr>
              <a:t>favour</a:t>
            </a:r>
            <a:r>
              <a:rPr lang="en-US" sz="3600" b="1" dirty="0">
                <a:solidFill>
                  <a:srgbClr val="FF0000"/>
                </a:solidFill>
              </a:rPr>
              <a:t> of some claim. </a:t>
            </a:r>
            <a:endParaRPr lang="en-US" sz="3600" b="1" dirty="0" smtClean="0">
              <a:solidFill>
                <a:srgbClr val="FF0000"/>
              </a:solidFill>
            </a:endParaRPr>
          </a:p>
          <a:p>
            <a:r>
              <a:rPr lang="en-US" sz="3600" b="1" dirty="0" smtClean="0">
                <a:solidFill>
                  <a:schemeClr val="bg1"/>
                </a:solidFill>
              </a:rPr>
              <a:t>The </a:t>
            </a:r>
            <a:r>
              <a:rPr lang="en-US" sz="3600" b="1" dirty="0">
                <a:solidFill>
                  <a:schemeClr val="bg1"/>
                </a:solidFill>
              </a:rPr>
              <a:t>critical question therefore becomes whether the argument succeeds or fails: </a:t>
            </a:r>
            <a:endParaRPr lang="en-US" sz="3600" b="1" dirty="0" smtClean="0">
              <a:solidFill>
                <a:schemeClr val="bg1"/>
              </a:solidFill>
            </a:endParaRPr>
          </a:p>
          <a:p>
            <a:r>
              <a:rPr lang="en-US" sz="3600" b="1" dirty="0" smtClean="0">
                <a:solidFill>
                  <a:srgbClr val="FF0000"/>
                </a:solidFill>
              </a:rPr>
              <a:t>whether </a:t>
            </a:r>
            <a:r>
              <a:rPr lang="en-US" sz="3600" b="1" dirty="0">
                <a:solidFill>
                  <a:srgbClr val="FF0000"/>
                </a:solidFill>
              </a:rPr>
              <a:t>we should allow ourselves to be persuaded by it, or not.</a:t>
            </a:r>
          </a:p>
        </p:txBody>
      </p:sp>
      <p:sp>
        <p:nvSpPr>
          <p:cNvPr id="4" name="Title 1"/>
          <p:cNvSpPr>
            <a:spLocks noGrp="1"/>
          </p:cNvSpPr>
          <p:nvPr>
            <p:ph type="title"/>
          </p:nvPr>
        </p:nvSpPr>
        <p:spPr>
          <a:xfrm>
            <a:off x="67615" y="116816"/>
            <a:ext cx="2563617" cy="6563902"/>
          </a:xfrm>
          <a:solidFill>
            <a:srgbClr val="7030A0"/>
          </a:solidFill>
        </p:spPr>
        <p:txBody>
          <a:bodyPr/>
          <a:lstStyle/>
          <a:p>
            <a:pPr algn="ctr"/>
            <a:r>
              <a:rPr lang="en-US" sz="3500" b="1" dirty="0" smtClean="0">
                <a:solidFill>
                  <a:schemeClr val="tx1"/>
                </a:solidFill>
              </a:rPr>
              <a:t>Basis </a:t>
            </a:r>
            <a:br>
              <a:rPr lang="en-US" sz="3500" b="1" dirty="0" smtClean="0">
                <a:solidFill>
                  <a:schemeClr val="tx1"/>
                </a:solidFill>
              </a:rPr>
            </a:br>
            <a:r>
              <a:rPr lang="en-US" sz="3500" b="1" dirty="0" smtClean="0">
                <a:solidFill>
                  <a:schemeClr val="tx1"/>
                </a:solidFill>
              </a:rPr>
              <a:t>for </a:t>
            </a:r>
            <a:br>
              <a:rPr lang="en-US" sz="3500" b="1" dirty="0" smtClean="0">
                <a:solidFill>
                  <a:schemeClr val="tx1"/>
                </a:solidFill>
              </a:rPr>
            </a:br>
            <a:r>
              <a:rPr lang="en-US" sz="3500" b="1" dirty="0" smtClean="0">
                <a:solidFill>
                  <a:schemeClr val="tx1"/>
                </a:solidFill>
              </a:rPr>
              <a:t>Critical thinking</a:t>
            </a:r>
            <a:br>
              <a:rPr lang="en-US" sz="3500" b="1" dirty="0" smtClean="0">
                <a:solidFill>
                  <a:schemeClr val="tx1"/>
                </a:solidFill>
              </a:rPr>
            </a:br>
            <a:r>
              <a:rPr lang="en-US" sz="3500" b="1" dirty="0" smtClean="0">
                <a:solidFill>
                  <a:schemeClr val="tx1"/>
                </a:solidFill>
              </a:rPr>
              <a:t> &amp; </a:t>
            </a:r>
            <a:r>
              <a:rPr lang="en-US" sz="3500" b="1" dirty="0" smtClean="0">
                <a:solidFill>
                  <a:srgbClr val="FFFF00"/>
                </a:solidFill>
              </a:rPr>
              <a:t>the Basis </a:t>
            </a:r>
            <a:br>
              <a:rPr lang="en-US" sz="3500" b="1" dirty="0" smtClean="0">
                <a:solidFill>
                  <a:srgbClr val="FFFF00"/>
                </a:solidFill>
              </a:rPr>
            </a:br>
            <a:r>
              <a:rPr lang="en-US" sz="3500" b="1" dirty="0" smtClean="0">
                <a:solidFill>
                  <a:srgbClr val="FFFF00"/>
                </a:solidFill>
              </a:rPr>
              <a:t>for Making Or  Accepting Claims </a:t>
            </a:r>
            <a:br>
              <a:rPr lang="en-US" sz="3500" b="1" dirty="0" smtClean="0">
                <a:solidFill>
                  <a:srgbClr val="FFFF00"/>
                </a:solidFill>
              </a:rPr>
            </a:br>
            <a:r>
              <a:rPr lang="en-US" sz="3500" b="1" dirty="0" smtClean="0">
                <a:solidFill>
                  <a:srgbClr val="FFFF00"/>
                </a:solidFill>
              </a:rPr>
              <a:t>in Arguments</a:t>
            </a:r>
            <a:r>
              <a:rPr lang="en-US" sz="3500" b="1" dirty="0" smtClean="0">
                <a:solidFill>
                  <a:schemeClr val="tx1"/>
                </a:solidFill>
              </a:rPr>
              <a:t>. </a:t>
            </a:r>
            <a:endParaRPr lang="en-US" sz="3500" b="1" dirty="0">
              <a:solidFill>
                <a:schemeClr val="tx1"/>
              </a:solidFill>
            </a:endParaRPr>
          </a:p>
        </p:txBody>
      </p:sp>
    </p:spTree>
    <p:extLst>
      <p:ext uri="{BB962C8B-B14F-4D97-AF65-F5344CB8AC3E}">
        <p14:creationId xmlns:p14="http://schemas.microsoft.com/office/powerpoint/2010/main" val="3729210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61862" y="116816"/>
            <a:ext cx="9237306" cy="6563901"/>
          </a:xfrm>
          <a:solidFill>
            <a:srgbClr val="002060"/>
          </a:solidFill>
        </p:spPr>
        <p:txBody>
          <a:bodyPr>
            <a:normAutofit fontScale="92500"/>
          </a:bodyPr>
          <a:lstStyle/>
          <a:p>
            <a:r>
              <a:rPr lang="en-US" sz="2800" b="1" dirty="0" smtClean="0">
                <a:solidFill>
                  <a:srgbClr val="FFFF00"/>
                </a:solidFill>
              </a:rPr>
              <a:t>SOME OF THE MOST PREFERRED CORE ACTIVITIES OF CRITICAL THINKING (CT) INCLUDE:</a:t>
            </a:r>
          </a:p>
          <a:p>
            <a:r>
              <a:rPr lang="en-US" sz="2800" b="1" dirty="0" smtClean="0">
                <a:solidFill>
                  <a:srgbClr val="FFFF00"/>
                </a:solidFill>
              </a:rPr>
              <a:t>Analysis: </a:t>
            </a:r>
            <a:r>
              <a:rPr lang="en-US" sz="2800" b="1" i="1" dirty="0" smtClean="0"/>
              <a:t>Analysis</a:t>
            </a:r>
            <a:r>
              <a:rPr lang="en-US" sz="2800" b="1" dirty="0" smtClean="0">
                <a:solidFill>
                  <a:srgbClr val="FFFF00"/>
                </a:solidFill>
              </a:rPr>
              <a:t> </a:t>
            </a:r>
            <a:r>
              <a:rPr lang="en-US" sz="2800" dirty="0" smtClean="0"/>
              <a:t>means </a:t>
            </a:r>
            <a:r>
              <a:rPr lang="en-US" sz="2800" dirty="0"/>
              <a:t>identifying the key parts of a text and reconstructing it in a way that fully and fairly captures its meaning. This is particularly relevant to arguments, especially complex ones.</a:t>
            </a:r>
          </a:p>
          <a:p>
            <a:r>
              <a:rPr lang="en-US" sz="2800" b="1" dirty="0" smtClean="0">
                <a:solidFill>
                  <a:srgbClr val="FFFF00"/>
                </a:solidFill>
              </a:rPr>
              <a:t>Evaluation:</a:t>
            </a:r>
            <a:r>
              <a:rPr lang="en-US" sz="2800" b="1" dirty="0" smtClean="0"/>
              <a:t> </a:t>
            </a:r>
            <a:r>
              <a:rPr lang="en-US" sz="2800" b="1" i="1" dirty="0" smtClean="0"/>
              <a:t>Evaluation</a:t>
            </a:r>
            <a:r>
              <a:rPr lang="en-US" sz="2800" b="1" dirty="0" smtClean="0"/>
              <a:t> </a:t>
            </a:r>
            <a:r>
              <a:rPr lang="en-US" sz="2800" dirty="0" smtClean="0"/>
              <a:t>means judging how successful a text is: for example, how well an argument supports its conclusion; or how strong some piece of evidence is for a claim it is supposed to support</a:t>
            </a:r>
          </a:p>
          <a:p>
            <a:r>
              <a:rPr lang="en-US" sz="2800" b="1" dirty="0" smtClean="0">
                <a:solidFill>
                  <a:srgbClr val="FFFF00"/>
                </a:solidFill>
              </a:rPr>
              <a:t>Further argument: </a:t>
            </a:r>
            <a:r>
              <a:rPr lang="en-US" sz="2800" b="1" i="1" dirty="0"/>
              <a:t>Further argument </a:t>
            </a:r>
            <a:r>
              <a:rPr lang="en-US" sz="2800" dirty="0"/>
              <a:t>is self-explanatory. It is the student’s opportunity to give his or her own response to the text in question, by presenting a reasoned case for or against the claims it </a:t>
            </a:r>
            <a:r>
              <a:rPr lang="en-US" sz="2800" dirty="0" smtClean="0"/>
              <a:t>makes.</a:t>
            </a:r>
            <a:endParaRPr lang="en-US" sz="2800" dirty="0"/>
          </a:p>
        </p:txBody>
      </p:sp>
      <p:sp>
        <p:nvSpPr>
          <p:cNvPr id="4" name="Title 1"/>
          <p:cNvSpPr txBox="1">
            <a:spLocks/>
          </p:cNvSpPr>
          <p:nvPr/>
        </p:nvSpPr>
        <p:spPr>
          <a:xfrm>
            <a:off x="67615" y="23511"/>
            <a:ext cx="2563617" cy="6834489"/>
          </a:xfrm>
          <a:prstGeom prst="rect">
            <a:avLst/>
          </a:prstGeom>
          <a:solidFill>
            <a:schemeClr val="tx2">
              <a:lumMod val="10000"/>
            </a:schemeClr>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500" b="1" dirty="0" smtClean="0">
                <a:solidFill>
                  <a:srgbClr val="FFFF00"/>
                </a:solidFill>
              </a:rPr>
              <a:t>The Basis </a:t>
            </a:r>
            <a:br>
              <a:rPr lang="en-US" sz="3500" b="1" dirty="0" smtClean="0">
                <a:solidFill>
                  <a:srgbClr val="FFFF00"/>
                </a:solidFill>
              </a:rPr>
            </a:br>
            <a:r>
              <a:rPr lang="en-US" sz="3500" b="1" dirty="0" smtClean="0">
                <a:solidFill>
                  <a:srgbClr val="FFFF00"/>
                </a:solidFill>
              </a:rPr>
              <a:t>for Evaluating Arguments</a:t>
            </a:r>
          </a:p>
          <a:p>
            <a:pPr algn="ctr"/>
            <a:r>
              <a:rPr lang="en-US" sz="3500" b="1" dirty="0" smtClean="0">
                <a:solidFill>
                  <a:schemeClr val="tx1"/>
                </a:solidFill>
              </a:rPr>
              <a:t>&amp;</a:t>
            </a:r>
          </a:p>
          <a:p>
            <a:pPr algn="ctr"/>
            <a:r>
              <a:rPr lang="en-US" sz="3500" b="1" dirty="0" smtClean="0">
                <a:solidFill>
                  <a:schemeClr val="tx1"/>
                </a:solidFill>
              </a:rPr>
              <a:t>The Basis for   Accepting</a:t>
            </a:r>
          </a:p>
          <a:p>
            <a:pPr algn="ctr"/>
            <a:r>
              <a:rPr lang="en-US" sz="3500" b="1" dirty="0" smtClean="0">
                <a:solidFill>
                  <a:schemeClr val="tx1"/>
                </a:solidFill>
              </a:rPr>
              <a:t>Or </a:t>
            </a:r>
            <a:r>
              <a:rPr lang="en-US" sz="3500" b="1" dirty="0">
                <a:solidFill>
                  <a:srgbClr val="FFFF00"/>
                </a:solidFill>
              </a:rPr>
              <a:t>R</a:t>
            </a:r>
            <a:r>
              <a:rPr lang="en-US" sz="3500" b="1" dirty="0" smtClean="0">
                <a:solidFill>
                  <a:srgbClr val="FFFF00"/>
                </a:solidFill>
              </a:rPr>
              <a:t>ejecting</a:t>
            </a:r>
          </a:p>
          <a:p>
            <a:pPr algn="ctr"/>
            <a:r>
              <a:rPr lang="en-US" sz="3500" b="1" dirty="0" smtClean="0">
                <a:solidFill>
                  <a:srgbClr val="FFFF00"/>
                </a:solidFill>
              </a:rPr>
              <a:t>Claims in </a:t>
            </a:r>
            <a:br>
              <a:rPr lang="en-US" sz="3500" b="1" dirty="0" smtClean="0">
                <a:solidFill>
                  <a:srgbClr val="FFFF00"/>
                </a:solidFill>
              </a:rPr>
            </a:br>
            <a:r>
              <a:rPr lang="en-US" sz="3500" b="1" dirty="0" smtClean="0">
                <a:solidFill>
                  <a:srgbClr val="FFFF00"/>
                </a:solidFill>
              </a:rPr>
              <a:t>Arguments</a:t>
            </a:r>
            <a:r>
              <a:rPr lang="en-US" sz="3500" b="1" dirty="0" smtClean="0">
                <a:solidFill>
                  <a:schemeClr val="tx1"/>
                </a:solidFill>
              </a:rPr>
              <a:t>. </a:t>
            </a:r>
            <a:endParaRPr lang="en-US" sz="3500" b="1" dirty="0">
              <a:solidFill>
                <a:schemeClr val="tx1"/>
              </a:solidFill>
            </a:endParaRPr>
          </a:p>
        </p:txBody>
      </p:sp>
    </p:spTree>
    <p:extLst>
      <p:ext uri="{BB962C8B-B14F-4D97-AF65-F5344CB8AC3E}">
        <p14:creationId xmlns:p14="http://schemas.microsoft.com/office/powerpoint/2010/main" val="2095147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42" y="135476"/>
            <a:ext cx="11782264" cy="6526582"/>
          </a:xfrm>
          <a:solidFill>
            <a:schemeClr val="bg1"/>
          </a:solidFill>
        </p:spPr>
        <p:txBody>
          <a:bodyPr/>
          <a:lstStyle/>
          <a:p>
            <a:r>
              <a:rPr lang="en-US" b="1" dirty="0" smtClean="0"/>
              <a:t>Consider the Heading of a News Paper which reads thus:</a:t>
            </a:r>
            <a:br>
              <a:rPr lang="en-US" b="1" dirty="0" smtClean="0"/>
            </a:br>
            <a:r>
              <a:rPr lang="en-US" b="1" dirty="0" smtClean="0"/>
              <a:t/>
            </a:r>
            <a:br>
              <a:rPr lang="en-US" b="1" dirty="0" smtClean="0"/>
            </a:br>
            <a:r>
              <a:rPr lang="en-US" b="1" dirty="0">
                <a:solidFill>
                  <a:srgbClr val="FFFF00"/>
                </a:solidFill>
              </a:rPr>
              <a:t>WRIGHT BROS NOT FIRST TO </a:t>
            </a:r>
            <a:r>
              <a:rPr lang="en-US" b="1" dirty="0" smtClean="0">
                <a:solidFill>
                  <a:srgbClr val="FFFF00"/>
                </a:solidFill>
              </a:rPr>
              <a:t>FLY</a:t>
            </a:r>
            <a:br>
              <a:rPr lang="en-US" b="1" dirty="0" smtClean="0">
                <a:solidFill>
                  <a:srgbClr val="FFFF00"/>
                </a:solidFill>
              </a:rPr>
            </a:br>
            <a:r>
              <a:rPr lang="en-US" b="1" dirty="0" smtClean="0">
                <a:solidFill>
                  <a:srgbClr val="FFFF00"/>
                </a:solidFill>
              </a:rPr>
              <a:t/>
            </a:r>
            <a:br>
              <a:rPr lang="en-US" b="1" dirty="0" smtClean="0">
                <a:solidFill>
                  <a:srgbClr val="FFFF00"/>
                </a:solidFill>
              </a:rPr>
            </a:br>
            <a:r>
              <a:rPr lang="en-US" b="1" dirty="0" smtClean="0">
                <a:solidFill>
                  <a:srgbClr val="FFFF00"/>
                </a:solidFill>
              </a:rPr>
              <a:t>Consider the entire argument and information ion </a:t>
            </a:r>
            <a:r>
              <a:rPr lang="en-US" b="1" dirty="0" smtClean="0">
                <a:solidFill>
                  <a:schemeClr val="tx1"/>
                </a:solidFill>
              </a:rPr>
              <a:t>Page 14 </a:t>
            </a:r>
            <a:r>
              <a:rPr lang="en-US" b="1" dirty="0" smtClean="0">
                <a:solidFill>
                  <a:srgbClr val="FFFF00"/>
                </a:solidFill>
              </a:rPr>
              <a:t>of your online text for this Course </a:t>
            </a:r>
            <a:br>
              <a:rPr lang="en-US" b="1" dirty="0" smtClean="0">
                <a:solidFill>
                  <a:srgbClr val="FFFF00"/>
                </a:solidFill>
              </a:rPr>
            </a:br>
            <a:endParaRPr lang="en-US" b="1" dirty="0">
              <a:solidFill>
                <a:srgbClr val="FFFF00"/>
              </a:solidFill>
            </a:endParaRPr>
          </a:p>
        </p:txBody>
      </p:sp>
    </p:spTree>
    <p:extLst>
      <p:ext uri="{BB962C8B-B14F-4D97-AF65-F5344CB8AC3E}">
        <p14:creationId xmlns:p14="http://schemas.microsoft.com/office/powerpoint/2010/main" val="2119983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16424" y="116816"/>
            <a:ext cx="8938726" cy="6563902"/>
          </a:xfrm>
          <a:solidFill>
            <a:srgbClr val="FFFF00"/>
          </a:solidFill>
        </p:spPr>
        <p:txBody>
          <a:bodyPr>
            <a:normAutofit fontScale="92500" lnSpcReduction="20000"/>
          </a:bodyPr>
          <a:lstStyle/>
          <a:p>
            <a:pPr marL="0" indent="0">
              <a:buNone/>
            </a:pPr>
            <a:endParaRPr lang="en-US" sz="4000" b="1" dirty="0" smtClean="0">
              <a:solidFill>
                <a:schemeClr val="bg1"/>
              </a:solidFill>
            </a:endParaRPr>
          </a:p>
          <a:p>
            <a:pPr marL="0" indent="0">
              <a:buNone/>
            </a:pPr>
            <a:r>
              <a:rPr lang="en-US" sz="4000" b="1" dirty="0" smtClean="0">
                <a:solidFill>
                  <a:schemeClr val="bg1"/>
                </a:solidFill>
              </a:rPr>
              <a:t>Critical thinkers, </a:t>
            </a:r>
            <a:r>
              <a:rPr lang="en-US" sz="4000" b="1" dirty="0">
                <a:solidFill>
                  <a:schemeClr val="bg1"/>
                </a:solidFill>
              </a:rPr>
              <a:t>by contrast, should always be: </a:t>
            </a:r>
            <a:endParaRPr lang="en-US" sz="4000" b="1" dirty="0" smtClean="0">
              <a:solidFill>
                <a:schemeClr val="bg1"/>
              </a:solidFill>
            </a:endParaRPr>
          </a:p>
          <a:p>
            <a:pPr marL="0" indent="0">
              <a:buNone/>
            </a:pPr>
            <a:endParaRPr lang="en-US" sz="4000" b="1" dirty="0" smtClean="0">
              <a:solidFill>
                <a:schemeClr val="bg1"/>
              </a:solidFill>
            </a:endParaRPr>
          </a:p>
          <a:p>
            <a:r>
              <a:rPr lang="en-US" sz="4000" b="1" dirty="0" smtClean="0">
                <a:solidFill>
                  <a:srgbClr val="FF0000"/>
                </a:solidFill>
              </a:rPr>
              <a:t>Fair </a:t>
            </a:r>
            <a:r>
              <a:rPr lang="en-US" sz="4000" b="1" dirty="0">
                <a:solidFill>
                  <a:srgbClr val="FF0000"/>
                </a:solidFill>
              </a:rPr>
              <a:t>and open-minded </a:t>
            </a:r>
            <a:endParaRPr lang="en-US" sz="4000" b="1" dirty="0" smtClean="0">
              <a:solidFill>
                <a:srgbClr val="FF0000"/>
              </a:solidFill>
            </a:endParaRPr>
          </a:p>
          <a:p>
            <a:endParaRPr lang="en-US" sz="4000" b="1" dirty="0">
              <a:solidFill>
                <a:schemeClr val="bg1"/>
              </a:solidFill>
            </a:endParaRPr>
          </a:p>
          <a:p>
            <a:r>
              <a:rPr lang="en-US" sz="4000" b="1" dirty="0" smtClean="0">
                <a:solidFill>
                  <a:schemeClr val="bg1"/>
                </a:solidFill>
              </a:rPr>
              <a:t>Active </a:t>
            </a:r>
            <a:r>
              <a:rPr lang="en-US" sz="4000" b="1" dirty="0">
                <a:solidFill>
                  <a:schemeClr val="bg1"/>
                </a:solidFill>
              </a:rPr>
              <a:t>and informed </a:t>
            </a:r>
            <a:endParaRPr lang="en-US" sz="4000" b="1" dirty="0" smtClean="0">
              <a:solidFill>
                <a:schemeClr val="bg1"/>
              </a:solidFill>
            </a:endParaRPr>
          </a:p>
          <a:p>
            <a:endParaRPr lang="en-US" sz="4000" b="1" dirty="0">
              <a:solidFill>
                <a:schemeClr val="bg1"/>
              </a:solidFill>
            </a:endParaRPr>
          </a:p>
          <a:p>
            <a:r>
              <a:rPr lang="en-US" sz="4000" b="1" dirty="0" smtClean="0">
                <a:solidFill>
                  <a:srgbClr val="FF0000"/>
                </a:solidFill>
              </a:rPr>
              <a:t>Skeptical</a:t>
            </a:r>
          </a:p>
          <a:p>
            <a:endParaRPr lang="en-US" sz="4000" b="1" dirty="0" smtClean="0">
              <a:solidFill>
                <a:srgbClr val="FF0000"/>
              </a:solidFill>
            </a:endParaRPr>
          </a:p>
          <a:p>
            <a:r>
              <a:rPr lang="en-US" sz="4000" b="1" dirty="0" smtClean="0">
                <a:solidFill>
                  <a:srgbClr val="FF0000"/>
                </a:solidFill>
              </a:rPr>
              <a:t> </a:t>
            </a:r>
            <a:r>
              <a:rPr lang="en-US" sz="4000" b="1" dirty="0">
                <a:solidFill>
                  <a:schemeClr val="bg1"/>
                </a:solidFill>
              </a:rPr>
              <a:t>independent.</a:t>
            </a:r>
          </a:p>
        </p:txBody>
      </p:sp>
      <p:sp>
        <p:nvSpPr>
          <p:cNvPr id="4" name="Title 1"/>
          <p:cNvSpPr txBox="1">
            <a:spLocks/>
          </p:cNvSpPr>
          <p:nvPr/>
        </p:nvSpPr>
        <p:spPr>
          <a:xfrm>
            <a:off x="67615" y="116816"/>
            <a:ext cx="2992826" cy="6563902"/>
          </a:xfrm>
          <a:prstGeom prst="rect">
            <a:avLst/>
          </a:prstGeom>
          <a:solidFill>
            <a:srgbClr val="7030A0"/>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300" b="1" dirty="0" smtClean="0">
                <a:solidFill>
                  <a:schemeClr val="tx1"/>
                </a:solidFill>
              </a:rPr>
              <a:t>Basic</a:t>
            </a:r>
          </a:p>
          <a:p>
            <a:pPr algn="ctr"/>
            <a:r>
              <a:rPr lang="en-US" sz="3300" b="1" dirty="0" smtClean="0">
                <a:solidFill>
                  <a:schemeClr val="tx1"/>
                </a:solidFill>
              </a:rPr>
              <a:t>Requirements</a:t>
            </a:r>
          </a:p>
          <a:p>
            <a:pPr algn="ctr"/>
            <a:r>
              <a:rPr lang="en-US" sz="3300" b="1" dirty="0" smtClean="0">
                <a:solidFill>
                  <a:schemeClr val="tx1"/>
                </a:solidFill>
              </a:rPr>
              <a:t> for  </a:t>
            </a:r>
            <a:br>
              <a:rPr lang="en-US" sz="3300" b="1" dirty="0" smtClean="0">
                <a:solidFill>
                  <a:schemeClr val="tx1"/>
                </a:solidFill>
              </a:rPr>
            </a:br>
            <a:r>
              <a:rPr lang="en-US" sz="3300" b="1" dirty="0" smtClean="0">
                <a:solidFill>
                  <a:schemeClr val="tx1"/>
                </a:solidFill>
              </a:rPr>
              <a:t>Critical thinker  </a:t>
            </a:r>
          </a:p>
          <a:p>
            <a:pPr algn="ctr"/>
            <a:r>
              <a:rPr lang="en-US" sz="3300" b="1" dirty="0" smtClean="0">
                <a:solidFill>
                  <a:schemeClr val="tx1"/>
                </a:solidFill>
              </a:rPr>
              <a:t>Or </a:t>
            </a:r>
          </a:p>
          <a:p>
            <a:pPr algn="ctr"/>
            <a:r>
              <a:rPr lang="en-US" sz="3300" b="1" dirty="0">
                <a:solidFill>
                  <a:schemeClr val="tx1"/>
                </a:solidFill>
              </a:rPr>
              <a:t>T</a:t>
            </a:r>
            <a:r>
              <a:rPr lang="en-US" sz="3300" b="1" dirty="0" smtClean="0">
                <a:solidFill>
                  <a:schemeClr val="tx1"/>
                </a:solidFill>
              </a:rPr>
              <a:t>he </a:t>
            </a:r>
            <a:r>
              <a:rPr lang="en-US" sz="3300" b="1" dirty="0" smtClean="0">
                <a:solidFill>
                  <a:srgbClr val="FFFF00"/>
                </a:solidFill>
              </a:rPr>
              <a:t> </a:t>
            </a:r>
            <a:br>
              <a:rPr lang="en-US" sz="3300" b="1" dirty="0" smtClean="0">
                <a:solidFill>
                  <a:srgbClr val="FFFF00"/>
                </a:solidFill>
              </a:rPr>
            </a:br>
            <a:r>
              <a:rPr lang="en-US" sz="3300" b="1" dirty="0" smtClean="0">
                <a:solidFill>
                  <a:srgbClr val="FFFF00"/>
                </a:solidFill>
              </a:rPr>
              <a:t>Essentials Requirements For </a:t>
            </a:r>
          </a:p>
          <a:p>
            <a:pPr algn="ctr"/>
            <a:r>
              <a:rPr lang="en-US" sz="3300" b="1" dirty="0" smtClean="0">
                <a:solidFill>
                  <a:srgbClr val="FFFF00"/>
                </a:solidFill>
              </a:rPr>
              <a:t>Thinking Critically</a:t>
            </a:r>
            <a:r>
              <a:rPr lang="en-US" sz="3500" b="1" dirty="0" smtClean="0">
                <a:solidFill>
                  <a:schemeClr val="tx1"/>
                </a:solidFill>
              </a:rPr>
              <a:t>. </a:t>
            </a:r>
            <a:endParaRPr lang="en-US" sz="3500" b="1" dirty="0">
              <a:solidFill>
                <a:schemeClr val="tx1"/>
              </a:solidFill>
            </a:endParaRPr>
          </a:p>
        </p:txBody>
      </p:sp>
    </p:spTree>
    <p:extLst>
      <p:ext uri="{BB962C8B-B14F-4D97-AF65-F5344CB8AC3E}">
        <p14:creationId xmlns:p14="http://schemas.microsoft.com/office/powerpoint/2010/main" val="801648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258" y="135477"/>
            <a:ext cx="2715209" cy="6526580"/>
          </a:xfrm>
          <a:solidFill>
            <a:srgbClr val="FFFF00"/>
          </a:solidFill>
        </p:spPr>
        <p:txBody>
          <a:bodyPr/>
          <a:lstStyle/>
          <a:p>
            <a:r>
              <a:rPr lang="en-US" b="1" dirty="0" smtClean="0">
                <a:solidFill>
                  <a:schemeClr val="bg1"/>
                </a:solidFill>
                <a:latin typeface="Times New Roman" panose="02020603050405020304" pitchFamily="18" charset="0"/>
                <a:cs typeface="Times New Roman" panose="02020603050405020304" pitchFamily="18" charset="0"/>
              </a:rPr>
              <a:t>Summary </a:t>
            </a:r>
            <a:r>
              <a:rPr lang="en-US" b="1" dirty="0">
                <a:solidFill>
                  <a:schemeClr val="bg1"/>
                </a:solidFill>
                <a:latin typeface="Times New Roman" panose="02020603050405020304" pitchFamily="18" charset="0"/>
                <a:cs typeface="Times New Roman" panose="02020603050405020304" pitchFamily="18" charset="0"/>
              </a:rPr>
              <a:t>O</a:t>
            </a:r>
            <a:r>
              <a:rPr lang="en-US" b="1" dirty="0" smtClean="0">
                <a:solidFill>
                  <a:schemeClr val="bg1"/>
                </a:solidFill>
                <a:latin typeface="Times New Roman" panose="02020603050405020304" pitchFamily="18" charset="0"/>
                <a:cs typeface="Times New Roman" panose="02020603050405020304" pitchFamily="18" charset="0"/>
              </a:rPr>
              <a:t>f </a:t>
            </a:r>
            <a:br>
              <a:rPr lang="en-US" b="1" dirty="0" smtClean="0">
                <a:solidFill>
                  <a:schemeClr val="bg1"/>
                </a:solidFill>
                <a:latin typeface="Times New Roman" panose="02020603050405020304" pitchFamily="18" charset="0"/>
                <a:cs typeface="Times New Roman" panose="02020603050405020304" pitchFamily="18" charset="0"/>
              </a:rPr>
            </a:br>
            <a:r>
              <a:rPr lang="en-US" b="1" dirty="0" smtClean="0">
                <a:solidFill>
                  <a:schemeClr val="bg1"/>
                </a:solidFill>
                <a:latin typeface="Times New Roman" panose="02020603050405020304" pitchFamily="18" charset="0"/>
                <a:cs typeface="Times New Roman" panose="02020603050405020304" pitchFamily="18" charset="0"/>
              </a:rPr>
              <a:t>The main Lessons </a:t>
            </a:r>
            <a:r>
              <a:rPr lang="en-US" b="1" dirty="0">
                <a:solidFill>
                  <a:schemeClr val="bg1"/>
                </a:solidFill>
                <a:latin typeface="Times New Roman" panose="02020603050405020304" pitchFamily="18" charset="0"/>
                <a:cs typeface="Times New Roman" panose="02020603050405020304" pitchFamily="18" charset="0"/>
              </a:rPr>
              <a:t>A</a:t>
            </a:r>
            <a:r>
              <a:rPr lang="en-US" b="1" dirty="0" smtClean="0">
                <a:solidFill>
                  <a:schemeClr val="bg1"/>
                </a:solidFill>
                <a:latin typeface="Times New Roman" panose="02020603050405020304" pitchFamily="18" charset="0"/>
                <a:cs typeface="Times New Roman" panose="02020603050405020304" pitchFamily="18" charset="0"/>
              </a:rPr>
              <a:t>nd Points Made in This</a:t>
            </a:r>
            <a:br>
              <a:rPr lang="en-US" b="1" dirty="0" smtClean="0">
                <a:solidFill>
                  <a:schemeClr val="bg1"/>
                </a:solidFill>
                <a:latin typeface="Times New Roman" panose="02020603050405020304" pitchFamily="18" charset="0"/>
                <a:cs typeface="Times New Roman" panose="02020603050405020304" pitchFamily="18" charset="0"/>
              </a:rPr>
            </a:br>
            <a:r>
              <a:rPr lang="en-US" b="1" dirty="0" smtClean="0">
                <a:solidFill>
                  <a:schemeClr val="bg1"/>
                </a:solidFill>
                <a:latin typeface="Times New Roman" panose="02020603050405020304" pitchFamily="18" charset="0"/>
                <a:cs typeface="Times New Roman" panose="02020603050405020304" pitchFamily="18" charset="0"/>
              </a:rPr>
              <a:t>Section/ Module</a:t>
            </a:r>
            <a:endParaRPr lang="en-US" b="1"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79103" y="172800"/>
            <a:ext cx="8826760" cy="6526580"/>
          </a:xfrm>
          <a:solidFill>
            <a:schemeClr val="tx1"/>
          </a:solidFill>
        </p:spPr>
        <p:txBody>
          <a:bodyPr>
            <a:normAutofit fontScale="92500"/>
          </a:bodyPr>
          <a:lstStyle/>
          <a:p>
            <a:r>
              <a:rPr lang="en-US" sz="4000" b="1" dirty="0">
                <a:solidFill>
                  <a:schemeClr val="bg1"/>
                </a:solidFill>
              </a:rPr>
              <a:t>Critical </a:t>
            </a:r>
            <a:r>
              <a:rPr lang="en-US" sz="4000" b="1" dirty="0" smtClean="0">
                <a:solidFill>
                  <a:schemeClr val="bg1"/>
                </a:solidFill>
              </a:rPr>
              <a:t>Thinking </a:t>
            </a:r>
            <a:r>
              <a:rPr lang="en-US" sz="4000" b="1" dirty="0">
                <a:solidFill>
                  <a:srgbClr val="FF0000"/>
                </a:solidFill>
              </a:rPr>
              <a:t>consists of making informed, evaluative </a:t>
            </a:r>
            <a:r>
              <a:rPr lang="en-US" sz="4000" b="1" dirty="0" smtClean="0">
                <a:solidFill>
                  <a:srgbClr val="FF0000"/>
                </a:solidFill>
              </a:rPr>
              <a:t>judgments </a:t>
            </a:r>
            <a:r>
              <a:rPr lang="en-US" sz="4000" b="1" dirty="0">
                <a:solidFill>
                  <a:srgbClr val="FF0000"/>
                </a:solidFill>
              </a:rPr>
              <a:t>about claims and arguments. </a:t>
            </a:r>
          </a:p>
          <a:p>
            <a:r>
              <a:rPr lang="en-US" sz="4000" b="1" dirty="0" smtClean="0">
                <a:solidFill>
                  <a:schemeClr val="bg1"/>
                </a:solidFill>
              </a:rPr>
              <a:t>The </a:t>
            </a:r>
            <a:r>
              <a:rPr lang="en-US" sz="4000" b="1" dirty="0">
                <a:solidFill>
                  <a:schemeClr val="bg1"/>
                </a:solidFill>
              </a:rPr>
              <a:t>main strands of critical thinking are: analysis (interpretation), evaluation and further argument</a:t>
            </a:r>
            <a:r>
              <a:rPr lang="en-US" sz="4000" dirty="0">
                <a:solidFill>
                  <a:schemeClr val="bg1"/>
                </a:solidFill>
              </a:rPr>
              <a:t>. </a:t>
            </a:r>
          </a:p>
          <a:p>
            <a:r>
              <a:rPr lang="en-US" sz="4000" b="1" dirty="0" smtClean="0">
                <a:solidFill>
                  <a:srgbClr val="FF0000"/>
                </a:solidFill>
              </a:rPr>
              <a:t>Critical </a:t>
            </a:r>
            <a:r>
              <a:rPr lang="en-US" sz="4000" b="1" dirty="0">
                <a:solidFill>
                  <a:srgbClr val="FF0000"/>
                </a:solidFill>
              </a:rPr>
              <a:t>thinking is </a:t>
            </a:r>
            <a:r>
              <a:rPr lang="en-US" sz="4000" b="1" dirty="0" smtClean="0">
                <a:solidFill>
                  <a:srgbClr val="FF0000"/>
                </a:solidFill>
              </a:rPr>
              <a:t>characterized </a:t>
            </a:r>
            <a:r>
              <a:rPr lang="en-US" sz="4000" b="1" dirty="0">
                <a:solidFill>
                  <a:srgbClr val="FF0000"/>
                </a:solidFill>
              </a:rPr>
              <a:t>by being: fair and open-minded; active and informed; </a:t>
            </a:r>
            <a:r>
              <a:rPr lang="en-US" sz="4000" b="1" dirty="0" smtClean="0">
                <a:solidFill>
                  <a:srgbClr val="FF0000"/>
                </a:solidFill>
              </a:rPr>
              <a:t>skeptical; </a:t>
            </a:r>
            <a:r>
              <a:rPr lang="en-US" sz="4000" b="1" dirty="0">
                <a:solidFill>
                  <a:srgbClr val="FF0000"/>
                </a:solidFill>
              </a:rPr>
              <a:t>independent</a:t>
            </a:r>
            <a:r>
              <a:rPr lang="en-US" sz="3200" b="1" dirty="0">
                <a:solidFill>
                  <a:srgbClr val="FF0000"/>
                </a:solidFill>
              </a:rPr>
              <a:t>.</a:t>
            </a:r>
          </a:p>
        </p:txBody>
      </p:sp>
    </p:spTree>
    <p:extLst>
      <p:ext uri="{BB962C8B-B14F-4D97-AF65-F5344CB8AC3E}">
        <p14:creationId xmlns:p14="http://schemas.microsoft.com/office/powerpoint/2010/main" val="2922636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527" y="135480"/>
            <a:ext cx="10028109" cy="741600"/>
          </a:xfrm>
          <a:solidFill>
            <a:srgbClr val="FFFF00"/>
          </a:solidFill>
        </p:spPr>
        <p:txBody>
          <a:bodyPr/>
          <a:lstStyle/>
          <a:p>
            <a:r>
              <a:rPr lang="en-US" b="1" dirty="0" smtClean="0">
                <a:solidFill>
                  <a:schemeClr val="bg1"/>
                </a:solidFill>
              </a:rPr>
              <a:t>Critical thinking &amp; Thinking Critically</a:t>
            </a:r>
            <a:endParaRPr lang="en-US" b="1" dirty="0">
              <a:solidFill>
                <a:schemeClr val="bg1"/>
              </a:solidFill>
            </a:endParaRPr>
          </a:p>
        </p:txBody>
      </p:sp>
      <p:sp>
        <p:nvSpPr>
          <p:cNvPr id="3" name="Content Placeholder 2"/>
          <p:cNvSpPr>
            <a:spLocks noGrp="1"/>
          </p:cNvSpPr>
          <p:nvPr>
            <p:ph idx="1"/>
          </p:nvPr>
        </p:nvSpPr>
        <p:spPr>
          <a:xfrm>
            <a:off x="74646" y="1045029"/>
            <a:ext cx="10002417" cy="5710332"/>
          </a:xfrm>
          <a:solidFill>
            <a:srgbClr val="0070C0"/>
          </a:solidFill>
        </p:spPr>
        <p:txBody>
          <a:bodyPr>
            <a:normAutofit fontScale="85000" lnSpcReduction="20000"/>
          </a:bodyPr>
          <a:lstStyle/>
          <a:p>
            <a:r>
              <a:rPr lang="en-US" sz="3000" b="1" dirty="0" smtClean="0">
                <a:solidFill>
                  <a:srgbClr val="FFC000"/>
                </a:solidFill>
                <a:latin typeface="Times New Roman" panose="02020603050405020304" pitchFamily="18" charset="0"/>
                <a:cs typeface="Times New Roman" panose="02020603050405020304" pitchFamily="18" charset="0"/>
              </a:rPr>
              <a:t>LET US START WITH THIS FOUNDAMENTAL QUESTIONS</a:t>
            </a:r>
          </a:p>
          <a:p>
            <a:r>
              <a:rPr lang="en-US" sz="3000" b="1" dirty="0" smtClean="0"/>
              <a:t>The attempt to provide viable answers to this questions takes us back to discussing the etymological meaning of the term  “Critical”</a:t>
            </a:r>
          </a:p>
          <a:p>
            <a:r>
              <a:rPr lang="en-US" sz="3200" b="1" dirty="0">
                <a:solidFill>
                  <a:srgbClr val="FFFF00"/>
                </a:solidFill>
              </a:rPr>
              <a:t>‘Critical’, ‘criticism’ and ‘critic’ all originate from the ancient Greek word </a:t>
            </a:r>
            <a:r>
              <a:rPr lang="en-US" sz="3200" b="1" dirty="0" err="1">
                <a:solidFill>
                  <a:srgbClr val="FFFF00"/>
                </a:solidFill>
              </a:rPr>
              <a:t>kritikos</a:t>
            </a:r>
            <a:r>
              <a:rPr lang="en-US" sz="3200" b="1" dirty="0">
                <a:solidFill>
                  <a:srgbClr val="FFFF00"/>
                </a:solidFill>
              </a:rPr>
              <a:t>, meaning able to judge, discern or decide. </a:t>
            </a:r>
            <a:endParaRPr lang="en-US" sz="3200" b="1" dirty="0" smtClean="0">
              <a:solidFill>
                <a:srgbClr val="FFFF00"/>
              </a:solidFill>
            </a:endParaRPr>
          </a:p>
          <a:p>
            <a:r>
              <a:rPr lang="en-US" sz="3200" b="1" dirty="0" smtClean="0"/>
              <a:t>In </a:t>
            </a:r>
            <a:r>
              <a:rPr lang="en-US" sz="3200" b="1" dirty="0"/>
              <a:t>modern </a:t>
            </a:r>
            <a:r>
              <a:rPr lang="en-US" sz="3200" b="1" dirty="0" smtClean="0"/>
              <a:t>English usage of the term, </a:t>
            </a:r>
            <a:r>
              <a:rPr lang="en-US" sz="3200" b="1" dirty="0"/>
              <a:t>a ‘critic’ is someone whose job it is to make evaluative </a:t>
            </a:r>
            <a:r>
              <a:rPr lang="en-US" sz="3200" b="1" dirty="0" smtClean="0"/>
              <a:t>judgments, </a:t>
            </a:r>
            <a:r>
              <a:rPr lang="en-US" sz="3200" b="1" dirty="0"/>
              <a:t>for example about films, books, music or food. </a:t>
            </a:r>
            <a:endParaRPr lang="en-US" sz="3200" b="1" dirty="0" smtClean="0"/>
          </a:p>
          <a:p>
            <a:r>
              <a:rPr lang="en-US" sz="3200" b="1" dirty="0" smtClean="0">
                <a:solidFill>
                  <a:srgbClr val="FFFF00"/>
                </a:solidFill>
              </a:rPr>
              <a:t>Being </a:t>
            </a:r>
            <a:r>
              <a:rPr lang="en-US" sz="3200" b="1" dirty="0">
                <a:solidFill>
                  <a:srgbClr val="FFFF00"/>
                </a:solidFill>
              </a:rPr>
              <a:t>‘critical’ in this sense does not merely mean finding fault or expressing dislike, although that is another meaning of the word. </a:t>
            </a:r>
            <a:endParaRPr lang="en-US" sz="3200" b="1" dirty="0" smtClean="0">
              <a:solidFill>
                <a:srgbClr val="FFFF00"/>
              </a:solidFill>
            </a:endParaRPr>
          </a:p>
          <a:p>
            <a:r>
              <a:rPr lang="en-US" sz="3200" b="1" dirty="0" smtClean="0"/>
              <a:t>It </a:t>
            </a:r>
            <a:r>
              <a:rPr lang="en-US" sz="3200" b="1" dirty="0"/>
              <a:t>means giving a fair and unbiased opinion of something. </a:t>
            </a:r>
            <a:endParaRPr lang="en-US" sz="3000" b="1" dirty="0"/>
          </a:p>
        </p:txBody>
      </p:sp>
      <p:sp>
        <p:nvSpPr>
          <p:cNvPr id="4" name="TextBox 3"/>
          <p:cNvSpPr txBox="1"/>
          <p:nvPr/>
        </p:nvSpPr>
        <p:spPr>
          <a:xfrm>
            <a:off x="10170368" y="972983"/>
            <a:ext cx="1940766" cy="5786199"/>
          </a:xfrm>
          <a:prstGeom prst="rect">
            <a:avLst/>
          </a:prstGeom>
          <a:solidFill>
            <a:srgbClr val="FFC000"/>
          </a:solidFill>
        </p:spPr>
        <p:txBody>
          <a:bodyPr wrap="square" rtlCol="0">
            <a:spAutoFit/>
          </a:bodyPr>
          <a:lstStyle/>
          <a:p>
            <a:endParaRPr lang="en-US" sz="3200" dirty="0" smtClean="0"/>
          </a:p>
          <a:p>
            <a:r>
              <a:rPr lang="en-US" sz="3200" b="1" dirty="0" smtClean="0">
                <a:solidFill>
                  <a:schemeClr val="bg1"/>
                </a:solidFill>
              </a:rPr>
              <a:t>Hence, Being Critical </a:t>
            </a:r>
            <a:r>
              <a:rPr lang="en-US" sz="3200" b="1" dirty="0">
                <a:solidFill>
                  <a:schemeClr val="bg1"/>
                </a:solidFill>
              </a:rPr>
              <a:t>and T</a:t>
            </a:r>
            <a:r>
              <a:rPr lang="en-US" sz="3200" b="1" dirty="0" smtClean="0">
                <a:solidFill>
                  <a:schemeClr val="bg1"/>
                </a:solidFill>
              </a:rPr>
              <a:t>hinking Critically </a:t>
            </a:r>
            <a:r>
              <a:rPr lang="en-US" sz="3200" b="1" dirty="0">
                <a:solidFill>
                  <a:schemeClr val="bg1"/>
                </a:solidFill>
              </a:rPr>
              <a:t>are not the same </a:t>
            </a:r>
            <a:r>
              <a:rPr lang="en-US" sz="3200" b="1" dirty="0" smtClean="0">
                <a:solidFill>
                  <a:schemeClr val="bg1"/>
                </a:solidFill>
              </a:rPr>
              <a:t>thing</a:t>
            </a:r>
            <a:r>
              <a:rPr lang="en-US" b="1" dirty="0" smtClean="0">
                <a:solidFill>
                  <a:schemeClr val="bg1"/>
                </a:solidFill>
              </a:rPr>
              <a:t>…</a:t>
            </a:r>
          </a:p>
          <a:p>
            <a:endParaRPr lang="en-US" b="1" dirty="0"/>
          </a:p>
        </p:txBody>
      </p:sp>
    </p:spTree>
    <p:extLst>
      <p:ext uri="{BB962C8B-B14F-4D97-AF65-F5344CB8AC3E}">
        <p14:creationId xmlns:p14="http://schemas.microsoft.com/office/powerpoint/2010/main" val="4168624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629" y="295729"/>
            <a:ext cx="2337543" cy="6286034"/>
          </a:xfrm>
          <a:solidFill>
            <a:schemeClr val="tx1"/>
          </a:solidFill>
        </p:spPr>
        <p:txBody>
          <a:bodyPr>
            <a:normAutofit/>
          </a:bodyPr>
          <a:lstStyle/>
          <a:p>
            <a:pPr lvl="0"/>
            <a:r>
              <a:rPr lang="en-US" b="1" dirty="0" smtClean="0">
                <a:solidFill>
                  <a:schemeClr val="bg1"/>
                </a:solidFill>
              </a:rPr>
              <a:t/>
            </a:r>
            <a:br>
              <a:rPr lang="en-US" b="1" dirty="0" smtClean="0">
                <a:solidFill>
                  <a:schemeClr val="bg1"/>
                </a:solidFill>
              </a:rPr>
            </a:br>
            <a:r>
              <a:rPr lang="en-US" b="1" dirty="0" smtClean="0">
                <a:solidFill>
                  <a:schemeClr val="bg1"/>
                </a:solidFill>
              </a:rPr>
              <a:t/>
            </a:r>
            <a:br>
              <a:rPr lang="en-US" b="1" dirty="0" smtClean="0">
                <a:solidFill>
                  <a:schemeClr val="bg1"/>
                </a:solidFill>
              </a:rPr>
            </a:br>
            <a:r>
              <a:rPr lang="en-US" sz="3800" b="1" dirty="0" smtClean="0">
                <a:solidFill>
                  <a:schemeClr val="bg1"/>
                </a:solidFill>
              </a:rPr>
              <a:t>What </a:t>
            </a:r>
            <a:br>
              <a:rPr lang="en-US" sz="3800" b="1" dirty="0" smtClean="0">
                <a:solidFill>
                  <a:schemeClr val="bg1"/>
                </a:solidFill>
              </a:rPr>
            </a:br>
            <a:r>
              <a:rPr lang="en-US" sz="3800" b="1" dirty="0" smtClean="0">
                <a:solidFill>
                  <a:schemeClr val="bg1"/>
                </a:solidFill>
              </a:rPr>
              <a:t>It </a:t>
            </a:r>
            <a:br>
              <a:rPr lang="en-US" sz="3800" b="1" dirty="0" smtClean="0">
                <a:solidFill>
                  <a:schemeClr val="bg1"/>
                </a:solidFill>
              </a:rPr>
            </a:br>
            <a:r>
              <a:rPr lang="en-US" sz="3800" b="1" dirty="0" smtClean="0">
                <a:solidFill>
                  <a:schemeClr val="bg1"/>
                </a:solidFill>
              </a:rPr>
              <a:t>Means </a:t>
            </a:r>
            <a:br>
              <a:rPr lang="en-US" sz="3800" b="1" dirty="0" smtClean="0">
                <a:solidFill>
                  <a:schemeClr val="bg1"/>
                </a:solidFill>
              </a:rPr>
            </a:br>
            <a:r>
              <a:rPr lang="en-US" sz="3800" b="1" dirty="0" smtClean="0">
                <a:solidFill>
                  <a:schemeClr val="bg1"/>
                </a:solidFill>
              </a:rPr>
              <a:t>To </a:t>
            </a:r>
            <a:br>
              <a:rPr lang="en-US" sz="3800" b="1" dirty="0" smtClean="0">
                <a:solidFill>
                  <a:schemeClr val="bg1"/>
                </a:solidFill>
              </a:rPr>
            </a:br>
            <a:r>
              <a:rPr lang="en-US" sz="3800" b="1" dirty="0" smtClean="0">
                <a:solidFill>
                  <a:schemeClr val="bg1"/>
                </a:solidFill>
              </a:rPr>
              <a:t>Think Critically</a:t>
            </a:r>
            <a:br>
              <a:rPr lang="en-US" sz="3800" b="1" dirty="0" smtClean="0">
                <a:solidFill>
                  <a:schemeClr val="bg1"/>
                </a:solidFill>
              </a:rPr>
            </a:br>
            <a:endParaRPr lang="en-US" sz="3800" b="1" dirty="0">
              <a:solidFill>
                <a:schemeClr val="bg1"/>
              </a:solidFill>
            </a:endParaRPr>
          </a:p>
        </p:txBody>
      </p:sp>
      <p:sp>
        <p:nvSpPr>
          <p:cNvPr id="3" name="Content Placeholder 2"/>
          <p:cNvSpPr>
            <a:spLocks noGrp="1"/>
          </p:cNvSpPr>
          <p:nvPr>
            <p:ph idx="1"/>
          </p:nvPr>
        </p:nvSpPr>
        <p:spPr>
          <a:xfrm>
            <a:off x="2631233" y="165103"/>
            <a:ext cx="9330611" cy="6562270"/>
          </a:xfrm>
          <a:solidFill>
            <a:srgbClr val="002060"/>
          </a:solidFill>
        </p:spPr>
        <p:txBody>
          <a:bodyPr>
            <a:noAutofit/>
          </a:bodyPr>
          <a:lstStyle/>
          <a:p>
            <a:r>
              <a:rPr lang="en-US" sz="2700" b="1" dirty="0" smtClean="0">
                <a:solidFill>
                  <a:srgbClr val="FFFF00"/>
                </a:solidFill>
              </a:rPr>
              <a:t>To think ‘</a:t>
            </a:r>
            <a:r>
              <a:rPr lang="en-US" sz="2700" b="1" i="1" dirty="0" smtClean="0"/>
              <a:t>Critically’ </a:t>
            </a:r>
            <a:r>
              <a:rPr lang="en-US" sz="2700" b="1" dirty="0" smtClean="0">
                <a:solidFill>
                  <a:srgbClr val="FFFF00"/>
                </a:solidFill>
              </a:rPr>
              <a:t>however involves a kind of attitude which occasionally requires one to have a disposition to finding fault with somebody’s idea, action speech or any other state of affair or things in general. </a:t>
            </a:r>
          </a:p>
          <a:p>
            <a:r>
              <a:rPr lang="en-US" sz="2700" b="1" dirty="0" smtClean="0"/>
              <a:t>A scenario where an individual is capable of using the mind to </a:t>
            </a:r>
            <a:r>
              <a:rPr lang="en-US" sz="2700" b="1" i="1" dirty="0" smtClean="0">
                <a:solidFill>
                  <a:srgbClr val="FFFF00"/>
                </a:solidFill>
              </a:rPr>
              <a:t>reason or reflect</a:t>
            </a:r>
            <a:r>
              <a:rPr lang="en-US" sz="2700" b="1" dirty="0" smtClean="0">
                <a:solidFill>
                  <a:srgbClr val="FFFF00"/>
                </a:solidFill>
              </a:rPr>
              <a:t> </a:t>
            </a:r>
            <a:r>
              <a:rPr lang="en-US" sz="2700" b="1" dirty="0" smtClean="0"/>
              <a:t>on a matter at hand. From another perspective, being able to ‘think’ entails the ability for an individual to use his mind to </a:t>
            </a:r>
            <a:r>
              <a:rPr lang="en-US" sz="2700" b="1" i="1" dirty="0" smtClean="0"/>
              <a:t>form thoughts</a:t>
            </a:r>
            <a:r>
              <a:rPr lang="en-US" sz="2700" b="1" dirty="0" smtClean="0"/>
              <a:t> on his own about a state of affairs.</a:t>
            </a:r>
          </a:p>
          <a:p>
            <a:r>
              <a:rPr lang="en-US" sz="2700" dirty="0" smtClean="0"/>
              <a:t> </a:t>
            </a:r>
            <a:r>
              <a:rPr lang="en-US" sz="2700" b="1" dirty="0" smtClean="0">
                <a:solidFill>
                  <a:srgbClr val="FFFF00"/>
                </a:solidFill>
              </a:rPr>
              <a:t>Thinking critically is not about attacking people’s thoughts, ideas or comments as some of my students where found doing the moment they first learnt they could be critical about almost anything. </a:t>
            </a:r>
            <a:endParaRPr lang="en-US" sz="2700" b="1" dirty="0">
              <a:solidFill>
                <a:srgbClr val="FFFF00"/>
              </a:solidFill>
            </a:endParaRPr>
          </a:p>
        </p:txBody>
      </p:sp>
      <p:sp>
        <p:nvSpPr>
          <p:cNvPr id="4" name="Date Placeholder 3"/>
          <p:cNvSpPr>
            <a:spLocks noGrp="1"/>
          </p:cNvSpPr>
          <p:nvPr>
            <p:ph type="dt" sz="half" idx="10"/>
          </p:nvPr>
        </p:nvSpPr>
        <p:spPr/>
        <p:txBody>
          <a:bodyPr/>
          <a:lstStyle/>
          <a:p>
            <a:fld id="{7434832C-4ED5-4CA3-BB0E-6614F1E1D89F}" type="datetime1">
              <a:rPr lang="en-US" smtClean="0"/>
              <a:pPr/>
              <a:t>3/5/2024</a:t>
            </a:fld>
            <a:endParaRPr lang="en-US" dirty="0"/>
          </a:p>
        </p:txBody>
      </p:sp>
      <p:sp>
        <p:nvSpPr>
          <p:cNvPr id="5" name="Footer Placeholder 4"/>
          <p:cNvSpPr>
            <a:spLocks noGrp="1"/>
          </p:cNvSpPr>
          <p:nvPr>
            <p:ph type="ftr" sz="quarter" idx="11"/>
          </p:nvPr>
        </p:nvSpPr>
        <p:spPr/>
        <p:txBody>
          <a:bodyPr/>
          <a:lstStyle/>
          <a:p>
            <a:r>
              <a:rPr lang="en-US" smtClean="0"/>
              <a:t>LOGIC, THE SCIENCE OF REASONING</a:t>
            </a:r>
            <a:endParaRPr lang="en-US" dirty="0"/>
          </a:p>
        </p:txBody>
      </p:sp>
      <p:sp>
        <p:nvSpPr>
          <p:cNvPr id="6" name="Slide Number Placeholder 5"/>
          <p:cNvSpPr>
            <a:spLocks noGrp="1"/>
          </p:cNvSpPr>
          <p:nvPr>
            <p:ph type="sldNum" sz="quarter" idx="12"/>
          </p:nvPr>
        </p:nvSpPr>
        <p:spPr/>
        <p:txBody>
          <a:bodyPr/>
          <a:lstStyle/>
          <a:p>
            <a:fld id="{74EBE43D-6639-40E5-BADC-5A7C94E1E7B5}" type="slidenum">
              <a:rPr lang="en-US" smtClean="0"/>
              <a:pPr/>
              <a:t>3</a:t>
            </a:fld>
            <a:endParaRPr lang="en-US" dirty="0"/>
          </a:p>
        </p:txBody>
      </p:sp>
    </p:spTree>
    <p:extLst>
      <p:ext uri="{BB962C8B-B14F-4D97-AF65-F5344CB8AC3E}">
        <p14:creationId xmlns:p14="http://schemas.microsoft.com/office/powerpoint/2010/main" val="2343559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04456" y="221085"/>
            <a:ext cx="9069355" cy="6468965"/>
          </a:xfrm>
          <a:solidFill>
            <a:schemeClr val="tx1"/>
          </a:solidFill>
        </p:spPr>
        <p:txBody>
          <a:bodyPr>
            <a:noAutofit/>
          </a:bodyPr>
          <a:lstStyle/>
          <a:p>
            <a:pPr lvl="0"/>
            <a:r>
              <a:rPr lang="en-US" sz="2800" b="1" dirty="0">
                <a:solidFill>
                  <a:srgbClr val="FF0000"/>
                </a:solidFill>
              </a:rPr>
              <a:t>When someone including ourselves is taking a position on an issue, what that issue is, and what the person is claiming relative to that issue- that is what the person’s position is.</a:t>
            </a:r>
          </a:p>
          <a:p>
            <a:pPr lvl="0"/>
            <a:r>
              <a:rPr lang="en-US" sz="2800" b="1" dirty="0">
                <a:solidFill>
                  <a:schemeClr val="bg1"/>
                </a:solidFill>
              </a:rPr>
              <a:t>What considerations are relevant to that issue?</a:t>
            </a:r>
          </a:p>
          <a:p>
            <a:pPr lvl="0"/>
            <a:r>
              <a:rPr lang="en-US" sz="2800" b="1" dirty="0">
                <a:solidFill>
                  <a:schemeClr val="bg1"/>
                </a:solidFill>
              </a:rPr>
              <a:t>Whether the reasoning underlying the person’s claims is good reasoning or not.</a:t>
            </a:r>
          </a:p>
          <a:p>
            <a:pPr lvl="0"/>
            <a:r>
              <a:rPr lang="en-US" sz="2800" b="1" dirty="0">
                <a:solidFill>
                  <a:srgbClr val="FF0000"/>
                </a:solidFill>
              </a:rPr>
              <a:t>And whether, everything considered, we should accept, reject or suspend judgments on what the person claimed. Finally,</a:t>
            </a:r>
          </a:p>
          <a:p>
            <a:pPr lvl="0"/>
            <a:r>
              <a:rPr lang="en-US" sz="2800" b="1" dirty="0">
                <a:solidFill>
                  <a:schemeClr val="bg1"/>
                </a:solidFill>
              </a:rPr>
              <a:t>Doing all these requires us to be level headed and objective and not influenced by extraneous </a:t>
            </a:r>
            <a:r>
              <a:rPr lang="en-US" sz="2800" b="1" dirty="0" smtClean="0">
                <a:solidFill>
                  <a:schemeClr val="bg1"/>
                </a:solidFill>
              </a:rPr>
              <a:t>factors.</a:t>
            </a:r>
            <a:endParaRPr lang="en-US" sz="2800" b="1" dirty="0">
              <a:solidFill>
                <a:schemeClr val="bg1"/>
              </a:solidFill>
            </a:endParaRPr>
          </a:p>
          <a:p>
            <a:endParaRPr lang="en-US" sz="2800" b="1" dirty="0">
              <a:solidFill>
                <a:schemeClr val="bg1"/>
              </a:solidFill>
            </a:endParaRPr>
          </a:p>
        </p:txBody>
      </p:sp>
      <p:sp>
        <p:nvSpPr>
          <p:cNvPr id="4" name="Title 1"/>
          <p:cNvSpPr txBox="1">
            <a:spLocks/>
          </p:cNvSpPr>
          <p:nvPr/>
        </p:nvSpPr>
        <p:spPr>
          <a:xfrm>
            <a:off x="130629" y="202423"/>
            <a:ext cx="2799183" cy="6562271"/>
          </a:xfrm>
          <a:prstGeom prst="rect">
            <a:avLst/>
          </a:prstGeom>
          <a:solidFill>
            <a:srgbClr val="FFFF00"/>
          </a:solidFill>
        </p:spPr>
        <p:txBody>
          <a:bodyPr vert="horz" lIns="91440" tIns="45720" rIns="91440" bIns="45720" rtlCol="0" anchor="t">
            <a:normAutofit fontScale="92500" lnSpcReduction="10000"/>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smtClean="0">
                <a:solidFill>
                  <a:schemeClr val="bg1"/>
                </a:solidFill>
              </a:rPr>
              <a:t/>
            </a:r>
            <a:br>
              <a:rPr lang="en-US" b="1" dirty="0" smtClean="0">
                <a:solidFill>
                  <a:schemeClr val="bg1"/>
                </a:solidFill>
              </a:rPr>
            </a:br>
            <a:r>
              <a:rPr lang="en-US" b="1" dirty="0" smtClean="0">
                <a:solidFill>
                  <a:schemeClr val="bg1"/>
                </a:solidFill>
              </a:rPr>
              <a:t>Regarding What Factual &amp; None Factual Issues </a:t>
            </a:r>
          </a:p>
          <a:p>
            <a:r>
              <a:rPr lang="en-US" b="1" dirty="0" smtClean="0">
                <a:solidFill>
                  <a:schemeClr val="bg1"/>
                </a:solidFill>
              </a:rPr>
              <a:t>Are in Critical Thinking  </a:t>
            </a:r>
            <a:r>
              <a:rPr lang="en-US" sz="3800" b="1" dirty="0" smtClean="0">
                <a:solidFill>
                  <a:schemeClr val="bg1"/>
                </a:solidFill>
              </a:rPr>
              <a:t/>
            </a:r>
            <a:br>
              <a:rPr lang="en-US" sz="3800" b="1" dirty="0" smtClean="0">
                <a:solidFill>
                  <a:schemeClr val="bg1"/>
                </a:solidFill>
              </a:rPr>
            </a:br>
            <a:endParaRPr lang="en-US" sz="3800" b="1" dirty="0">
              <a:solidFill>
                <a:schemeClr val="bg1"/>
              </a:solidFill>
            </a:endParaRPr>
          </a:p>
        </p:txBody>
      </p:sp>
    </p:spTree>
    <p:extLst>
      <p:ext uri="{BB962C8B-B14F-4D97-AF65-F5344CB8AC3E}">
        <p14:creationId xmlns:p14="http://schemas.microsoft.com/office/powerpoint/2010/main" val="1617885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952" y="1"/>
            <a:ext cx="2220686" cy="6568750"/>
          </a:xfrm>
          <a:solidFill>
            <a:srgbClr val="002060"/>
          </a:solidFill>
        </p:spPr>
        <p:txBody>
          <a:bodyPr/>
          <a:lstStyle/>
          <a:p>
            <a:r>
              <a:rPr lang="en-US" b="1" dirty="0" smtClean="0"/>
              <a:t/>
            </a:r>
            <a:br>
              <a:rPr lang="en-US" b="1" dirty="0" smtClean="0"/>
            </a:br>
            <a:r>
              <a:rPr lang="en-US" b="1" dirty="0"/>
              <a:t/>
            </a:r>
            <a:br>
              <a:rPr lang="en-US" b="1" dirty="0"/>
            </a:br>
            <a:r>
              <a:rPr lang="en-US" b="1" dirty="0" smtClean="0">
                <a:solidFill>
                  <a:srgbClr val="FFFF00"/>
                </a:solidFill>
              </a:rPr>
              <a:t>Factual Issues Versus None Factual Issues</a:t>
            </a:r>
            <a:r>
              <a:rPr lang="en-US" dirty="0" smtClean="0">
                <a:solidFill>
                  <a:srgbClr val="FFFF00"/>
                </a:solidFill>
              </a:rPr>
              <a:t>,</a:t>
            </a:r>
            <a:endParaRPr lang="en-US" dirty="0">
              <a:solidFill>
                <a:srgbClr val="FFFF00"/>
              </a:solidFill>
            </a:endParaRPr>
          </a:p>
        </p:txBody>
      </p:sp>
      <p:sp>
        <p:nvSpPr>
          <p:cNvPr id="3" name="Content Placeholder 2"/>
          <p:cNvSpPr>
            <a:spLocks noGrp="1"/>
          </p:cNvSpPr>
          <p:nvPr>
            <p:ph idx="1"/>
          </p:nvPr>
        </p:nvSpPr>
        <p:spPr>
          <a:xfrm>
            <a:off x="2556588" y="186612"/>
            <a:ext cx="9479902" cy="6382139"/>
          </a:xfrm>
          <a:solidFill>
            <a:schemeClr val="bg2">
              <a:lumMod val="60000"/>
              <a:lumOff val="40000"/>
            </a:schemeClr>
          </a:solidFill>
        </p:spPr>
        <p:txBody>
          <a:bodyPr>
            <a:normAutofit lnSpcReduction="10000"/>
          </a:bodyPr>
          <a:lstStyle/>
          <a:p>
            <a:pPr lvl="0"/>
            <a:r>
              <a:rPr lang="en-US" sz="5400" b="1" dirty="0"/>
              <a:t>What Are issues?</a:t>
            </a:r>
          </a:p>
          <a:p>
            <a:pPr lvl="0"/>
            <a:r>
              <a:rPr lang="en-US" sz="5400" b="1" dirty="0" smtClean="0"/>
              <a:t>Identifying </a:t>
            </a:r>
            <a:r>
              <a:rPr lang="en-US" sz="5400" b="1" dirty="0"/>
              <a:t>Issues.</a:t>
            </a:r>
          </a:p>
          <a:p>
            <a:pPr>
              <a:buNone/>
            </a:pPr>
            <a:r>
              <a:rPr lang="en-US" sz="5400" b="1" dirty="0" smtClean="0"/>
              <a:t>   </a:t>
            </a:r>
            <a:r>
              <a:rPr lang="en-US" sz="5400" b="1" dirty="0"/>
              <a:t>Factual Issues Versus None </a:t>
            </a:r>
            <a:endParaRPr lang="en-US" sz="5400" b="1" dirty="0" smtClean="0"/>
          </a:p>
          <a:p>
            <a:pPr>
              <a:buNone/>
            </a:pPr>
            <a:r>
              <a:rPr lang="en-US" sz="5400" b="1" dirty="0" smtClean="0"/>
              <a:t>   Factual Issues</a:t>
            </a:r>
          </a:p>
          <a:p>
            <a:pPr lvl="0">
              <a:buNone/>
            </a:pPr>
            <a:r>
              <a:rPr lang="en-US" sz="5400" b="1" dirty="0" smtClean="0"/>
              <a:t>   Keeping </a:t>
            </a:r>
            <a:r>
              <a:rPr lang="en-US" sz="5400" b="1" dirty="0"/>
              <a:t>a Clear </a:t>
            </a:r>
            <a:r>
              <a:rPr lang="en-US" sz="5400" b="1" dirty="0" smtClean="0"/>
              <a:t>Head</a:t>
            </a:r>
          </a:p>
          <a:p>
            <a:pPr lvl="0">
              <a:buNone/>
            </a:pPr>
            <a:r>
              <a:rPr lang="en-US" sz="3500" b="1" dirty="0" smtClean="0">
                <a:solidFill>
                  <a:schemeClr val="bg1"/>
                </a:solidFill>
              </a:rPr>
              <a:t>See details of the above on Page (523) of PPLHE</a:t>
            </a:r>
            <a:endParaRPr lang="en-US" sz="3500" dirty="0">
              <a:solidFill>
                <a:schemeClr val="bg1"/>
              </a:solidFill>
            </a:endParaRPr>
          </a:p>
        </p:txBody>
      </p:sp>
    </p:spTree>
    <p:extLst>
      <p:ext uri="{BB962C8B-B14F-4D97-AF65-F5344CB8AC3E}">
        <p14:creationId xmlns:p14="http://schemas.microsoft.com/office/powerpoint/2010/main" val="1072412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951" y="279918"/>
            <a:ext cx="2332653" cy="6363478"/>
          </a:xfrm>
          <a:solidFill>
            <a:schemeClr val="tx1"/>
          </a:solidFill>
        </p:spPr>
        <p:txBody>
          <a:bodyPr/>
          <a:lstStyle/>
          <a:p>
            <a:r>
              <a:rPr lang="en-US" dirty="0" smtClean="0">
                <a:solidFill>
                  <a:srgbClr val="FF0000"/>
                </a:solidFill>
              </a:rPr>
              <a:t/>
            </a:r>
            <a:br>
              <a:rPr lang="en-US" dirty="0" smtClean="0">
                <a:solidFill>
                  <a:srgbClr val="FF0000"/>
                </a:solidFill>
              </a:rPr>
            </a:br>
            <a:r>
              <a:rPr lang="en-US" dirty="0">
                <a:solidFill>
                  <a:srgbClr val="FF0000"/>
                </a:solidFill>
              </a:rPr>
              <a:t/>
            </a:r>
            <a:br>
              <a:rPr lang="en-US" dirty="0">
                <a:solidFill>
                  <a:srgbClr val="FF0000"/>
                </a:solidFill>
              </a:rPr>
            </a:br>
            <a:r>
              <a:rPr lang="en-US" b="1" dirty="0" smtClean="0">
                <a:solidFill>
                  <a:srgbClr val="FF0000"/>
                </a:solidFill>
              </a:rPr>
              <a:t>Critical Thinking And Clear Writing Skills</a:t>
            </a:r>
            <a:endParaRPr lang="en-US" b="1" dirty="0">
              <a:solidFill>
                <a:srgbClr val="FF0000"/>
              </a:solidFill>
            </a:endParaRPr>
          </a:p>
        </p:txBody>
      </p:sp>
      <p:sp>
        <p:nvSpPr>
          <p:cNvPr id="3" name="Content Placeholder 2"/>
          <p:cNvSpPr>
            <a:spLocks noGrp="1"/>
          </p:cNvSpPr>
          <p:nvPr>
            <p:ph idx="1"/>
          </p:nvPr>
        </p:nvSpPr>
        <p:spPr>
          <a:xfrm>
            <a:off x="2724539" y="323028"/>
            <a:ext cx="9255967" cy="6320368"/>
          </a:xfrm>
          <a:solidFill>
            <a:srgbClr val="FFFF00"/>
          </a:solidFill>
        </p:spPr>
        <p:txBody>
          <a:bodyPr>
            <a:noAutofit/>
          </a:bodyPr>
          <a:lstStyle/>
          <a:p>
            <a:r>
              <a:rPr lang="en-US" sz="4000" b="1" dirty="0">
                <a:solidFill>
                  <a:schemeClr val="bg1"/>
                </a:solidFill>
              </a:rPr>
              <a:t>To be able to write clearly as a student, you will need to be acquainted with two factors:</a:t>
            </a:r>
          </a:p>
          <a:p>
            <a:pPr>
              <a:buNone/>
            </a:pPr>
            <a:endParaRPr lang="en-US" sz="4000" dirty="0">
              <a:solidFill>
                <a:schemeClr val="bg1"/>
              </a:solidFill>
            </a:endParaRPr>
          </a:p>
          <a:p>
            <a:pPr lvl="0"/>
            <a:r>
              <a:rPr lang="en-US" sz="4000" b="1" dirty="0">
                <a:solidFill>
                  <a:schemeClr val="bg1"/>
                </a:solidFill>
              </a:rPr>
              <a:t>ORGANIZATION &amp;</a:t>
            </a:r>
          </a:p>
          <a:p>
            <a:pPr lvl="0">
              <a:buNone/>
            </a:pPr>
            <a:endParaRPr lang="en-US" sz="4000" b="1" dirty="0">
              <a:solidFill>
                <a:schemeClr val="bg1"/>
              </a:solidFill>
            </a:endParaRPr>
          </a:p>
          <a:p>
            <a:pPr lvl="0"/>
            <a:r>
              <a:rPr lang="en-US" sz="4000" b="1" dirty="0">
                <a:solidFill>
                  <a:schemeClr val="bg1"/>
                </a:solidFill>
              </a:rPr>
              <a:t> </a:t>
            </a:r>
            <a:r>
              <a:rPr lang="en-US" sz="4000" b="1" dirty="0" smtClean="0">
                <a:solidFill>
                  <a:schemeClr val="bg1"/>
                </a:solidFill>
              </a:rPr>
              <a:t>FOCUS</a:t>
            </a:r>
          </a:p>
          <a:p>
            <a:r>
              <a:rPr lang="en-US" sz="3200" b="1" i="1" dirty="0">
                <a:solidFill>
                  <a:srgbClr val="00B0F0"/>
                </a:solidFill>
              </a:rPr>
              <a:t>See details of the above on Page (</a:t>
            </a:r>
            <a:r>
              <a:rPr lang="en-US" sz="3200" b="1" i="1" dirty="0" smtClean="0">
                <a:solidFill>
                  <a:srgbClr val="00B0F0"/>
                </a:solidFill>
              </a:rPr>
              <a:t>528) </a:t>
            </a:r>
            <a:r>
              <a:rPr lang="en-US" sz="3200" b="1" i="1" dirty="0">
                <a:solidFill>
                  <a:srgbClr val="00B0F0"/>
                </a:solidFill>
              </a:rPr>
              <a:t>of PPLHE</a:t>
            </a:r>
            <a:endParaRPr lang="en-US" sz="3200" i="1" dirty="0">
              <a:solidFill>
                <a:srgbClr val="00B0F0"/>
              </a:solidFill>
            </a:endParaRPr>
          </a:p>
          <a:p>
            <a:pPr lvl="0"/>
            <a:endParaRPr lang="en-US" sz="4000" dirty="0">
              <a:solidFill>
                <a:schemeClr val="bg1"/>
              </a:solidFill>
            </a:endParaRPr>
          </a:p>
          <a:p>
            <a:endParaRPr lang="en-US" sz="4000" dirty="0">
              <a:solidFill>
                <a:schemeClr val="bg1"/>
              </a:solidFill>
            </a:endParaRPr>
          </a:p>
        </p:txBody>
      </p:sp>
    </p:spTree>
    <p:extLst>
      <p:ext uri="{BB962C8B-B14F-4D97-AF65-F5344CB8AC3E}">
        <p14:creationId xmlns:p14="http://schemas.microsoft.com/office/powerpoint/2010/main" val="3840820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5796" y="93307"/>
            <a:ext cx="9088015" cy="6727371"/>
          </a:xfrm>
          <a:solidFill>
            <a:schemeClr val="tx1"/>
          </a:solidFill>
        </p:spPr>
        <p:txBody>
          <a:bodyPr>
            <a:noAutofit/>
          </a:bodyPr>
          <a:lstStyle/>
          <a:p>
            <a:r>
              <a:rPr lang="en-US" sz="2800" b="1" dirty="0">
                <a:solidFill>
                  <a:srgbClr val="FF0000"/>
                </a:solidFill>
              </a:rPr>
              <a:t>A good writer, however, writes for an audience and hopes that their audience will find what they write persuasive. If you are writing for people who think critically, it helps to adhere to these principles:</a:t>
            </a:r>
          </a:p>
          <a:p>
            <a:pPr lvl="0"/>
            <a:r>
              <a:rPr lang="en-US" sz="2800" b="1" dirty="0">
                <a:solidFill>
                  <a:schemeClr val="bg1"/>
                </a:solidFill>
              </a:rPr>
              <a:t>(1) Confine your discussions of your opponent’s point of view to issues rather than personal considerations.</a:t>
            </a:r>
          </a:p>
          <a:p>
            <a:pPr lvl="0"/>
            <a:r>
              <a:rPr lang="en-US" sz="2800" b="1" dirty="0">
                <a:solidFill>
                  <a:srgbClr val="FF0000"/>
                </a:solidFill>
              </a:rPr>
              <a:t>(2) Anticipate and discuss what your opponents might say in criticism of your opinion</a:t>
            </a:r>
            <a:r>
              <a:rPr lang="en-US" sz="2800" b="1" dirty="0">
                <a:solidFill>
                  <a:schemeClr val="bg1"/>
                </a:solidFill>
              </a:rPr>
              <a:t>.</a:t>
            </a:r>
          </a:p>
          <a:p>
            <a:pPr lvl="0"/>
            <a:r>
              <a:rPr lang="en-US" sz="2800" b="1" dirty="0">
                <a:solidFill>
                  <a:schemeClr val="bg1"/>
                </a:solidFill>
              </a:rPr>
              <a:t>(3) If an opponent’s argument is good, concede that it is good.</a:t>
            </a:r>
          </a:p>
          <a:p>
            <a:pPr lvl="0"/>
            <a:r>
              <a:rPr lang="en-US" sz="2800" b="1" dirty="0">
                <a:solidFill>
                  <a:srgbClr val="FF0000"/>
                </a:solidFill>
              </a:rPr>
              <a:t>(4) Present your strongest arguments first.</a:t>
            </a:r>
          </a:p>
          <a:p>
            <a:pPr>
              <a:buNone/>
            </a:pPr>
            <a:r>
              <a:rPr lang="en-US" sz="2800" b="1" i="1" dirty="0" smtClean="0">
                <a:solidFill>
                  <a:srgbClr val="00B0F0"/>
                </a:solidFill>
              </a:rPr>
              <a:t>See more details on Pages528 – 538 in PPLHE</a:t>
            </a:r>
            <a:endParaRPr lang="en-US" sz="2800" b="1" i="1" dirty="0">
              <a:solidFill>
                <a:srgbClr val="00B0F0"/>
              </a:solidFill>
            </a:endParaRPr>
          </a:p>
          <a:p>
            <a:endParaRPr lang="en-US" sz="2800" dirty="0">
              <a:solidFill>
                <a:schemeClr val="bg1"/>
              </a:solidFill>
            </a:endParaRPr>
          </a:p>
        </p:txBody>
      </p:sp>
      <p:sp>
        <p:nvSpPr>
          <p:cNvPr id="4" name="Title 1"/>
          <p:cNvSpPr>
            <a:spLocks noGrp="1"/>
          </p:cNvSpPr>
          <p:nvPr>
            <p:ph type="title"/>
          </p:nvPr>
        </p:nvSpPr>
        <p:spPr>
          <a:xfrm>
            <a:off x="111968" y="93307"/>
            <a:ext cx="2799184" cy="6727371"/>
          </a:xfrm>
          <a:solidFill>
            <a:schemeClr val="bg1"/>
          </a:solidFill>
        </p:spPr>
        <p:txBody>
          <a:bodyPr/>
          <a:lstStyle/>
          <a:p>
            <a:r>
              <a:rPr lang="en-US" dirty="0" smtClean="0">
                <a:solidFill>
                  <a:srgbClr val="FFFF00"/>
                </a:solidFill>
              </a:rPr>
              <a:t/>
            </a:r>
            <a:br>
              <a:rPr lang="en-US" dirty="0" smtClean="0">
                <a:solidFill>
                  <a:srgbClr val="FFFF00"/>
                </a:solidFill>
              </a:rPr>
            </a:br>
            <a:r>
              <a:rPr lang="en-US" dirty="0">
                <a:solidFill>
                  <a:srgbClr val="FFFF00"/>
                </a:solidFill>
              </a:rPr>
              <a:t/>
            </a:r>
            <a:br>
              <a:rPr lang="en-US" dirty="0">
                <a:solidFill>
                  <a:srgbClr val="FFFF00"/>
                </a:solidFill>
              </a:rPr>
            </a:br>
            <a:r>
              <a:rPr lang="en-US" sz="4000" b="1" dirty="0" smtClean="0">
                <a:solidFill>
                  <a:srgbClr val="FFFF00"/>
                </a:solidFill>
              </a:rPr>
              <a:t>Persuasive </a:t>
            </a:r>
            <a:r>
              <a:rPr lang="en-US" sz="4000" b="1" dirty="0">
                <a:solidFill>
                  <a:srgbClr val="FFFF00"/>
                </a:solidFill>
              </a:rPr>
              <a:t>W</a:t>
            </a:r>
            <a:r>
              <a:rPr lang="en-US" sz="4000" b="1" dirty="0" smtClean="0">
                <a:solidFill>
                  <a:srgbClr val="FFFF00"/>
                </a:solidFill>
              </a:rPr>
              <a:t>riting </a:t>
            </a:r>
            <a:br>
              <a:rPr lang="en-US" sz="4000" b="1" dirty="0" smtClean="0">
                <a:solidFill>
                  <a:srgbClr val="FFFF00"/>
                </a:solidFill>
              </a:rPr>
            </a:br>
            <a:r>
              <a:rPr lang="en-US" sz="4000" b="1" dirty="0" smtClean="0">
                <a:solidFill>
                  <a:srgbClr val="FFFF00"/>
                </a:solidFill>
              </a:rPr>
              <a:t>in </a:t>
            </a:r>
            <a:br>
              <a:rPr lang="en-US" sz="4000" b="1" dirty="0" smtClean="0">
                <a:solidFill>
                  <a:srgbClr val="FFFF00"/>
                </a:solidFill>
              </a:rPr>
            </a:br>
            <a:r>
              <a:rPr lang="en-US" sz="4000" b="1" dirty="0" smtClean="0">
                <a:solidFill>
                  <a:srgbClr val="FFFF00"/>
                </a:solidFill>
              </a:rPr>
              <a:t>Todays’ Society</a:t>
            </a:r>
            <a:endParaRPr lang="en-US" sz="4000" b="1" dirty="0">
              <a:solidFill>
                <a:srgbClr val="FFFF00"/>
              </a:solidFill>
            </a:endParaRPr>
          </a:p>
        </p:txBody>
      </p:sp>
    </p:spTree>
    <p:extLst>
      <p:ext uri="{BB962C8B-B14F-4D97-AF65-F5344CB8AC3E}">
        <p14:creationId xmlns:p14="http://schemas.microsoft.com/office/powerpoint/2010/main" val="3171413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935" y="167951"/>
            <a:ext cx="2444619" cy="6531429"/>
          </a:xfrm>
          <a:solidFill>
            <a:schemeClr val="accent1">
              <a:lumMod val="60000"/>
              <a:lumOff val="40000"/>
            </a:schemeClr>
          </a:solidFill>
        </p:spPr>
        <p:txBody>
          <a:bodyPr/>
          <a:lstStyle/>
          <a:p>
            <a:r>
              <a:rPr lang="en-US" b="1" dirty="0">
                <a:solidFill>
                  <a:schemeClr val="bg1"/>
                </a:solidFill>
              </a:rPr>
              <a:t>Writing </a:t>
            </a:r>
            <a:r>
              <a:rPr lang="en-US" b="1" dirty="0" smtClean="0">
                <a:solidFill>
                  <a:schemeClr val="bg1"/>
                </a:solidFill>
              </a:rPr>
              <a:t>In </a:t>
            </a:r>
            <a:br>
              <a:rPr lang="en-US" b="1" dirty="0" smtClean="0">
                <a:solidFill>
                  <a:schemeClr val="bg1"/>
                </a:solidFill>
              </a:rPr>
            </a:br>
            <a:r>
              <a:rPr lang="en-US" b="1" dirty="0" smtClean="0">
                <a:solidFill>
                  <a:schemeClr val="bg1"/>
                </a:solidFill>
              </a:rPr>
              <a:t>&amp; </a:t>
            </a:r>
            <a:br>
              <a:rPr lang="en-US" b="1" dirty="0" smtClean="0">
                <a:solidFill>
                  <a:schemeClr val="bg1"/>
                </a:solidFill>
              </a:rPr>
            </a:br>
            <a:r>
              <a:rPr lang="en-US" b="1" dirty="0" smtClean="0">
                <a:solidFill>
                  <a:schemeClr val="bg1"/>
                </a:solidFill>
              </a:rPr>
              <a:t>For </a:t>
            </a:r>
            <a:br>
              <a:rPr lang="en-US" b="1" dirty="0" smtClean="0">
                <a:solidFill>
                  <a:schemeClr val="bg1"/>
                </a:solidFill>
              </a:rPr>
            </a:br>
            <a:r>
              <a:rPr lang="en-US" b="1" dirty="0" smtClean="0">
                <a:solidFill>
                  <a:schemeClr val="bg1"/>
                </a:solidFill>
              </a:rPr>
              <a:t>A Diverse</a:t>
            </a:r>
            <a:br>
              <a:rPr lang="en-US" b="1" dirty="0" smtClean="0">
                <a:solidFill>
                  <a:schemeClr val="bg1"/>
                </a:solidFill>
              </a:rPr>
            </a:br>
            <a:r>
              <a:rPr lang="en-US" b="1" dirty="0" smtClean="0">
                <a:solidFill>
                  <a:schemeClr val="bg1"/>
                </a:solidFill>
              </a:rPr>
              <a:t>&amp; Sensitive  Society</a:t>
            </a:r>
            <a:endParaRPr lang="en-US" b="1" dirty="0">
              <a:solidFill>
                <a:schemeClr val="bg1"/>
              </a:solidFill>
            </a:endParaRPr>
          </a:p>
        </p:txBody>
      </p:sp>
      <p:sp>
        <p:nvSpPr>
          <p:cNvPr id="3" name="Content Placeholder 2"/>
          <p:cNvSpPr>
            <a:spLocks noGrp="1"/>
          </p:cNvSpPr>
          <p:nvPr>
            <p:ph idx="1"/>
          </p:nvPr>
        </p:nvSpPr>
        <p:spPr>
          <a:xfrm>
            <a:off x="2836505" y="167952"/>
            <a:ext cx="9218645" cy="6531428"/>
          </a:xfrm>
          <a:solidFill>
            <a:schemeClr val="accent4">
              <a:lumMod val="75000"/>
            </a:schemeClr>
          </a:solidFill>
        </p:spPr>
        <p:txBody>
          <a:bodyPr>
            <a:normAutofit fontScale="92500" lnSpcReduction="20000"/>
          </a:bodyPr>
          <a:lstStyle/>
          <a:p>
            <a:r>
              <a:rPr lang="en-US" sz="3200" b="1" dirty="0">
                <a:solidFill>
                  <a:srgbClr val="FFFF00"/>
                </a:solidFill>
              </a:rPr>
              <a:t>It is appropriate to mention how important it is to avoid writing in a manner that reinforces questionable assumptions and attitudes about people’s gender, ethnic background and sexual orientation physical ability or disability, or other characteristics. </a:t>
            </a:r>
            <a:endParaRPr lang="en-US" sz="3200" b="1" dirty="0" smtClean="0">
              <a:solidFill>
                <a:srgbClr val="FFFF00"/>
              </a:solidFill>
            </a:endParaRPr>
          </a:p>
          <a:p>
            <a:r>
              <a:rPr lang="en-US" sz="3200" b="1" dirty="0" smtClean="0"/>
              <a:t>This </a:t>
            </a:r>
            <a:r>
              <a:rPr lang="en-US" sz="3200" b="1" dirty="0"/>
              <a:t>isn’t just a matter of ethics; it is a matter of clarity and good sense.</a:t>
            </a:r>
          </a:p>
          <a:p>
            <a:r>
              <a:rPr lang="en-US" sz="3200" b="1" dirty="0">
                <a:solidFill>
                  <a:srgbClr val="FFFF00"/>
                </a:solidFill>
              </a:rPr>
              <a:t>Careless word choices relative to such characteristics not only are imprecise and inaccurate but also may be viewed as biased even though they were not intended to be, and thus the may diminish the writers credibility</a:t>
            </a:r>
            <a:r>
              <a:rPr lang="en-US" sz="3200" b="1" dirty="0" smtClean="0">
                <a:solidFill>
                  <a:srgbClr val="FFFF00"/>
                </a:solidFill>
              </a:rPr>
              <a:t>.</a:t>
            </a:r>
          </a:p>
          <a:p>
            <a:endParaRPr lang="en-US" sz="3200" b="1" dirty="0" smtClean="0">
              <a:solidFill>
                <a:srgbClr val="FFFF00"/>
              </a:solidFill>
            </a:endParaRPr>
          </a:p>
          <a:p>
            <a:r>
              <a:rPr lang="en-US" sz="3000" b="1" i="1" dirty="0"/>
              <a:t>See more details on </a:t>
            </a:r>
            <a:r>
              <a:rPr lang="en-US" sz="3000" b="1" i="1" dirty="0">
                <a:solidFill>
                  <a:srgbClr val="FF0000"/>
                </a:solidFill>
              </a:rPr>
              <a:t>Pages528 – 538 </a:t>
            </a:r>
            <a:r>
              <a:rPr lang="en-US" sz="3000" b="1" i="1" dirty="0"/>
              <a:t>in PPLHE</a:t>
            </a:r>
          </a:p>
          <a:p>
            <a:endParaRPr lang="en-US" dirty="0">
              <a:solidFill>
                <a:srgbClr val="FFFF00"/>
              </a:solidFill>
            </a:endParaRPr>
          </a:p>
        </p:txBody>
      </p:sp>
    </p:spTree>
    <p:extLst>
      <p:ext uri="{BB962C8B-B14F-4D97-AF65-F5344CB8AC3E}">
        <p14:creationId xmlns:p14="http://schemas.microsoft.com/office/powerpoint/2010/main" val="1001526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887" y="116816"/>
            <a:ext cx="11353056" cy="760262"/>
          </a:xfrm>
          <a:solidFill>
            <a:schemeClr val="tx1"/>
          </a:solidFill>
        </p:spPr>
        <p:txBody>
          <a:bodyPr/>
          <a:lstStyle/>
          <a:p>
            <a:pPr algn="ctr"/>
            <a:r>
              <a:rPr lang="en-US" b="1" dirty="0" smtClean="0">
                <a:solidFill>
                  <a:schemeClr val="bg1"/>
                </a:solidFill>
              </a:rPr>
              <a:t>Basis for Thinking Critically</a:t>
            </a:r>
            <a:endParaRPr lang="en-US" b="1" dirty="0">
              <a:solidFill>
                <a:schemeClr val="bg1"/>
              </a:solidFill>
            </a:endParaRPr>
          </a:p>
        </p:txBody>
      </p:sp>
      <p:sp>
        <p:nvSpPr>
          <p:cNvPr id="3" name="Content Placeholder 2"/>
          <p:cNvSpPr>
            <a:spLocks noGrp="1"/>
          </p:cNvSpPr>
          <p:nvPr>
            <p:ph idx="1"/>
          </p:nvPr>
        </p:nvSpPr>
        <p:spPr>
          <a:xfrm>
            <a:off x="111967" y="951723"/>
            <a:ext cx="11943184" cy="5803638"/>
          </a:xfrm>
          <a:solidFill>
            <a:schemeClr val="bg1">
              <a:lumMod val="95000"/>
              <a:lumOff val="5000"/>
            </a:schemeClr>
          </a:solidFill>
        </p:spPr>
        <p:txBody>
          <a:bodyPr>
            <a:noAutofit/>
          </a:bodyPr>
          <a:lstStyle/>
          <a:p>
            <a:r>
              <a:rPr lang="en-US" sz="2800" b="1" dirty="0"/>
              <a:t>If I watch a film and think that it is boring, even though it has had good reviews, no one can really say that my </a:t>
            </a:r>
            <a:r>
              <a:rPr lang="en-US" sz="2800" b="1" dirty="0" smtClean="0"/>
              <a:t>judgment </a:t>
            </a:r>
            <a:r>
              <a:rPr lang="en-US" sz="2800" b="1" dirty="0"/>
              <a:t>is wrong and the professional critics are right. Someone can disagree with me, but that is just another </a:t>
            </a:r>
            <a:r>
              <a:rPr lang="en-US" sz="2800" b="1" dirty="0" smtClean="0"/>
              <a:t>judgment, </a:t>
            </a:r>
            <a:r>
              <a:rPr lang="en-US" sz="2800" b="1" dirty="0"/>
              <a:t>no better or worse, you might say, than mine. </a:t>
            </a:r>
            <a:endParaRPr lang="en-US" sz="2800" b="1" dirty="0" smtClean="0"/>
          </a:p>
          <a:p>
            <a:r>
              <a:rPr lang="en-US" sz="2800" b="1" dirty="0" smtClean="0">
                <a:solidFill>
                  <a:srgbClr val="FFFF00"/>
                </a:solidFill>
              </a:rPr>
              <a:t>In </a:t>
            </a:r>
            <a:r>
              <a:rPr lang="en-US" sz="2800" b="1" dirty="0">
                <a:solidFill>
                  <a:srgbClr val="FFFF00"/>
                </a:solidFill>
              </a:rPr>
              <a:t>a limited sense, this is true. But a serious critical </a:t>
            </a:r>
            <a:r>
              <a:rPr lang="en-US" sz="2800" b="1" dirty="0" smtClean="0">
                <a:solidFill>
                  <a:srgbClr val="FFFF00"/>
                </a:solidFill>
              </a:rPr>
              <a:t>judgment </a:t>
            </a:r>
            <a:r>
              <a:rPr lang="en-US" sz="2800" b="1" dirty="0">
                <a:solidFill>
                  <a:srgbClr val="FFFF00"/>
                </a:solidFill>
              </a:rPr>
              <a:t>is more than just a statement of preference or taste. </a:t>
            </a:r>
            <a:endParaRPr lang="en-US" sz="2800" b="1" dirty="0" smtClean="0">
              <a:solidFill>
                <a:srgbClr val="FFFF00"/>
              </a:solidFill>
            </a:endParaRPr>
          </a:p>
          <a:p>
            <a:r>
              <a:rPr lang="en-US" sz="2800" b="1" dirty="0" smtClean="0"/>
              <a:t>A </a:t>
            </a:r>
            <a:r>
              <a:rPr lang="en-US" sz="2800" b="1" dirty="0"/>
              <a:t>critical </a:t>
            </a:r>
            <a:r>
              <a:rPr lang="en-US" sz="2800" b="1" dirty="0" smtClean="0"/>
              <a:t>judgment </a:t>
            </a:r>
            <a:r>
              <a:rPr lang="en-US" sz="2800" b="1" dirty="0"/>
              <a:t>must have some basis, which usually requires a measure of knowledge or expertise on the part of the person making the </a:t>
            </a:r>
            <a:r>
              <a:rPr lang="en-US" sz="2800" b="1" dirty="0" smtClean="0"/>
              <a:t>judgment. </a:t>
            </a:r>
          </a:p>
          <a:p>
            <a:r>
              <a:rPr lang="en-US" sz="2800" b="1" dirty="0" smtClean="0">
                <a:solidFill>
                  <a:srgbClr val="FFFF00"/>
                </a:solidFill>
              </a:rPr>
              <a:t>Just </a:t>
            </a:r>
            <a:r>
              <a:rPr lang="en-US" sz="2800" b="1" dirty="0">
                <a:solidFill>
                  <a:srgbClr val="FFFF00"/>
                </a:solidFill>
              </a:rPr>
              <a:t>saying ‘I like it’ or ‘I don’t like it’ is not enough. There have to be some grounds for a </a:t>
            </a:r>
            <a:r>
              <a:rPr lang="en-US" sz="2800" b="1" dirty="0" smtClean="0">
                <a:solidFill>
                  <a:srgbClr val="FFFF00"/>
                </a:solidFill>
              </a:rPr>
              <a:t>judgment </a:t>
            </a:r>
            <a:r>
              <a:rPr lang="en-US" sz="2800" b="1" dirty="0">
                <a:solidFill>
                  <a:srgbClr val="FFFF00"/>
                </a:solidFill>
              </a:rPr>
              <a:t>before we can call it critical.</a:t>
            </a:r>
          </a:p>
        </p:txBody>
      </p:sp>
    </p:spTree>
    <p:extLst>
      <p:ext uri="{BB962C8B-B14F-4D97-AF65-F5344CB8AC3E}">
        <p14:creationId xmlns:p14="http://schemas.microsoft.com/office/powerpoint/2010/main" val="6040696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395</TotalTime>
  <Words>1199</Words>
  <Application>Microsoft Office PowerPoint</Application>
  <PresentationFormat>Widescreen</PresentationFormat>
  <Paragraphs>98</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Century Gothic</vt:lpstr>
      <vt:lpstr>Times New Roman</vt:lpstr>
      <vt:lpstr>Wingdings 3</vt:lpstr>
      <vt:lpstr>Ion</vt:lpstr>
      <vt:lpstr>Thinking Critically vs  </vt:lpstr>
      <vt:lpstr>Critical thinking &amp; Thinking Critically</vt:lpstr>
      <vt:lpstr>  What  It  Means  To  Think Critically </vt:lpstr>
      <vt:lpstr>PowerPoint Presentation</vt:lpstr>
      <vt:lpstr>  Factual Issues Versus None Factual Issues,</vt:lpstr>
      <vt:lpstr>  Critical Thinking And Clear Writing Skills</vt:lpstr>
      <vt:lpstr>  Persuasive Writing  in  Todays’ Society</vt:lpstr>
      <vt:lpstr>Writing In  &amp;  For  A Diverse &amp; Sensitive  Society</vt:lpstr>
      <vt:lpstr>Basis for Thinking Critically</vt:lpstr>
      <vt:lpstr> Basis  for Critical thinking Or Thinking Critically Cont…</vt:lpstr>
      <vt:lpstr>Basis  for  Critical thinking  &amp; the Basis  for Making Or  Accepting Claims  in Arguments. </vt:lpstr>
      <vt:lpstr>PowerPoint Presentation</vt:lpstr>
      <vt:lpstr>Consider the Heading of a News Paper which reads thus:  WRIGHT BROS NOT FIRST TO FLY  Consider the entire argument and information ion Page 14 of your online text for this Course  </vt:lpstr>
      <vt:lpstr>PowerPoint Presentation</vt:lpstr>
      <vt:lpstr>Summary Of  The main Lessons And Points Made in This Section/ Module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Nexus  Between  Thinking Critically &amp;  Reasoning Effectively</dc:title>
  <dc:creator>DELL</dc:creator>
  <cp:lastModifiedBy>DELL</cp:lastModifiedBy>
  <cp:revision>25</cp:revision>
  <dcterms:created xsi:type="dcterms:W3CDTF">2024-02-18T15:53:59Z</dcterms:created>
  <dcterms:modified xsi:type="dcterms:W3CDTF">2024-03-05T02:49:31Z</dcterms:modified>
</cp:coreProperties>
</file>