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3" r:id="rId2"/>
    <p:sldId id="257" r:id="rId3"/>
    <p:sldId id="284" r:id="rId4"/>
    <p:sldId id="258" r:id="rId5"/>
    <p:sldId id="259" r:id="rId6"/>
    <p:sldId id="260" r:id="rId7"/>
    <p:sldId id="261" r:id="rId8"/>
    <p:sldId id="273" r:id="rId9"/>
    <p:sldId id="275" r:id="rId10"/>
    <p:sldId id="262" r:id="rId11"/>
    <p:sldId id="263" r:id="rId12"/>
    <p:sldId id="265" r:id="rId13"/>
    <p:sldId id="276" r:id="rId14"/>
    <p:sldId id="277" r:id="rId15"/>
    <p:sldId id="266" r:id="rId16"/>
    <p:sldId id="264" r:id="rId17"/>
    <p:sldId id="267" r:id="rId18"/>
    <p:sldId id="274" r:id="rId19"/>
    <p:sldId id="272" r:id="rId20"/>
    <p:sldId id="268" r:id="rId21"/>
    <p:sldId id="270" r:id="rId22"/>
    <p:sldId id="269" r:id="rId23"/>
    <p:sldId id="278" r:id="rId24"/>
    <p:sldId id="280" r:id="rId25"/>
    <p:sldId id="281" r:id="rId26"/>
    <p:sldId id="28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51" d="100"/>
          <a:sy n="51" d="100"/>
        </p:scale>
        <p:origin x="6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2/20/2024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2/20/2024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2/20/2024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2/20/2024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2/20/2024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2/20/2024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2/20/2024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2/20/2024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2/20/2024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952" y="1324947"/>
            <a:ext cx="6158203" cy="3862873"/>
          </a:xfrm>
          <a:solidFill>
            <a:schemeClr val="tx1"/>
          </a:solidFill>
        </p:spPr>
        <p:txBody>
          <a:bodyPr/>
          <a:lstStyle/>
          <a:p>
            <a:pPr algn="ctr"/>
            <a:r>
              <a:rPr lang="en-US" sz="8000" b="1" dirty="0" smtClean="0">
                <a:solidFill>
                  <a:schemeClr val="bg1"/>
                </a:solidFill>
                <a:latin typeface="Times New Roman" panose="02020603050405020304" pitchFamily="18" charset="0"/>
                <a:cs typeface="Times New Roman" panose="02020603050405020304" pitchFamily="18" charset="0"/>
              </a:rPr>
              <a:t>Thinking Critically </a:t>
            </a:r>
            <a:r>
              <a:rPr lang="en-US" sz="8000" b="1" dirty="0" err="1" smtClean="0">
                <a:solidFill>
                  <a:schemeClr val="bg1"/>
                </a:solidFill>
                <a:latin typeface="Times New Roman" panose="02020603050405020304" pitchFamily="18" charset="0"/>
                <a:cs typeface="Times New Roman" panose="02020603050405020304" pitchFamily="18" charset="0"/>
              </a:rPr>
              <a:t>vs</a:t>
            </a:r>
            <a:r>
              <a:rPr lang="en-US" sz="8000" b="1" dirty="0" smtClean="0">
                <a:solidFill>
                  <a:srgbClr val="FF0000"/>
                </a:solidFill>
                <a:latin typeface="Times New Roman" panose="02020603050405020304" pitchFamily="18" charset="0"/>
                <a:cs typeface="Times New Roman" panose="02020603050405020304" pitchFamily="18" charset="0"/>
              </a:rPr>
              <a:t/>
            </a:r>
            <a:br>
              <a:rPr lang="en-US" sz="8000" b="1" dirty="0" smtClean="0">
                <a:solidFill>
                  <a:srgbClr val="FF0000"/>
                </a:solidFill>
                <a:latin typeface="Times New Roman" panose="02020603050405020304" pitchFamily="18" charset="0"/>
                <a:cs typeface="Times New Roman" panose="02020603050405020304" pitchFamily="18" charset="0"/>
              </a:rPr>
            </a:br>
            <a:r>
              <a:rPr lang="en-US" sz="3200" b="1" dirty="0" smtClean="0">
                <a:solidFill>
                  <a:srgbClr val="FF0000"/>
                </a:solidFill>
                <a:latin typeface="Times New Roman" panose="02020603050405020304" pitchFamily="18" charset="0"/>
                <a:cs typeface="Times New Roman" panose="02020603050405020304" pitchFamily="18" charset="0"/>
              </a:rPr>
              <a:t/>
            </a:r>
            <a:br>
              <a:rPr lang="en-US" sz="3200" b="1" dirty="0" smtClean="0">
                <a:solidFill>
                  <a:srgbClr val="FF0000"/>
                </a:solidFill>
                <a:latin typeface="Times New Roman" panose="02020603050405020304" pitchFamily="18" charset="0"/>
                <a:cs typeface="Times New Roman" panose="02020603050405020304" pitchFamily="18" charset="0"/>
              </a:rPr>
            </a:b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913326" y="5301730"/>
            <a:ext cx="8825658" cy="1490955"/>
          </a:xfrm>
          <a:solidFill>
            <a:srgbClr val="FFFF00"/>
          </a:solidFill>
        </p:spPr>
        <p:txBody>
          <a:bodyPr>
            <a:noAutofit/>
          </a:bodyPr>
          <a:lstStyle/>
          <a:p>
            <a:pPr algn="ctr"/>
            <a:r>
              <a:rPr lang="en-US" sz="4000" b="1" dirty="0" smtClean="0">
                <a:solidFill>
                  <a:schemeClr val="bg1"/>
                </a:solidFill>
                <a:latin typeface="Times New Roman" panose="02020603050405020304" pitchFamily="18" charset="0"/>
                <a:cs typeface="Times New Roman" panose="02020603050405020304" pitchFamily="18" charset="0"/>
              </a:rPr>
              <a:t>Module 2 Lectures on CT&amp;PS (AUN 300) by wogu, I. a. power </a:t>
            </a:r>
            <a:endParaRPr lang="en-US" sz="4000" b="1" dirty="0">
              <a:solidFill>
                <a:schemeClr val="bg1"/>
              </a:solidFill>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6419461" y="1324947"/>
            <a:ext cx="5691674" cy="3862873"/>
          </a:xfrm>
          <a:prstGeom prst="rect">
            <a:avLst/>
          </a:prstGeom>
          <a:solidFill>
            <a:srgbClr val="FF0000"/>
          </a:solidFill>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8000" b="1" dirty="0" smtClean="0">
                <a:solidFill>
                  <a:srgbClr val="FFFF00"/>
                </a:solidFill>
                <a:latin typeface="Times New Roman" panose="02020603050405020304" pitchFamily="18" charset="0"/>
                <a:cs typeface="Times New Roman" panose="02020603050405020304" pitchFamily="18" charset="0"/>
              </a:rPr>
              <a:t>Reasoning Effectively</a:t>
            </a:r>
          </a:p>
          <a:p>
            <a:pPr algn="ctr"/>
            <a:endParaRPr lang="en-US" sz="8000" b="1"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548882" y="270018"/>
            <a:ext cx="8733453" cy="1015663"/>
          </a:xfrm>
          <a:prstGeom prst="rect">
            <a:avLst/>
          </a:prstGeom>
          <a:solidFill>
            <a:srgbClr val="002060"/>
          </a:solidFill>
        </p:spPr>
        <p:txBody>
          <a:bodyPr wrap="square" rtlCol="0">
            <a:spAutoFit/>
          </a:bodyPr>
          <a:lstStyle/>
          <a:p>
            <a:pPr algn="ctr"/>
            <a:r>
              <a:rPr lang="en-US" sz="6000" b="1" dirty="0" smtClean="0">
                <a:latin typeface="Times New Roman" panose="02020603050405020304" pitchFamily="18" charset="0"/>
                <a:cs typeface="Times New Roman" panose="02020603050405020304" pitchFamily="18" charset="0"/>
              </a:rPr>
              <a:t>THE NEXUS BETWEEN</a:t>
            </a:r>
            <a:endParaRPr lang="en-US" sz="6000" dirty="0"/>
          </a:p>
        </p:txBody>
      </p:sp>
    </p:spTree>
    <p:extLst>
      <p:ext uri="{BB962C8B-B14F-4D97-AF65-F5344CB8AC3E}">
        <p14:creationId xmlns:p14="http://schemas.microsoft.com/office/powerpoint/2010/main" val="2280121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969" y="74648"/>
            <a:ext cx="9423916" cy="4777381"/>
          </a:xfrm>
          <a:solidFill>
            <a:schemeClr val="accent6">
              <a:lumMod val="75000"/>
            </a:schemeClr>
          </a:solidFill>
        </p:spPr>
        <p:txBody>
          <a:bodyPr/>
          <a:lstStyle/>
          <a:p>
            <a:r>
              <a:rPr lang="en-US" sz="7000" b="1" dirty="0" smtClean="0">
                <a:solidFill>
                  <a:srgbClr val="FFFF00"/>
                </a:solidFill>
              </a:rPr>
              <a:t>REASONING</a:t>
            </a:r>
            <a:r>
              <a:rPr lang="en-US" sz="7000" b="1" dirty="0" smtClean="0"/>
              <a:t>, A Feature </a:t>
            </a:r>
            <a:r>
              <a:rPr lang="en-US" sz="7000" b="1" dirty="0"/>
              <a:t>W</a:t>
            </a:r>
            <a:r>
              <a:rPr lang="en-US" sz="7000" b="1" dirty="0" smtClean="0"/>
              <a:t>hich </a:t>
            </a:r>
            <a:r>
              <a:rPr lang="en-US" sz="7000" b="1" dirty="0"/>
              <a:t>D</a:t>
            </a:r>
            <a:r>
              <a:rPr lang="en-US" sz="7000" b="1" dirty="0" smtClean="0"/>
              <a:t>istinguishes </a:t>
            </a:r>
            <a:r>
              <a:rPr lang="en-US" sz="7000" b="1" dirty="0"/>
              <a:t>H</a:t>
            </a:r>
            <a:r>
              <a:rPr lang="en-US" sz="7000" b="1" dirty="0" smtClean="0"/>
              <a:t>umans </a:t>
            </a:r>
            <a:r>
              <a:rPr lang="en-US" sz="7000" b="1" dirty="0"/>
              <a:t>F</a:t>
            </a:r>
            <a:r>
              <a:rPr lang="en-US" sz="7000" b="1" dirty="0" smtClean="0"/>
              <a:t>rom  Other Animals</a:t>
            </a:r>
            <a:endParaRPr lang="en-US" sz="7000" b="1" dirty="0"/>
          </a:p>
        </p:txBody>
      </p:sp>
      <p:sp>
        <p:nvSpPr>
          <p:cNvPr id="4" name="Subtitle 2"/>
          <p:cNvSpPr>
            <a:spLocks noGrp="1"/>
          </p:cNvSpPr>
          <p:nvPr>
            <p:ph type="subTitle" idx="1"/>
          </p:nvPr>
        </p:nvSpPr>
        <p:spPr>
          <a:xfrm>
            <a:off x="55984" y="4945330"/>
            <a:ext cx="9479901" cy="1912670"/>
          </a:xfrm>
          <a:solidFill>
            <a:schemeClr val="tx1"/>
          </a:solidFill>
        </p:spPr>
        <p:txBody>
          <a:bodyPr>
            <a:noAutofit/>
          </a:bodyPr>
          <a:lstStyle/>
          <a:p>
            <a:r>
              <a:rPr lang="en-US" sz="3200" b="1" dirty="0" smtClean="0">
                <a:solidFill>
                  <a:schemeClr val="bg1"/>
                </a:solidFill>
              </a:rPr>
              <a:t>AUN 300 series of lectures, by Wogu, I. A. Power (PhD), School of art and science, American University of Nigeria, </a:t>
            </a:r>
            <a:r>
              <a:rPr lang="en-US" sz="3200" b="1" dirty="0" err="1" smtClean="0">
                <a:solidFill>
                  <a:schemeClr val="bg1"/>
                </a:solidFill>
              </a:rPr>
              <a:t>yola</a:t>
            </a:r>
            <a:endParaRPr lang="en-US" sz="3200" b="1" dirty="0">
              <a:solidFill>
                <a:schemeClr val="bg1"/>
              </a:solidFill>
            </a:endParaRPr>
          </a:p>
        </p:txBody>
      </p:sp>
    </p:spTree>
    <p:extLst>
      <p:ext uri="{BB962C8B-B14F-4D97-AF65-F5344CB8AC3E}">
        <p14:creationId xmlns:p14="http://schemas.microsoft.com/office/powerpoint/2010/main" val="32804362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603" y="60837"/>
            <a:ext cx="9404723" cy="741600"/>
          </a:xfrm>
          <a:solidFill>
            <a:srgbClr val="00B0F0"/>
          </a:solidFill>
        </p:spPr>
        <p:txBody>
          <a:bodyPr/>
          <a:lstStyle/>
          <a:p>
            <a:r>
              <a:rPr lang="en-US" b="1" dirty="0" smtClean="0">
                <a:solidFill>
                  <a:srgbClr val="FFFF00"/>
                </a:solidFill>
              </a:rPr>
              <a:t>Meaning</a:t>
            </a:r>
            <a:r>
              <a:rPr lang="en-US" dirty="0"/>
              <a:t> </a:t>
            </a:r>
            <a:r>
              <a:rPr lang="en-US" b="1" dirty="0" smtClean="0">
                <a:solidFill>
                  <a:srgbClr val="FFFF00"/>
                </a:solidFill>
              </a:rPr>
              <a:t>of </a:t>
            </a:r>
            <a:r>
              <a:rPr lang="en-US" b="1" dirty="0" smtClean="0">
                <a:solidFill>
                  <a:schemeClr val="tx1"/>
                </a:solidFill>
              </a:rPr>
              <a:t>REASONING</a:t>
            </a:r>
            <a:endParaRPr lang="en-US" b="1" dirty="0">
              <a:solidFill>
                <a:schemeClr val="tx1"/>
              </a:solidFill>
            </a:endParaRPr>
          </a:p>
        </p:txBody>
      </p:sp>
      <p:sp>
        <p:nvSpPr>
          <p:cNvPr id="3" name="Content Placeholder 2"/>
          <p:cNvSpPr>
            <a:spLocks noGrp="1"/>
          </p:cNvSpPr>
          <p:nvPr>
            <p:ph idx="1"/>
          </p:nvPr>
        </p:nvSpPr>
        <p:spPr>
          <a:xfrm>
            <a:off x="149290" y="821098"/>
            <a:ext cx="9435019" cy="6036902"/>
          </a:xfrm>
          <a:solidFill>
            <a:srgbClr val="002060"/>
          </a:solidFill>
        </p:spPr>
        <p:txBody>
          <a:bodyPr>
            <a:noAutofit/>
          </a:bodyPr>
          <a:lstStyle/>
          <a:p>
            <a:r>
              <a:rPr lang="en-US" sz="3200" b="1" dirty="0">
                <a:solidFill>
                  <a:srgbClr val="FFC000"/>
                </a:solidFill>
              </a:rPr>
              <a:t>Reasoning is the ability most closely associated with human advancement. </a:t>
            </a:r>
            <a:endParaRPr lang="en-US" sz="3200" b="1" dirty="0" smtClean="0">
              <a:solidFill>
                <a:srgbClr val="FFC000"/>
              </a:solidFill>
            </a:endParaRPr>
          </a:p>
          <a:p>
            <a:r>
              <a:rPr lang="en-US" sz="3200" dirty="0" smtClean="0"/>
              <a:t>It </a:t>
            </a:r>
            <a:r>
              <a:rPr lang="en-US" sz="3200" b="1" dirty="0" smtClean="0">
                <a:solidFill>
                  <a:srgbClr val="FFC000"/>
                </a:solidFill>
              </a:rPr>
              <a:t>(Reasoning) </a:t>
            </a:r>
            <a:r>
              <a:rPr lang="en-US" sz="3200" b="1" dirty="0" smtClean="0"/>
              <a:t>is </a:t>
            </a:r>
            <a:r>
              <a:rPr lang="en-US" sz="3200" b="1" dirty="0"/>
              <a:t>often cited as the faculty which marks the difference between humans and other animals. </a:t>
            </a:r>
            <a:endParaRPr lang="en-US" sz="3200" b="1" dirty="0" smtClean="0"/>
          </a:p>
          <a:p>
            <a:r>
              <a:rPr lang="en-US" sz="3200" b="1" dirty="0" smtClean="0">
                <a:solidFill>
                  <a:srgbClr val="FFC000"/>
                </a:solidFill>
              </a:rPr>
              <a:t>Reasoning is often perceived as the </a:t>
            </a:r>
            <a:r>
              <a:rPr lang="en-US" sz="3200" b="1" dirty="0">
                <a:solidFill>
                  <a:srgbClr val="FFC000"/>
                </a:solidFill>
              </a:rPr>
              <a:t>action of thinking about something in a logical, </a:t>
            </a:r>
            <a:r>
              <a:rPr lang="en-US" sz="3200" b="1" dirty="0" smtClean="0">
                <a:solidFill>
                  <a:srgbClr val="FFC000"/>
                </a:solidFill>
              </a:rPr>
              <a:t>sensible</a:t>
            </a:r>
            <a:r>
              <a:rPr lang="en-US" sz="3200" b="1" dirty="0">
                <a:solidFill>
                  <a:srgbClr val="FFC000"/>
                </a:solidFill>
              </a:rPr>
              <a:t> </a:t>
            </a:r>
            <a:r>
              <a:rPr lang="en-US" sz="3200" b="1" dirty="0" smtClean="0">
                <a:solidFill>
                  <a:srgbClr val="FFC000"/>
                </a:solidFill>
              </a:rPr>
              <a:t>way with a view to solving a problem or making valid decisions.</a:t>
            </a:r>
            <a:endParaRPr lang="en-US" sz="3200" b="1" dirty="0">
              <a:solidFill>
                <a:srgbClr val="FFC000"/>
              </a:solidFill>
            </a:endParaRPr>
          </a:p>
          <a:p>
            <a:r>
              <a:rPr lang="en-US" sz="3200" dirty="0" smtClean="0"/>
              <a:t>“</a:t>
            </a:r>
            <a:r>
              <a:rPr lang="en-US" sz="3200" b="1" dirty="0" smtClean="0"/>
              <a:t>He </a:t>
            </a:r>
            <a:r>
              <a:rPr lang="en-US" sz="3200" b="1" dirty="0"/>
              <a:t>explained the </a:t>
            </a:r>
            <a:r>
              <a:rPr lang="en-US" sz="3200" b="1" dirty="0">
                <a:solidFill>
                  <a:srgbClr val="FFC000"/>
                </a:solidFill>
              </a:rPr>
              <a:t>reasoning behind</a:t>
            </a:r>
            <a:r>
              <a:rPr lang="en-US" sz="3200" b="1" dirty="0"/>
              <a:t> his decision at a media conference"</a:t>
            </a:r>
          </a:p>
          <a:p>
            <a:endParaRPr lang="en-US" sz="3200" dirty="0"/>
          </a:p>
        </p:txBody>
      </p:sp>
    </p:spTree>
    <p:extLst>
      <p:ext uri="{BB962C8B-B14F-4D97-AF65-F5344CB8AC3E}">
        <p14:creationId xmlns:p14="http://schemas.microsoft.com/office/powerpoint/2010/main" val="10191108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29" y="116820"/>
            <a:ext cx="11834994" cy="666952"/>
          </a:xfrm>
          <a:solidFill>
            <a:schemeClr val="accent6">
              <a:lumMod val="40000"/>
              <a:lumOff val="60000"/>
            </a:schemeClr>
          </a:solidFill>
        </p:spPr>
        <p:txBody>
          <a:bodyPr/>
          <a:lstStyle/>
          <a:p>
            <a:r>
              <a:rPr lang="en-US" sz="3200" b="1" dirty="0" smtClean="0">
                <a:solidFill>
                  <a:srgbClr val="0070C0"/>
                </a:solidFill>
              </a:rPr>
              <a:t>More Definitions of Reasoning &amp; </a:t>
            </a:r>
            <a:r>
              <a:rPr lang="en-US" sz="3200" b="1" dirty="0">
                <a:solidFill>
                  <a:srgbClr val="0070C0"/>
                </a:solidFill>
              </a:rPr>
              <a:t>W</a:t>
            </a:r>
            <a:r>
              <a:rPr lang="en-US" sz="3200" b="1" dirty="0" smtClean="0">
                <a:solidFill>
                  <a:srgbClr val="0070C0"/>
                </a:solidFill>
              </a:rPr>
              <a:t>hat It Means to Reasons</a:t>
            </a:r>
            <a:endParaRPr lang="en-US" sz="3200" b="1" dirty="0">
              <a:solidFill>
                <a:srgbClr val="0070C0"/>
              </a:solidFill>
            </a:endParaRPr>
          </a:p>
        </p:txBody>
      </p:sp>
      <p:sp>
        <p:nvSpPr>
          <p:cNvPr id="3" name="Content Placeholder 2"/>
          <p:cNvSpPr>
            <a:spLocks noGrp="1"/>
          </p:cNvSpPr>
          <p:nvPr>
            <p:ph idx="1"/>
          </p:nvPr>
        </p:nvSpPr>
        <p:spPr>
          <a:xfrm>
            <a:off x="89523" y="951721"/>
            <a:ext cx="5620811" cy="5878286"/>
          </a:xfrm>
          <a:solidFill>
            <a:srgbClr val="C00000"/>
          </a:solidFill>
        </p:spPr>
        <p:txBody>
          <a:bodyPr>
            <a:normAutofit lnSpcReduction="10000"/>
          </a:bodyPr>
          <a:lstStyle/>
          <a:p>
            <a:r>
              <a:rPr lang="en-US" sz="2800" b="1" dirty="0"/>
              <a:t>T</a:t>
            </a:r>
            <a:r>
              <a:rPr lang="en-US" sz="2800" b="1" dirty="0" smtClean="0"/>
              <a:t>he </a:t>
            </a:r>
            <a:r>
              <a:rPr lang="en-US" sz="2800" b="1" dirty="0"/>
              <a:t>process of thinking about something in order to make a decision: </a:t>
            </a:r>
            <a:r>
              <a:rPr lang="en-US" sz="2800" b="1" dirty="0" smtClean="0"/>
              <a:t>(The </a:t>
            </a:r>
            <a:r>
              <a:rPr lang="en-US" sz="2800" b="1" dirty="0"/>
              <a:t>reasoning behind her conclusion is impossible to </a:t>
            </a:r>
            <a:r>
              <a:rPr lang="en-US" sz="2800" b="1" dirty="0" smtClean="0"/>
              <a:t>fault).</a:t>
            </a:r>
          </a:p>
          <a:p>
            <a:r>
              <a:rPr lang="en-US" sz="2800" b="1" dirty="0">
                <a:solidFill>
                  <a:srgbClr val="FFFF00"/>
                </a:solidFill>
              </a:rPr>
              <a:t>Reasoning is the process of using existing knowledge to draw conclusions, make predictions, or construct explanations. </a:t>
            </a:r>
            <a:endParaRPr lang="en-US" sz="2800" b="1" dirty="0" smtClean="0">
              <a:solidFill>
                <a:srgbClr val="FFFF00"/>
              </a:solidFill>
            </a:endParaRPr>
          </a:p>
          <a:p>
            <a:r>
              <a:rPr lang="en-US" sz="2800" b="1" dirty="0" smtClean="0">
                <a:solidFill>
                  <a:srgbClr val="FFFF00"/>
                </a:solidFill>
              </a:rPr>
              <a:t>Three </a:t>
            </a:r>
            <a:r>
              <a:rPr lang="en-US" sz="2800" b="1" dirty="0">
                <a:solidFill>
                  <a:srgbClr val="FFFF00"/>
                </a:solidFill>
              </a:rPr>
              <a:t>methods of reasoning are the </a:t>
            </a:r>
            <a:r>
              <a:rPr lang="en-US" sz="2800" b="1" dirty="0" smtClean="0">
                <a:solidFill>
                  <a:srgbClr val="00B0F0"/>
                </a:solidFill>
              </a:rPr>
              <a:t>Deductive</a:t>
            </a:r>
            <a:r>
              <a:rPr lang="en-US" sz="2800" b="1" dirty="0">
                <a:solidFill>
                  <a:srgbClr val="FFFF00"/>
                </a:solidFill>
              </a:rPr>
              <a:t>, inductive, and </a:t>
            </a:r>
            <a:r>
              <a:rPr lang="en-US" sz="2800" b="1" dirty="0" err="1"/>
              <a:t>A</a:t>
            </a:r>
            <a:r>
              <a:rPr lang="en-US" sz="2800" b="1" dirty="0" err="1" smtClean="0"/>
              <a:t>bductive</a:t>
            </a:r>
            <a:r>
              <a:rPr lang="en-US" sz="2800" b="1" dirty="0" smtClean="0">
                <a:solidFill>
                  <a:srgbClr val="FFFF00"/>
                </a:solidFill>
              </a:rPr>
              <a:t> </a:t>
            </a:r>
            <a:r>
              <a:rPr lang="en-US" sz="2800" b="1" dirty="0">
                <a:solidFill>
                  <a:srgbClr val="FFFF00"/>
                </a:solidFill>
              </a:rPr>
              <a:t>approaches</a:t>
            </a:r>
            <a:r>
              <a:rPr lang="en-US" sz="2800" b="1" dirty="0"/>
              <a:t>.</a:t>
            </a:r>
            <a:endParaRPr lang="en-US" sz="2800" b="1" dirty="0" smtClean="0"/>
          </a:p>
          <a:p>
            <a:endParaRPr lang="en-US" sz="2800" dirty="0"/>
          </a:p>
        </p:txBody>
      </p:sp>
      <p:sp>
        <p:nvSpPr>
          <p:cNvPr id="4" name="Content Placeholder 2"/>
          <p:cNvSpPr txBox="1">
            <a:spLocks/>
          </p:cNvSpPr>
          <p:nvPr/>
        </p:nvSpPr>
        <p:spPr>
          <a:xfrm>
            <a:off x="5934269" y="951721"/>
            <a:ext cx="6031354" cy="5728997"/>
          </a:xfrm>
          <a:prstGeom prst="rect">
            <a:avLst/>
          </a:prstGeom>
          <a:solidFill>
            <a:srgbClr val="FFFF00"/>
          </a:solidFill>
          <a:ln>
            <a:solidFill>
              <a:srgbClr val="FFFF00"/>
            </a:solidFill>
          </a:ln>
        </p:spPr>
        <p:txBody>
          <a:bodyPr vert="horz" lIns="91440" tIns="45720" rIns="91440" bIns="45720" rtlCol="0">
            <a:normAutofit fontScale="92500" lnSpcReduction="10000"/>
          </a:bodyPr>
          <a:lst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a:lstStyle>
          <a:p>
            <a:r>
              <a:rPr lang="en-US" sz="2800" b="1" dirty="0">
                <a:solidFill>
                  <a:schemeClr val="bg1"/>
                </a:solidFill>
              </a:rPr>
              <a:t>Good reasoning is the thinking most likely to result in your having </a:t>
            </a:r>
            <a:r>
              <a:rPr lang="en-US" sz="2800" b="1" dirty="0">
                <a:solidFill>
                  <a:srgbClr val="FF0000"/>
                </a:solidFill>
              </a:rPr>
              <a:t>good reasons </a:t>
            </a:r>
            <a:r>
              <a:rPr lang="en-US" sz="2800" b="1" dirty="0" smtClean="0">
                <a:solidFill>
                  <a:srgbClr val="FF0000"/>
                </a:solidFill>
              </a:rPr>
              <a:t>and Justifications </a:t>
            </a:r>
            <a:r>
              <a:rPr lang="en-US" sz="2800" b="1" dirty="0" smtClean="0">
                <a:solidFill>
                  <a:schemeClr val="bg1"/>
                </a:solidFill>
              </a:rPr>
              <a:t>for </a:t>
            </a:r>
            <a:r>
              <a:rPr lang="en-US" sz="2800" b="1" dirty="0">
                <a:solidFill>
                  <a:schemeClr val="bg1"/>
                </a:solidFill>
              </a:rPr>
              <a:t>your answers—and, thus, the sort of thinking most likely to give you knowledge rather than mere opinion</a:t>
            </a:r>
            <a:r>
              <a:rPr lang="en-US" sz="2800" b="1" dirty="0" smtClean="0">
                <a:solidFill>
                  <a:schemeClr val="bg1"/>
                </a:solidFill>
              </a:rPr>
              <a:t>.</a:t>
            </a:r>
          </a:p>
          <a:p>
            <a:r>
              <a:rPr lang="en-US" sz="2800" b="1" dirty="0" smtClean="0">
                <a:solidFill>
                  <a:schemeClr val="bg1"/>
                </a:solidFill>
              </a:rPr>
              <a:t>Poor Reasoning on the other hand has to do with </a:t>
            </a:r>
            <a:r>
              <a:rPr lang="en-US" sz="2800" b="1" i="1" dirty="0">
                <a:solidFill>
                  <a:schemeClr val="bg1"/>
                </a:solidFill>
              </a:rPr>
              <a:t>Flawed</a:t>
            </a:r>
            <a:r>
              <a:rPr lang="en-US" sz="2800" b="1" dirty="0">
                <a:solidFill>
                  <a:schemeClr val="bg1"/>
                </a:solidFill>
              </a:rPr>
              <a:t> patterns of reasoning, commonly known as logical fallacies, indicate a weak or invalid argument</a:t>
            </a:r>
            <a:r>
              <a:rPr lang="en-US" sz="2800" b="1" dirty="0" smtClean="0">
                <a:solidFill>
                  <a:schemeClr val="bg1"/>
                </a:solidFill>
              </a:rPr>
              <a:t>.</a:t>
            </a:r>
          </a:p>
          <a:p>
            <a:r>
              <a:rPr lang="en-US" sz="2800" b="1" dirty="0" smtClean="0">
                <a:solidFill>
                  <a:schemeClr val="bg1"/>
                </a:solidFill>
              </a:rPr>
              <a:t> </a:t>
            </a:r>
            <a:r>
              <a:rPr lang="en-US" sz="2800" b="1" dirty="0">
                <a:solidFill>
                  <a:schemeClr val="bg1"/>
                </a:solidFill>
              </a:rPr>
              <a:t>Understanding common logical fallacies can help you identify weak arguments</a:t>
            </a:r>
            <a:r>
              <a:rPr lang="en-US" sz="2800" b="1" dirty="0" smtClean="0">
                <a:solidFill>
                  <a:schemeClr val="bg1"/>
                </a:solidFill>
              </a:rPr>
              <a:t> </a:t>
            </a:r>
          </a:p>
          <a:p>
            <a:endParaRPr lang="en-US" sz="2800" b="1" dirty="0">
              <a:solidFill>
                <a:schemeClr val="bg1"/>
              </a:solidFill>
            </a:endParaRPr>
          </a:p>
        </p:txBody>
      </p:sp>
    </p:spTree>
    <p:extLst>
      <p:ext uri="{BB962C8B-B14F-4D97-AF65-F5344CB8AC3E}">
        <p14:creationId xmlns:p14="http://schemas.microsoft.com/office/powerpoint/2010/main" val="25097838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596" y="98157"/>
            <a:ext cx="11737910" cy="648294"/>
          </a:xfrm>
          <a:solidFill>
            <a:schemeClr val="tx1"/>
          </a:solidFill>
        </p:spPr>
        <p:txBody>
          <a:bodyPr/>
          <a:lstStyle/>
          <a:p>
            <a:pPr algn="ctr"/>
            <a:r>
              <a:rPr lang="en-US" sz="3200" b="1" dirty="0" smtClean="0">
                <a:solidFill>
                  <a:schemeClr val="bg1"/>
                </a:solidFill>
              </a:rPr>
              <a:t>What is the Problem with this Kind of Reasoning?</a:t>
            </a:r>
            <a:endParaRPr lang="en-US" sz="3200" b="1" dirty="0">
              <a:solidFill>
                <a:schemeClr val="bg1"/>
              </a:solidFill>
            </a:endParaRPr>
          </a:p>
        </p:txBody>
      </p:sp>
      <p:sp>
        <p:nvSpPr>
          <p:cNvPr id="3" name="Content Placeholder 2"/>
          <p:cNvSpPr>
            <a:spLocks noGrp="1"/>
          </p:cNvSpPr>
          <p:nvPr>
            <p:ph idx="1"/>
          </p:nvPr>
        </p:nvSpPr>
        <p:spPr>
          <a:xfrm>
            <a:off x="494522" y="858419"/>
            <a:ext cx="11234057" cy="5831631"/>
          </a:xfrm>
          <a:solidFill>
            <a:srgbClr val="002060"/>
          </a:solidFill>
        </p:spPr>
        <p:txBody>
          <a:bodyPr>
            <a:normAutofit fontScale="92500" lnSpcReduction="20000"/>
          </a:bodyPr>
          <a:lstStyle/>
          <a:p>
            <a:pPr lvl="0" fontAlgn="base"/>
            <a:r>
              <a:rPr lang="en-US" sz="2800" b="1" dirty="0">
                <a:solidFill>
                  <a:srgbClr val="FFFF00"/>
                </a:solidFill>
              </a:rPr>
              <a:t>A discussion ensured between two people: (</a:t>
            </a:r>
            <a:r>
              <a:rPr lang="en-US" sz="2800" b="1" dirty="0" err="1">
                <a:solidFill>
                  <a:srgbClr val="FFFF00"/>
                </a:solidFill>
              </a:rPr>
              <a:t>Bilkisu</a:t>
            </a:r>
            <a:r>
              <a:rPr lang="en-US" sz="2800" b="1" dirty="0">
                <a:solidFill>
                  <a:srgbClr val="FFFF00"/>
                </a:solidFill>
              </a:rPr>
              <a:t> &amp;Aisha)</a:t>
            </a:r>
            <a:endParaRPr lang="en-US" sz="2800" dirty="0">
              <a:solidFill>
                <a:srgbClr val="FFFF00"/>
              </a:solidFill>
            </a:endParaRPr>
          </a:p>
          <a:p>
            <a:pPr marL="0" indent="0">
              <a:buNone/>
            </a:pPr>
            <a:r>
              <a:rPr lang="en-US" sz="3200" b="1" i="1" dirty="0"/>
              <a:t>“</a:t>
            </a:r>
            <a:r>
              <a:rPr lang="en-US" sz="3200" b="1" dirty="0" err="1"/>
              <a:t>Bilkisu</a:t>
            </a:r>
            <a:r>
              <a:rPr lang="en-US" sz="3200" b="1" i="1" dirty="0"/>
              <a:t>”, my friend said, “how come you are on bare </a:t>
            </a:r>
            <a:r>
              <a:rPr lang="en-US" sz="3200" b="1" i="1" dirty="0" smtClean="0"/>
              <a:t>					feet</a:t>
            </a:r>
            <a:r>
              <a:rPr lang="en-US" sz="3200" b="1" i="1" dirty="0"/>
              <a:t>? Have you lost your mind?” </a:t>
            </a:r>
            <a:endParaRPr lang="en-US" sz="3200" dirty="0"/>
          </a:p>
          <a:p>
            <a:pPr marL="0" indent="0">
              <a:buNone/>
            </a:pPr>
            <a:r>
              <a:rPr lang="en-US" sz="3200" b="1" dirty="0" err="1" smtClean="0"/>
              <a:t>Bilkisu</a:t>
            </a:r>
            <a:r>
              <a:rPr lang="en-US" sz="3200" b="1" i="1" dirty="0" smtClean="0"/>
              <a:t> </a:t>
            </a:r>
            <a:r>
              <a:rPr lang="en-US" sz="3200" b="1" i="1" dirty="0"/>
              <a:t>had an Answer for </a:t>
            </a:r>
            <a:r>
              <a:rPr lang="en-US" sz="3200" b="1" i="1" dirty="0" smtClean="0"/>
              <a:t>her. </a:t>
            </a:r>
          </a:p>
          <a:p>
            <a:pPr marL="0" indent="0">
              <a:buNone/>
            </a:pPr>
            <a:r>
              <a:rPr lang="en-US" sz="3200" b="1" i="1" dirty="0"/>
              <a:t>	</a:t>
            </a:r>
            <a:r>
              <a:rPr lang="en-US" sz="3200" b="1" i="1" dirty="0" smtClean="0"/>
              <a:t>	“</a:t>
            </a:r>
            <a:r>
              <a:rPr lang="en-US" sz="3200" b="1" i="1" dirty="0"/>
              <a:t>According to statistics”, </a:t>
            </a:r>
            <a:r>
              <a:rPr lang="en-US" sz="3200" b="1" i="1" dirty="0" smtClean="0"/>
              <a:t>She </a:t>
            </a:r>
            <a:r>
              <a:rPr lang="en-US" sz="3200" b="1" i="1" dirty="0"/>
              <a:t>said, “the </a:t>
            </a:r>
            <a:r>
              <a:rPr lang="en-US" sz="3200" b="1" i="1" dirty="0" smtClean="0"/>
              <a:t>								overwhelming majority </a:t>
            </a:r>
            <a:r>
              <a:rPr lang="en-US" sz="3200" b="1" i="1" dirty="0"/>
              <a:t>of Lawn </a:t>
            </a:r>
            <a:r>
              <a:rPr lang="en-US" sz="3200" b="1" i="1" dirty="0" smtClean="0"/>
              <a:t>mowing </a:t>
            </a:r>
            <a:r>
              <a:rPr lang="en-US" sz="3200" b="1" i="1" dirty="0"/>
              <a:t>accidents </a:t>
            </a:r>
            <a:r>
              <a:rPr lang="en-US" sz="3200" b="1" i="1" dirty="0" smtClean="0"/>
              <a:t>			involve </a:t>
            </a:r>
            <a:r>
              <a:rPr lang="en-US" sz="3200" b="1" i="1" dirty="0"/>
              <a:t>people </a:t>
            </a:r>
            <a:r>
              <a:rPr lang="en-US" sz="3200" b="1" i="1" dirty="0" smtClean="0"/>
              <a:t>wearing shoes</a:t>
            </a:r>
            <a:r>
              <a:rPr lang="en-US" sz="3200" b="1" i="1" dirty="0"/>
              <a:t>. Very few accidents </a:t>
            </a:r>
            <a:r>
              <a:rPr lang="en-US" sz="3200" b="1" i="1" dirty="0" smtClean="0"/>
              <a:t>			involve </a:t>
            </a:r>
            <a:r>
              <a:rPr lang="en-US" sz="3200" b="1" i="1" dirty="0"/>
              <a:t>people </a:t>
            </a:r>
            <a:r>
              <a:rPr lang="en-US" sz="3200" b="1" i="1" dirty="0" smtClean="0"/>
              <a:t>going on </a:t>
            </a:r>
            <a:r>
              <a:rPr lang="en-US" sz="3200" b="1" i="1" dirty="0"/>
              <a:t>bare feet. So your </a:t>
            </a:r>
            <a:r>
              <a:rPr lang="en-US" sz="3200" b="1" i="1" dirty="0" smtClean="0"/>
              <a:t>						chances </a:t>
            </a:r>
            <a:r>
              <a:rPr lang="en-US" sz="3200" b="1" i="1" dirty="0"/>
              <a:t>of having an </a:t>
            </a:r>
            <a:r>
              <a:rPr lang="en-US" sz="3200" b="1" i="1" dirty="0" smtClean="0"/>
              <a:t>accident </a:t>
            </a:r>
            <a:r>
              <a:rPr lang="en-US" sz="3200" b="1" i="1" dirty="0"/>
              <a:t>are statistically </a:t>
            </a:r>
            <a:r>
              <a:rPr lang="en-US" sz="3200" b="1" i="1" dirty="0" smtClean="0"/>
              <a:t>				much </a:t>
            </a:r>
            <a:r>
              <a:rPr lang="en-US" sz="3200" b="1" i="1" dirty="0"/>
              <a:t>greater if you </a:t>
            </a:r>
            <a:r>
              <a:rPr lang="en-US" sz="3200" b="1" i="1" dirty="0" smtClean="0"/>
              <a:t>wear </a:t>
            </a:r>
            <a:r>
              <a:rPr lang="en-US" sz="3200" b="1" i="1" dirty="0"/>
              <a:t>shoes”’ </a:t>
            </a:r>
            <a:r>
              <a:rPr lang="en-US" sz="3200" b="1" i="1" dirty="0" smtClean="0"/>
              <a:t>she </a:t>
            </a:r>
            <a:r>
              <a:rPr lang="en-US" sz="3200" b="1" i="1" dirty="0"/>
              <a:t>reasoned</a:t>
            </a:r>
            <a:r>
              <a:rPr lang="en-US" sz="3200" b="1" i="1" dirty="0" smtClean="0"/>
              <a:t>.</a:t>
            </a:r>
          </a:p>
          <a:p>
            <a:pPr marL="0" indent="0">
              <a:buNone/>
            </a:pPr>
            <a:r>
              <a:rPr lang="en-US" sz="3200" b="1" i="1" dirty="0" smtClean="0">
                <a:solidFill>
                  <a:srgbClr val="FFFF00"/>
                </a:solidFill>
              </a:rPr>
              <a:t>What Is The Problem with this kind of reasoning?</a:t>
            </a:r>
          </a:p>
          <a:p>
            <a:pPr marL="0" indent="0">
              <a:buNone/>
            </a:pPr>
            <a:r>
              <a:rPr lang="en-US" sz="3200" b="1" dirty="0" smtClean="0">
                <a:solidFill>
                  <a:srgbClr val="FF0000"/>
                </a:solidFill>
              </a:rPr>
              <a:t>You will find details of this question in </a:t>
            </a:r>
            <a:r>
              <a:rPr lang="en-US" sz="3200" b="1" dirty="0">
                <a:solidFill>
                  <a:srgbClr val="FFFF00"/>
                </a:solidFill>
              </a:rPr>
              <a:t>P</a:t>
            </a:r>
            <a:r>
              <a:rPr lang="en-US" sz="3200" b="1" dirty="0" smtClean="0">
                <a:solidFill>
                  <a:srgbClr val="FFFF00"/>
                </a:solidFill>
              </a:rPr>
              <a:t>age 514 </a:t>
            </a:r>
            <a:r>
              <a:rPr lang="en-US" sz="3200" b="1" dirty="0" smtClean="0">
                <a:solidFill>
                  <a:srgbClr val="FF0000"/>
                </a:solidFill>
              </a:rPr>
              <a:t>of your </a:t>
            </a:r>
            <a:r>
              <a:rPr lang="en-US" sz="3200" b="1" dirty="0" smtClean="0">
                <a:solidFill>
                  <a:srgbClr val="FFFF00"/>
                </a:solidFill>
              </a:rPr>
              <a:t>Recommended Text </a:t>
            </a:r>
            <a:r>
              <a:rPr lang="en-US" sz="3200" b="1" dirty="0" smtClean="0">
                <a:solidFill>
                  <a:srgbClr val="FF0000"/>
                </a:solidFill>
              </a:rPr>
              <a:t>for this course (AUN 300) </a:t>
            </a:r>
            <a:r>
              <a:rPr lang="en-US" sz="3200" b="1" dirty="0" smtClean="0">
                <a:solidFill>
                  <a:srgbClr val="FFFF00"/>
                </a:solidFill>
              </a:rPr>
              <a:t>PPL&amp;HE</a:t>
            </a:r>
            <a:endParaRPr lang="en-US" sz="3200" dirty="0">
              <a:solidFill>
                <a:srgbClr val="FFFF00"/>
              </a:solidFill>
            </a:endParaRPr>
          </a:p>
          <a:p>
            <a:endParaRPr lang="en-US" dirty="0"/>
          </a:p>
        </p:txBody>
      </p:sp>
    </p:spTree>
    <p:extLst>
      <p:ext uri="{BB962C8B-B14F-4D97-AF65-F5344CB8AC3E}">
        <p14:creationId xmlns:p14="http://schemas.microsoft.com/office/powerpoint/2010/main" val="906406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5524" y="111966"/>
            <a:ext cx="11362386" cy="6624735"/>
          </a:xfrm>
          <a:solidFill>
            <a:srgbClr val="FFFF00"/>
          </a:solidFill>
        </p:spPr>
        <p:txBody>
          <a:bodyPr>
            <a:normAutofit fontScale="85000" lnSpcReduction="20000"/>
          </a:bodyPr>
          <a:lstStyle/>
          <a:p>
            <a:endParaRPr lang="en-US" sz="4000" b="1" dirty="0" smtClean="0">
              <a:solidFill>
                <a:schemeClr val="bg1"/>
              </a:solidFill>
            </a:endParaRPr>
          </a:p>
          <a:p>
            <a:r>
              <a:rPr lang="en-US" sz="4000" b="1" dirty="0" smtClean="0">
                <a:solidFill>
                  <a:srgbClr val="FF0000"/>
                </a:solidFill>
              </a:rPr>
              <a:t>From the above discursion which of the under listed option(s) would you say is most correct about </a:t>
            </a:r>
            <a:r>
              <a:rPr lang="en-US" sz="4000" b="1" dirty="0" err="1" smtClean="0">
                <a:solidFill>
                  <a:srgbClr val="FF0000"/>
                </a:solidFill>
              </a:rPr>
              <a:t>Bilkisu’s</a:t>
            </a:r>
            <a:r>
              <a:rPr lang="en-US" sz="4000" b="1" dirty="0" smtClean="0">
                <a:solidFill>
                  <a:srgbClr val="FF0000"/>
                </a:solidFill>
              </a:rPr>
              <a:t> kind of </a:t>
            </a:r>
            <a:r>
              <a:rPr lang="en-US" sz="4000" b="1" i="1" dirty="0" smtClean="0">
                <a:solidFill>
                  <a:srgbClr val="0070C0"/>
                </a:solidFill>
              </a:rPr>
              <a:t>Reasoning?</a:t>
            </a:r>
          </a:p>
          <a:p>
            <a:r>
              <a:rPr lang="en-US" sz="4000" dirty="0" smtClean="0">
                <a:solidFill>
                  <a:schemeClr val="bg1"/>
                </a:solidFill>
              </a:rPr>
              <a:t> </a:t>
            </a:r>
            <a:r>
              <a:rPr lang="en-US" sz="4000" b="1" dirty="0" smtClean="0">
                <a:solidFill>
                  <a:schemeClr val="bg1"/>
                </a:solidFill>
              </a:rPr>
              <a:t>(A) </a:t>
            </a:r>
            <a:r>
              <a:rPr lang="en-US" sz="4000" b="1" dirty="0" err="1" smtClean="0">
                <a:solidFill>
                  <a:schemeClr val="bg1"/>
                </a:solidFill>
              </a:rPr>
              <a:t>Bilkisu</a:t>
            </a:r>
            <a:r>
              <a:rPr lang="en-US" sz="4000" b="1" dirty="0" smtClean="0">
                <a:solidFill>
                  <a:schemeClr val="bg1"/>
                </a:solidFill>
              </a:rPr>
              <a:t> is not being very logical in her thought, </a:t>
            </a:r>
          </a:p>
          <a:p>
            <a:r>
              <a:rPr lang="en-US" sz="4000" b="1" dirty="0" smtClean="0">
                <a:solidFill>
                  <a:schemeClr val="bg1"/>
                </a:solidFill>
              </a:rPr>
              <a:t>(B) </a:t>
            </a:r>
            <a:r>
              <a:rPr lang="en-US" sz="4000" b="1" dirty="0" err="1" smtClean="0">
                <a:solidFill>
                  <a:schemeClr val="bg1"/>
                </a:solidFill>
              </a:rPr>
              <a:t>Bilkisu</a:t>
            </a:r>
            <a:r>
              <a:rPr lang="en-US" sz="4000" b="1" dirty="0" smtClean="0">
                <a:solidFill>
                  <a:schemeClr val="bg1"/>
                </a:solidFill>
              </a:rPr>
              <a:t> is way out of her mind, </a:t>
            </a:r>
          </a:p>
          <a:p>
            <a:r>
              <a:rPr lang="en-US" sz="4000" b="1" dirty="0" smtClean="0">
                <a:solidFill>
                  <a:schemeClr val="bg1"/>
                </a:solidFill>
              </a:rPr>
              <a:t>(C) </a:t>
            </a:r>
            <a:r>
              <a:rPr lang="en-US" sz="4000" b="1" dirty="0" err="1" smtClean="0">
                <a:solidFill>
                  <a:schemeClr val="bg1"/>
                </a:solidFill>
              </a:rPr>
              <a:t>Bilkisu’s</a:t>
            </a:r>
            <a:r>
              <a:rPr lang="en-US" sz="4000" b="1" dirty="0" smtClean="0">
                <a:solidFill>
                  <a:schemeClr val="bg1"/>
                </a:solidFill>
              </a:rPr>
              <a:t> friend is the one who is asking incorrect questions, </a:t>
            </a:r>
          </a:p>
          <a:p>
            <a:r>
              <a:rPr lang="en-US" sz="4000" b="1" dirty="0" smtClean="0">
                <a:solidFill>
                  <a:schemeClr val="bg1"/>
                </a:solidFill>
              </a:rPr>
              <a:t>(D) </a:t>
            </a:r>
            <a:r>
              <a:rPr lang="en-US" sz="4000" b="1" dirty="0" err="1" smtClean="0">
                <a:solidFill>
                  <a:schemeClr val="bg1"/>
                </a:solidFill>
              </a:rPr>
              <a:t>Bilkisu</a:t>
            </a:r>
            <a:r>
              <a:rPr lang="en-US" sz="4000" b="1" dirty="0" smtClean="0">
                <a:solidFill>
                  <a:schemeClr val="bg1"/>
                </a:solidFill>
              </a:rPr>
              <a:t> is entitled to his opinion, </a:t>
            </a:r>
          </a:p>
          <a:p>
            <a:r>
              <a:rPr lang="en-US" sz="4000" b="1" dirty="0" smtClean="0">
                <a:solidFill>
                  <a:schemeClr val="bg1"/>
                </a:solidFill>
              </a:rPr>
              <a:t>(E) </a:t>
            </a:r>
            <a:r>
              <a:rPr lang="en-US" sz="4000" b="1" dirty="0" err="1" smtClean="0">
                <a:solidFill>
                  <a:schemeClr val="bg1"/>
                </a:solidFill>
              </a:rPr>
              <a:t>Bilkisu’s</a:t>
            </a:r>
            <a:r>
              <a:rPr lang="en-US" sz="4000" b="1" dirty="0" smtClean="0">
                <a:solidFill>
                  <a:schemeClr val="bg1"/>
                </a:solidFill>
              </a:rPr>
              <a:t> Statistical report is not incorrect after all.</a:t>
            </a:r>
          </a:p>
          <a:p>
            <a:endParaRPr lang="en-US" sz="4000" b="1" dirty="0" smtClean="0">
              <a:solidFill>
                <a:schemeClr val="bg1"/>
              </a:solidFill>
            </a:endParaRPr>
          </a:p>
          <a:p>
            <a:pPr lvl="8"/>
            <a:r>
              <a:rPr lang="en-US" sz="3600" b="1" dirty="0">
                <a:solidFill>
                  <a:srgbClr val="0070C0"/>
                </a:solidFill>
              </a:rPr>
              <a:t>Page </a:t>
            </a:r>
            <a:r>
              <a:rPr lang="en-US" sz="3600" b="1" dirty="0" smtClean="0">
                <a:solidFill>
                  <a:srgbClr val="0070C0"/>
                </a:solidFill>
              </a:rPr>
              <a:t>514 of PPL&amp;HE</a:t>
            </a:r>
            <a:endParaRPr lang="en-US" sz="3600" dirty="0">
              <a:solidFill>
                <a:srgbClr val="0070C0"/>
              </a:solidFill>
            </a:endParaRPr>
          </a:p>
        </p:txBody>
      </p:sp>
    </p:spTree>
    <p:extLst>
      <p:ext uri="{BB962C8B-B14F-4D97-AF65-F5344CB8AC3E}">
        <p14:creationId xmlns:p14="http://schemas.microsoft.com/office/powerpoint/2010/main" val="32873585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176" y="98155"/>
            <a:ext cx="11222428" cy="797585"/>
          </a:xfrm>
          <a:solidFill>
            <a:schemeClr val="accent3">
              <a:lumMod val="50000"/>
            </a:schemeClr>
          </a:solidFill>
        </p:spPr>
        <p:txBody>
          <a:bodyPr/>
          <a:lstStyle/>
          <a:p>
            <a:r>
              <a:rPr lang="en-US" b="1" dirty="0" smtClean="0">
                <a:solidFill>
                  <a:srgbClr val="FFFF00"/>
                </a:solidFill>
              </a:rPr>
              <a:t>Difference Between Thinking &amp; Reasoning</a:t>
            </a:r>
            <a:endParaRPr lang="en-US" b="1" dirty="0">
              <a:solidFill>
                <a:srgbClr val="FFFF00"/>
              </a:solidFill>
            </a:endParaRPr>
          </a:p>
        </p:txBody>
      </p:sp>
      <p:sp>
        <p:nvSpPr>
          <p:cNvPr id="3" name="Content Placeholder 2"/>
          <p:cNvSpPr>
            <a:spLocks noGrp="1"/>
          </p:cNvSpPr>
          <p:nvPr>
            <p:ph idx="1"/>
          </p:nvPr>
        </p:nvSpPr>
        <p:spPr>
          <a:xfrm>
            <a:off x="130630" y="913810"/>
            <a:ext cx="6214186" cy="5887616"/>
          </a:xfrm>
          <a:solidFill>
            <a:schemeClr val="tx1"/>
          </a:solidFill>
        </p:spPr>
        <p:txBody>
          <a:bodyPr>
            <a:normAutofit lnSpcReduction="10000"/>
          </a:bodyPr>
          <a:lstStyle/>
          <a:p>
            <a:r>
              <a:rPr lang="en-US" sz="3200" b="1" dirty="0" smtClean="0">
                <a:solidFill>
                  <a:srgbClr val="0070C0"/>
                </a:solidFill>
              </a:rPr>
              <a:t>IN SUMMARY THEREFORE, </a:t>
            </a:r>
          </a:p>
          <a:p>
            <a:r>
              <a:rPr lang="en-US" sz="3200" b="1" dirty="0" smtClean="0">
                <a:solidFill>
                  <a:srgbClr val="FF0000"/>
                </a:solidFill>
              </a:rPr>
              <a:t>While thinking </a:t>
            </a:r>
            <a:r>
              <a:rPr lang="en-US" sz="3200" b="1" dirty="0">
                <a:solidFill>
                  <a:srgbClr val="FF0000"/>
                </a:solidFill>
              </a:rPr>
              <a:t>is a faster, more automatic process that uses mental shortcuts to make judgments and problem-solve, </a:t>
            </a:r>
            <a:r>
              <a:rPr lang="en-US" sz="3200" b="1" dirty="0" smtClean="0">
                <a:solidFill>
                  <a:srgbClr val="FF0000"/>
                </a:solidFill>
              </a:rPr>
              <a:t>on the one hand, </a:t>
            </a:r>
          </a:p>
          <a:p>
            <a:r>
              <a:rPr lang="en-US" sz="3200" b="1" dirty="0">
                <a:solidFill>
                  <a:srgbClr val="0070C0"/>
                </a:solidFill>
              </a:rPr>
              <a:t>R</a:t>
            </a:r>
            <a:r>
              <a:rPr lang="en-US" sz="3200" b="1" dirty="0" smtClean="0">
                <a:solidFill>
                  <a:srgbClr val="0070C0"/>
                </a:solidFill>
              </a:rPr>
              <a:t>easoning </a:t>
            </a:r>
            <a:r>
              <a:rPr lang="en-US" sz="3200" b="1" dirty="0">
                <a:solidFill>
                  <a:srgbClr val="0070C0"/>
                </a:solidFill>
              </a:rPr>
              <a:t>is a slower, more effortful process that relies on logical arguments to support or undermine beliefs and </a:t>
            </a:r>
            <a:r>
              <a:rPr lang="en-US" sz="3200" b="1" dirty="0" smtClean="0">
                <a:solidFill>
                  <a:srgbClr val="0070C0"/>
                </a:solidFill>
              </a:rPr>
              <a:t>actions.</a:t>
            </a:r>
            <a:endParaRPr lang="en-US" sz="3200" b="1" dirty="0">
              <a:solidFill>
                <a:srgbClr val="0070C0"/>
              </a:solidFill>
            </a:endParaRPr>
          </a:p>
        </p:txBody>
      </p:sp>
      <p:sp>
        <p:nvSpPr>
          <p:cNvPr id="4" name="TextBox 3"/>
          <p:cNvSpPr txBox="1"/>
          <p:nvPr/>
        </p:nvSpPr>
        <p:spPr>
          <a:xfrm>
            <a:off x="6568751" y="1063693"/>
            <a:ext cx="5486400" cy="5663089"/>
          </a:xfrm>
          <a:prstGeom prst="rect">
            <a:avLst/>
          </a:prstGeom>
          <a:solidFill>
            <a:schemeClr val="accent5">
              <a:lumMod val="75000"/>
            </a:schemeClr>
          </a:solidFill>
        </p:spPr>
        <p:txBody>
          <a:bodyPr wrap="square" rtlCol="0">
            <a:spAutoFit/>
          </a:bodyPr>
          <a:lstStyle/>
          <a:p>
            <a:r>
              <a:rPr lang="en-US" sz="3000" b="1" dirty="0" smtClean="0">
                <a:solidFill>
                  <a:srgbClr val="FFC000"/>
                </a:solidFill>
              </a:rPr>
              <a:t>Regarding whether If reasoning a thinking Skill?</a:t>
            </a:r>
          </a:p>
          <a:p>
            <a:pPr marL="457200" indent="-457200">
              <a:buFont typeface="Wingdings" panose="05000000000000000000" pitchFamily="2" charset="2"/>
              <a:buChar char="Ø"/>
            </a:pPr>
            <a:r>
              <a:rPr lang="en-US" sz="3000" b="1" dirty="0" smtClean="0"/>
              <a:t>Reasoning </a:t>
            </a:r>
            <a:r>
              <a:rPr lang="en-US" sz="3000" b="1" dirty="0"/>
              <a:t>skills generally refer to critical thinking skills like analysis, evaluation and synthesis</a:t>
            </a:r>
            <a:r>
              <a:rPr lang="en-US" sz="3000" b="1" dirty="0" smtClean="0"/>
              <a:t>.</a:t>
            </a:r>
          </a:p>
          <a:p>
            <a:pPr marL="457200" indent="-457200">
              <a:buFont typeface="Wingdings" panose="05000000000000000000" pitchFamily="2" charset="2"/>
              <a:buChar char="Ø"/>
            </a:pPr>
            <a:r>
              <a:rPr lang="en-US" sz="3000" b="1" dirty="0" smtClean="0"/>
              <a:t> </a:t>
            </a:r>
            <a:r>
              <a:rPr lang="en-US" sz="3000" b="1" dirty="0">
                <a:solidFill>
                  <a:srgbClr val="FFC000"/>
                </a:solidFill>
              </a:rPr>
              <a:t>However, </a:t>
            </a:r>
            <a:r>
              <a:rPr lang="en-US" sz="3000" b="1" dirty="0" smtClean="0">
                <a:solidFill>
                  <a:srgbClr val="FFC000"/>
                </a:solidFill>
              </a:rPr>
              <a:t>they </a:t>
            </a:r>
            <a:r>
              <a:rPr lang="en-US" sz="3000" b="1" dirty="0">
                <a:solidFill>
                  <a:srgbClr val="FFC000"/>
                </a:solidFill>
              </a:rPr>
              <a:t>also include wider skills like more abstract thinking, creative thinking, information processing and problem-solving</a:t>
            </a:r>
            <a:r>
              <a:rPr lang="en-US" sz="3200" b="1" dirty="0">
                <a:solidFill>
                  <a:srgbClr val="FFC000"/>
                </a:solidFill>
              </a:rPr>
              <a:t>.</a:t>
            </a:r>
          </a:p>
        </p:txBody>
      </p:sp>
    </p:spTree>
    <p:extLst>
      <p:ext uri="{BB962C8B-B14F-4D97-AF65-F5344CB8AC3E}">
        <p14:creationId xmlns:p14="http://schemas.microsoft.com/office/powerpoint/2010/main" val="34660302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3061" y="154140"/>
            <a:ext cx="9404723" cy="704278"/>
          </a:xfrm>
          <a:solidFill>
            <a:schemeClr val="accent1">
              <a:lumMod val="60000"/>
              <a:lumOff val="40000"/>
            </a:schemeClr>
          </a:solidFill>
        </p:spPr>
        <p:txBody>
          <a:bodyPr/>
          <a:lstStyle/>
          <a:p>
            <a:pPr algn="ctr"/>
            <a:r>
              <a:rPr lang="en-US" b="1" dirty="0" smtClean="0">
                <a:solidFill>
                  <a:schemeClr val="bg1"/>
                </a:solidFill>
              </a:rPr>
              <a:t>The Test for Reasoning in Animals</a:t>
            </a:r>
            <a:br>
              <a:rPr lang="en-US" b="1" dirty="0" smtClean="0">
                <a:solidFill>
                  <a:schemeClr val="bg1"/>
                </a:solidFill>
              </a:rPr>
            </a:br>
            <a:endParaRPr lang="en-US" b="1" dirty="0">
              <a:solidFill>
                <a:schemeClr val="bg1"/>
              </a:solidFill>
            </a:endParaRPr>
          </a:p>
        </p:txBody>
      </p:sp>
      <p:sp>
        <p:nvSpPr>
          <p:cNvPr id="3" name="Content Placeholder 2"/>
          <p:cNvSpPr>
            <a:spLocks noGrp="1"/>
          </p:cNvSpPr>
          <p:nvPr>
            <p:ph idx="1"/>
          </p:nvPr>
        </p:nvSpPr>
        <p:spPr>
          <a:xfrm>
            <a:off x="111969" y="1082352"/>
            <a:ext cx="5710333" cy="5617028"/>
          </a:xfrm>
          <a:solidFill>
            <a:schemeClr val="accent6">
              <a:lumMod val="75000"/>
            </a:schemeClr>
          </a:solidFill>
        </p:spPr>
        <p:txBody>
          <a:bodyPr>
            <a:normAutofit/>
          </a:bodyPr>
          <a:lstStyle/>
          <a:p>
            <a:r>
              <a:rPr lang="en-US" sz="3200" b="1" dirty="0">
                <a:solidFill>
                  <a:srgbClr val="FFFF00"/>
                </a:solidFill>
              </a:rPr>
              <a:t>The famous apes studied by the psychologist Wolfgang </a:t>
            </a:r>
            <a:r>
              <a:rPr lang="en-US" sz="3200" b="1" dirty="0" err="1">
                <a:solidFill>
                  <a:srgbClr val="FFFF00"/>
                </a:solidFill>
              </a:rPr>
              <a:t>Köhler</a:t>
            </a:r>
            <a:r>
              <a:rPr lang="en-US" sz="3200" b="1" dirty="0">
                <a:solidFill>
                  <a:srgbClr val="FFFF00"/>
                </a:solidFill>
              </a:rPr>
              <a:t> learned ways to overcome problems, such as using a stick to get at food that was beyond their reach; but they discovered the solution by trial and error, and then remembered it for the next time. </a:t>
            </a:r>
          </a:p>
          <a:p>
            <a:endParaRPr lang="en-US" dirty="0"/>
          </a:p>
        </p:txBody>
      </p:sp>
      <p:sp>
        <p:nvSpPr>
          <p:cNvPr id="4" name="Content Placeholder 2"/>
          <p:cNvSpPr txBox="1">
            <a:spLocks/>
          </p:cNvSpPr>
          <p:nvPr/>
        </p:nvSpPr>
        <p:spPr>
          <a:xfrm>
            <a:off x="5915607" y="1082352"/>
            <a:ext cx="6139543" cy="5617028"/>
          </a:xfrm>
          <a:prstGeom prst="rect">
            <a:avLst/>
          </a:prstGeom>
          <a:solidFill>
            <a:srgbClr val="FF0000"/>
          </a:solidFill>
        </p:spPr>
        <p:txBody>
          <a:bodyPr vert="horz" lIns="91440" tIns="45720" rIns="91440" bIns="45720" rtlCol="0">
            <a:normAutofit fontScale="85000" lnSpcReduction="10000"/>
          </a:bodyPr>
          <a:lst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a:lstStyle>
          <a:p>
            <a:r>
              <a:rPr lang="en-US" sz="3200" b="1" dirty="0">
                <a:solidFill>
                  <a:srgbClr val="002060"/>
                </a:solidFill>
              </a:rPr>
              <a:t>This is evidence of animal intelligence, and certainly of skill; but it is not evidence that apes can ‘reason’. As far as we can tell, no animal ever draws conclusions on the basis of observable facts</a:t>
            </a:r>
            <a:r>
              <a:rPr lang="en-US" sz="3200" b="1" dirty="0" smtClean="0">
                <a:solidFill>
                  <a:srgbClr val="002060"/>
                </a:solidFill>
              </a:rPr>
              <a:t>.</a:t>
            </a:r>
          </a:p>
          <a:p>
            <a:r>
              <a:rPr lang="en-US" sz="3200" b="1" dirty="0" smtClean="0"/>
              <a:t> </a:t>
            </a:r>
            <a:r>
              <a:rPr lang="en-US" sz="3200" b="1" dirty="0"/>
              <a:t>None of </a:t>
            </a:r>
            <a:r>
              <a:rPr lang="en-US" sz="3200" b="1" dirty="0" err="1"/>
              <a:t>Köhler’s</a:t>
            </a:r>
            <a:r>
              <a:rPr lang="en-US" sz="3200" b="1" dirty="0"/>
              <a:t> </a:t>
            </a:r>
            <a:r>
              <a:rPr lang="en-US" sz="3200" b="1" dirty="0" smtClean="0"/>
              <a:t>Apes </a:t>
            </a:r>
            <a:r>
              <a:rPr lang="en-US" sz="3200" b="1" dirty="0"/>
              <a:t>thought anything like, ‘</a:t>
            </a:r>
            <a:r>
              <a:rPr lang="en-US" sz="3200" b="1" dirty="0">
                <a:solidFill>
                  <a:srgbClr val="FFFF00"/>
                </a:solidFill>
              </a:rPr>
              <a:t>That banana is further from the bars than the length of my arm. Therefore I need to find a stick</a:t>
            </a:r>
            <a:r>
              <a:rPr lang="en-US" sz="3200" b="1" dirty="0"/>
              <a:t>’; or ‘</a:t>
            </a:r>
            <a:r>
              <a:rPr lang="en-US" sz="3200" b="1" dirty="0">
                <a:solidFill>
                  <a:schemeClr val="bg1"/>
                </a:solidFill>
              </a:rPr>
              <a:t>If this stick is too short, I will need a longer one.</a:t>
            </a:r>
            <a:r>
              <a:rPr lang="en-US" sz="3200" b="1" dirty="0"/>
              <a:t>’</a:t>
            </a:r>
            <a:endParaRPr lang="en-US" b="1" dirty="0"/>
          </a:p>
        </p:txBody>
      </p:sp>
    </p:spTree>
    <p:extLst>
      <p:ext uri="{BB962C8B-B14F-4D97-AF65-F5344CB8AC3E}">
        <p14:creationId xmlns:p14="http://schemas.microsoft.com/office/powerpoint/2010/main" val="37016060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564" y="154139"/>
            <a:ext cx="11800926" cy="760262"/>
          </a:xfrm>
          <a:solidFill>
            <a:schemeClr val="tx1"/>
          </a:solidFill>
        </p:spPr>
        <p:txBody>
          <a:bodyPr/>
          <a:lstStyle/>
          <a:p>
            <a:r>
              <a:rPr lang="en-US" b="1" dirty="0" smtClean="0">
                <a:solidFill>
                  <a:srgbClr val="FF0000"/>
                </a:solidFill>
              </a:rPr>
              <a:t>Main Objectives of This Section of </a:t>
            </a:r>
            <a:r>
              <a:rPr lang="en-US" b="1" dirty="0">
                <a:solidFill>
                  <a:srgbClr val="FF0000"/>
                </a:solidFill>
              </a:rPr>
              <a:t>T</a:t>
            </a:r>
            <a:r>
              <a:rPr lang="en-US" b="1" dirty="0" smtClean="0">
                <a:solidFill>
                  <a:srgbClr val="FF0000"/>
                </a:solidFill>
              </a:rPr>
              <a:t>he Study</a:t>
            </a:r>
            <a:endParaRPr lang="en-US" b="1" dirty="0">
              <a:solidFill>
                <a:srgbClr val="FF0000"/>
              </a:solidFill>
            </a:endParaRPr>
          </a:p>
        </p:txBody>
      </p:sp>
      <p:sp>
        <p:nvSpPr>
          <p:cNvPr id="3" name="Content Placeholder 2"/>
          <p:cNvSpPr>
            <a:spLocks noGrp="1"/>
          </p:cNvSpPr>
          <p:nvPr>
            <p:ph idx="1"/>
          </p:nvPr>
        </p:nvSpPr>
        <p:spPr>
          <a:xfrm>
            <a:off x="130627" y="1063872"/>
            <a:ext cx="8640147" cy="5635507"/>
          </a:xfrm>
          <a:solidFill>
            <a:schemeClr val="accent6">
              <a:lumMod val="75000"/>
            </a:schemeClr>
          </a:solidFill>
        </p:spPr>
        <p:txBody>
          <a:bodyPr>
            <a:noAutofit/>
          </a:bodyPr>
          <a:lstStyle/>
          <a:p>
            <a:r>
              <a:rPr lang="en-US" sz="3600" b="1" dirty="0">
                <a:solidFill>
                  <a:srgbClr val="FFFF00"/>
                </a:solidFill>
              </a:rPr>
              <a:t>Reasoning is the process by which we advance from what we know already to new knowledge and understanding. </a:t>
            </a:r>
            <a:endParaRPr lang="en-US" sz="3600" b="1" dirty="0" smtClean="0">
              <a:solidFill>
                <a:srgbClr val="FFFF00"/>
              </a:solidFill>
            </a:endParaRPr>
          </a:p>
          <a:p>
            <a:r>
              <a:rPr lang="en-US" sz="3600" b="1" dirty="0" smtClean="0"/>
              <a:t>Being </a:t>
            </a:r>
            <a:r>
              <a:rPr lang="en-US" sz="3600" b="1" dirty="0"/>
              <a:t>rational is </a:t>
            </a:r>
            <a:r>
              <a:rPr lang="en-US" sz="3600" b="1" dirty="0" smtClean="0"/>
              <a:t>recognizing </a:t>
            </a:r>
            <a:r>
              <a:rPr lang="en-US" sz="3600" b="1" dirty="0"/>
              <a:t>that from some facts or </a:t>
            </a:r>
            <a:r>
              <a:rPr lang="en-US" sz="3600" b="1" dirty="0" smtClean="0"/>
              <a:t>beliefs, </a:t>
            </a:r>
            <a:r>
              <a:rPr lang="en-US" sz="3600" b="1" dirty="0"/>
              <a:t>others follow, and </a:t>
            </a:r>
            <a:r>
              <a:rPr lang="en-US" sz="3600" b="1" dirty="0" smtClean="0"/>
              <a:t>they use that </a:t>
            </a:r>
            <a:r>
              <a:rPr lang="en-US" sz="3600" b="1" dirty="0"/>
              <a:t>understanding to make  decisions or form </a:t>
            </a:r>
            <a:r>
              <a:rPr lang="en-US" sz="3600" b="1" dirty="0" smtClean="0"/>
              <a:t>judgments </a:t>
            </a:r>
            <a:r>
              <a:rPr lang="en-US" sz="3600" b="1" dirty="0"/>
              <a:t>with </a:t>
            </a:r>
            <a:r>
              <a:rPr lang="en-US" sz="3600" b="1" dirty="0" smtClean="0"/>
              <a:t>confidence.</a:t>
            </a:r>
            <a:endParaRPr lang="en-US" sz="3600" b="1" dirty="0"/>
          </a:p>
        </p:txBody>
      </p:sp>
      <p:sp>
        <p:nvSpPr>
          <p:cNvPr id="4" name="TextBox 3"/>
          <p:cNvSpPr txBox="1"/>
          <p:nvPr/>
        </p:nvSpPr>
        <p:spPr>
          <a:xfrm>
            <a:off x="8994707" y="1063872"/>
            <a:ext cx="3041779" cy="5632311"/>
          </a:xfrm>
          <a:prstGeom prst="rect">
            <a:avLst/>
          </a:prstGeom>
          <a:solidFill>
            <a:srgbClr val="FFC000"/>
          </a:solidFill>
        </p:spPr>
        <p:txBody>
          <a:bodyPr wrap="square" rtlCol="0">
            <a:spAutoFit/>
          </a:bodyPr>
          <a:lstStyle/>
          <a:p>
            <a:r>
              <a:rPr lang="en-US" sz="3600" b="1" dirty="0">
                <a:solidFill>
                  <a:schemeClr val="bg1"/>
                </a:solidFill>
              </a:rPr>
              <a:t>If there is one overriding aim of this </a:t>
            </a:r>
            <a:r>
              <a:rPr lang="en-US" sz="3600" b="1" dirty="0" smtClean="0">
                <a:solidFill>
                  <a:schemeClr val="bg1"/>
                </a:solidFill>
              </a:rPr>
              <a:t>Course  (AUN 300), it </a:t>
            </a:r>
            <a:r>
              <a:rPr lang="en-US" sz="3600" b="1" dirty="0">
                <a:solidFill>
                  <a:schemeClr val="bg1"/>
                </a:solidFill>
              </a:rPr>
              <a:t>is to improve students’ confidence in reasoning</a:t>
            </a:r>
            <a:r>
              <a:rPr lang="en-US" sz="3600" dirty="0">
                <a:solidFill>
                  <a:schemeClr val="bg1"/>
                </a:solidFill>
              </a:rPr>
              <a:t>.</a:t>
            </a:r>
          </a:p>
        </p:txBody>
      </p:sp>
    </p:spTree>
    <p:extLst>
      <p:ext uri="{BB962C8B-B14F-4D97-AF65-F5344CB8AC3E}">
        <p14:creationId xmlns:p14="http://schemas.microsoft.com/office/powerpoint/2010/main" val="944507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5606" y="99426"/>
            <a:ext cx="9981456" cy="1225521"/>
          </a:xfrm>
          <a:solidFill>
            <a:srgbClr val="0070C0"/>
          </a:solidFill>
        </p:spPr>
        <p:txBody>
          <a:bodyPr>
            <a:normAutofit fontScale="90000"/>
          </a:bodyPr>
          <a:lstStyle/>
          <a:p>
            <a:pPr algn="ctr"/>
            <a:r>
              <a:rPr lang="en-US" b="1" dirty="0" smtClean="0">
                <a:solidFill>
                  <a:srgbClr val="FFFF00"/>
                </a:solidFill>
              </a:rPr>
              <a:t>Further Aims &amp; Objectives For Undertaking This Course In Critical Thinking</a:t>
            </a:r>
            <a:endParaRPr lang="en-US" b="1" dirty="0">
              <a:solidFill>
                <a:srgbClr val="FFFF00"/>
              </a:solidFill>
            </a:endParaRPr>
          </a:p>
        </p:txBody>
      </p:sp>
      <p:sp>
        <p:nvSpPr>
          <p:cNvPr id="5" name="Content Placeholder 2"/>
          <p:cNvSpPr>
            <a:spLocks noGrp="1"/>
          </p:cNvSpPr>
          <p:nvPr>
            <p:ph idx="1"/>
          </p:nvPr>
        </p:nvSpPr>
        <p:spPr>
          <a:xfrm>
            <a:off x="126566" y="1455576"/>
            <a:ext cx="9860942" cy="5402424"/>
          </a:xfrm>
          <a:solidFill>
            <a:schemeClr val="accent1">
              <a:lumMod val="50000"/>
            </a:schemeClr>
          </a:solidFill>
        </p:spPr>
        <p:txBody>
          <a:bodyPr>
            <a:noAutofit/>
          </a:bodyPr>
          <a:lstStyle/>
          <a:p>
            <a:r>
              <a:rPr lang="en-US" sz="2800" b="1" dirty="0" smtClean="0"/>
              <a:t>The main aim and objectives of taking this course </a:t>
            </a:r>
            <a:r>
              <a:rPr lang="en-US" sz="2800" b="1" dirty="0" smtClean="0">
                <a:solidFill>
                  <a:srgbClr val="00B0F0"/>
                </a:solidFill>
              </a:rPr>
              <a:t>(AUN 300) </a:t>
            </a:r>
            <a:r>
              <a:rPr lang="en-US" sz="2800" b="1" dirty="0" smtClean="0"/>
              <a:t>Critical thinking among other things, is to aid the mind of students at AUN in arriving at the knowledge of the truth.</a:t>
            </a:r>
          </a:p>
          <a:p>
            <a:r>
              <a:rPr lang="en-US" sz="2800" b="1" dirty="0" smtClean="0">
                <a:solidFill>
                  <a:srgbClr val="FFFF00"/>
                </a:solidFill>
              </a:rPr>
              <a:t>We need to also state here that appeal to common sense alone may not be enough. The relations must be formulated in rules by which a prudent person can regulate or order actions and things. </a:t>
            </a:r>
          </a:p>
          <a:p>
            <a:r>
              <a:rPr lang="en-US" sz="2800" b="1" dirty="0" smtClean="0"/>
              <a:t>To put it simply, true knowledge in terms of a proper arrangement, ordering and utilizing of the materials of thought is an important aim of this course (AUN 300)Logic</a:t>
            </a:r>
            <a:endParaRPr lang="en-US" sz="2800" b="1" dirty="0"/>
          </a:p>
        </p:txBody>
      </p:sp>
    </p:spTree>
    <p:extLst>
      <p:ext uri="{BB962C8B-B14F-4D97-AF65-F5344CB8AC3E}">
        <p14:creationId xmlns:p14="http://schemas.microsoft.com/office/powerpoint/2010/main" val="10774237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305" y="130629"/>
            <a:ext cx="2982161" cy="6531427"/>
          </a:xfrm>
          <a:solidFill>
            <a:schemeClr val="accent1">
              <a:lumMod val="60000"/>
              <a:lumOff val="40000"/>
            </a:schemeClr>
          </a:solidFill>
        </p:spPr>
        <p:txBody>
          <a:bodyPr/>
          <a:lstStyle/>
          <a:p>
            <a:pPr algn="ctr"/>
            <a:r>
              <a:rPr lang="en-US" sz="4600" b="1" dirty="0" smtClean="0">
                <a:solidFill>
                  <a:schemeClr val="bg1"/>
                </a:solidFill>
              </a:rPr>
              <a:t>God and the Call to Humanity For a time </a:t>
            </a:r>
            <a:br>
              <a:rPr lang="en-US" sz="4600" b="1" dirty="0" smtClean="0">
                <a:solidFill>
                  <a:schemeClr val="bg1"/>
                </a:solidFill>
              </a:rPr>
            </a:br>
            <a:r>
              <a:rPr lang="en-US" sz="4600" b="1" dirty="0" smtClean="0">
                <a:solidFill>
                  <a:schemeClr val="bg1"/>
                </a:solidFill>
              </a:rPr>
              <a:t>to REASON Together</a:t>
            </a:r>
            <a:endParaRPr lang="en-US" sz="4600" b="1" dirty="0">
              <a:solidFill>
                <a:schemeClr val="bg1"/>
              </a:solidFill>
            </a:endParaRPr>
          </a:p>
        </p:txBody>
      </p:sp>
      <p:sp>
        <p:nvSpPr>
          <p:cNvPr id="4" name="Content Placeholder 2"/>
          <p:cNvSpPr>
            <a:spLocks noGrp="1"/>
          </p:cNvSpPr>
          <p:nvPr>
            <p:ph idx="1"/>
          </p:nvPr>
        </p:nvSpPr>
        <p:spPr>
          <a:xfrm>
            <a:off x="3075466" y="205274"/>
            <a:ext cx="8955086" cy="6540759"/>
          </a:xfrm>
          <a:solidFill>
            <a:schemeClr val="tx1"/>
          </a:solidFill>
        </p:spPr>
        <p:txBody>
          <a:bodyPr>
            <a:normAutofit/>
          </a:bodyPr>
          <a:lstStyle/>
          <a:p>
            <a:pPr>
              <a:lnSpc>
                <a:spcPct val="120000"/>
              </a:lnSpc>
            </a:pPr>
            <a:r>
              <a:rPr lang="en-US" sz="4400" b="1" dirty="0" smtClean="0">
                <a:solidFill>
                  <a:srgbClr val="FF0000"/>
                </a:solidFill>
              </a:rPr>
              <a:t>Come now, and let us reason together, saith the LORD: </a:t>
            </a:r>
          </a:p>
          <a:p>
            <a:pPr>
              <a:lnSpc>
                <a:spcPct val="120000"/>
              </a:lnSpc>
            </a:pPr>
            <a:r>
              <a:rPr lang="en-US" sz="4400" b="1" dirty="0">
                <a:solidFill>
                  <a:schemeClr val="bg1"/>
                </a:solidFill>
              </a:rPr>
              <a:t>T</a:t>
            </a:r>
            <a:r>
              <a:rPr lang="en-US" sz="4400" b="1" dirty="0" smtClean="0">
                <a:solidFill>
                  <a:schemeClr val="bg1"/>
                </a:solidFill>
              </a:rPr>
              <a:t>hough your sins be as scarlet, they shall be as white as snow; </a:t>
            </a:r>
          </a:p>
          <a:p>
            <a:pPr>
              <a:lnSpc>
                <a:spcPct val="120000"/>
              </a:lnSpc>
            </a:pPr>
            <a:r>
              <a:rPr lang="en-US" sz="4400" b="1" dirty="0" smtClean="0">
                <a:solidFill>
                  <a:srgbClr val="FF0000"/>
                </a:solidFill>
              </a:rPr>
              <a:t>Though they be red like crimson, they shall be as wool.</a:t>
            </a:r>
          </a:p>
          <a:p>
            <a:r>
              <a:rPr lang="en-US" sz="3600" b="1" dirty="0" smtClean="0">
                <a:solidFill>
                  <a:schemeClr val="bg1"/>
                </a:solidFill>
              </a:rPr>
              <a:t>ISAIAH 1:18</a:t>
            </a:r>
            <a:endParaRPr lang="en-US" sz="3600" b="1" dirty="0">
              <a:solidFill>
                <a:schemeClr val="bg1"/>
              </a:solidFill>
            </a:endParaRPr>
          </a:p>
        </p:txBody>
      </p:sp>
    </p:spTree>
    <p:extLst>
      <p:ext uri="{BB962C8B-B14F-4D97-AF65-F5344CB8AC3E}">
        <p14:creationId xmlns:p14="http://schemas.microsoft.com/office/powerpoint/2010/main" val="25370613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65" y="167951"/>
            <a:ext cx="3422030" cy="6690049"/>
          </a:xfrm>
          <a:solidFill>
            <a:schemeClr val="tx1"/>
          </a:solidFill>
        </p:spPr>
        <p:txBody>
          <a:bodyPr/>
          <a:lstStyle/>
          <a:p>
            <a:r>
              <a:rPr lang="en-US" b="1" dirty="0" smtClean="0">
                <a:solidFill>
                  <a:srgbClr val="FF0000"/>
                </a:solidFill>
              </a:rPr>
              <a:t>Module 2 (Weeks 3 &amp; 4) Topic: </a:t>
            </a:r>
            <a:r>
              <a:rPr lang="en-US" b="1" dirty="0" smtClean="0">
                <a:solidFill>
                  <a:schemeClr val="bg1"/>
                </a:solidFill>
              </a:rPr>
              <a:t/>
            </a:r>
            <a:br>
              <a:rPr lang="en-US" b="1" dirty="0" smtClean="0">
                <a:solidFill>
                  <a:schemeClr val="bg1"/>
                </a:solidFill>
              </a:rPr>
            </a:br>
            <a:r>
              <a:rPr lang="en-US" b="1" dirty="0" smtClean="0">
                <a:solidFill>
                  <a:schemeClr val="bg1"/>
                </a:solidFill>
              </a:rPr>
              <a:t>THE </a:t>
            </a:r>
            <a:br>
              <a:rPr lang="en-US" b="1" dirty="0" smtClean="0">
                <a:solidFill>
                  <a:schemeClr val="bg1"/>
                </a:solidFill>
              </a:rPr>
            </a:br>
            <a:r>
              <a:rPr lang="en-US" b="1" dirty="0" smtClean="0">
                <a:solidFill>
                  <a:schemeClr val="bg1"/>
                </a:solidFill>
              </a:rPr>
              <a:t>NEXUS </a:t>
            </a:r>
            <a:r>
              <a:rPr lang="en-US" b="1" dirty="0">
                <a:solidFill>
                  <a:schemeClr val="bg1"/>
                </a:solidFill>
              </a:rPr>
              <a:t>BETWEEN CRITICAL THINKING AND REASONING</a:t>
            </a:r>
          </a:p>
        </p:txBody>
      </p:sp>
      <p:sp>
        <p:nvSpPr>
          <p:cNvPr id="3" name="Content Placeholder 2"/>
          <p:cNvSpPr>
            <a:spLocks noGrp="1"/>
          </p:cNvSpPr>
          <p:nvPr>
            <p:ph idx="1"/>
          </p:nvPr>
        </p:nvSpPr>
        <p:spPr>
          <a:xfrm>
            <a:off x="3732244" y="167951"/>
            <a:ext cx="8304246" cy="6531429"/>
          </a:xfrm>
          <a:solidFill>
            <a:srgbClr val="FF0000"/>
          </a:solidFill>
        </p:spPr>
        <p:txBody>
          <a:bodyPr>
            <a:normAutofit lnSpcReduction="10000"/>
          </a:bodyPr>
          <a:lstStyle/>
          <a:p>
            <a:r>
              <a:rPr lang="en-US" sz="4000" b="1" dirty="0" smtClean="0">
                <a:solidFill>
                  <a:srgbClr val="FFFF00"/>
                </a:solidFill>
              </a:rPr>
              <a:t>SUB-THEMES IN THE LECTURE</a:t>
            </a:r>
          </a:p>
          <a:p>
            <a:endParaRPr lang="en-US" sz="3200" b="1" dirty="0"/>
          </a:p>
          <a:p>
            <a:pPr marL="0" lvl="0" indent="0">
              <a:buNone/>
            </a:pPr>
            <a:r>
              <a:rPr lang="en-US" sz="6000" b="1" dirty="0" smtClean="0">
                <a:solidFill>
                  <a:schemeClr val="bg1"/>
                </a:solidFill>
              </a:rPr>
              <a:t>1. Thinking </a:t>
            </a:r>
            <a:r>
              <a:rPr lang="en-US" sz="6000" b="1" dirty="0">
                <a:solidFill>
                  <a:schemeClr val="bg1"/>
                </a:solidFill>
              </a:rPr>
              <a:t>as a </a:t>
            </a:r>
            <a:r>
              <a:rPr lang="en-US" sz="6000" b="1" dirty="0" smtClean="0">
                <a:solidFill>
                  <a:schemeClr val="bg1"/>
                </a:solidFill>
              </a:rPr>
              <a:t>Skill,</a:t>
            </a:r>
            <a:endParaRPr lang="en-US" sz="6000" b="1" dirty="0">
              <a:solidFill>
                <a:schemeClr val="bg1"/>
              </a:solidFill>
            </a:endParaRPr>
          </a:p>
          <a:p>
            <a:pPr marL="0" lvl="0" indent="0">
              <a:buNone/>
            </a:pPr>
            <a:r>
              <a:rPr lang="en-US" sz="6000" b="1" dirty="0" smtClean="0"/>
              <a:t>2. An </a:t>
            </a:r>
            <a:r>
              <a:rPr lang="en-US" sz="6000" b="1" dirty="0"/>
              <a:t>Introduction to Critical </a:t>
            </a:r>
            <a:r>
              <a:rPr lang="en-US" sz="6000" b="1" dirty="0" smtClean="0"/>
              <a:t>thinking,</a:t>
            </a:r>
            <a:endParaRPr lang="en-US" sz="6000" b="1" dirty="0"/>
          </a:p>
          <a:p>
            <a:pPr marL="0" indent="0">
              <a:buNone/>
            </a:pPr>
            <a:r>
              <a:rPr lang="en-US" sz="6000" b="1" dirty="0" smtClean="0">
                <a:solidFill>
                  <a:schemeClr val="bg1"/>
                </a:solidFill>
              </a:rPr>
              <a:t>3. Identifying </a:t>
            </a:r>
            <a:r>
              <a:rPr lang="en-US" sz="6000" b="1" dirty="0">
                <a:solidFill>
                  <a:schemeClr val="bg1"/>
                </a:solidFill>
              </a:rPr>
              <a:t>Solutions and </a:t>
            </a:r>
            <a:r>
              <a:rPr lang="en-US" sz="6000" b="1" dirty="0" smtClean="0">
                <a:solidFill>
                  <a:schemeClr val="bg1"/>
                </a:solidFill>
              </a:rPr>
              <a:t>Not </a:t>
            </a:r>
            <a:r>
              <a:rPr lang="en-US" sz="6000" b="1" dirty="0">
                <a:solidFill>
                  <a:schemeClr val="bg1"/>
                </a:solidFill>
              </a:rPr>
              <a:t>Problems</a:t>
            </a:r>
            <a:r>
              <a:rPr lang="en-US" sz="3200" b="1" dirty="0"/>
              <a:t>.</a:t>
            </a:r>
          </a:p>
        </p:txBody>
      </p:sp>
    </p:spTree>
    <p:extLst>
      <p:ext uri="{BB962C8B-B14F-4D97-AF65-F5344CB8AC3E}">
        <p14:creationId xmlns:p14="http://schemas.microsoft.com/office/powerpoint/2010/main" val="29450328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612" y="74647"/>
            <a:ext cx="9349273" cy="4926666"/>
          </a:xfrm>
          <a:solidFill>
            <a:srgbClr val="0070C0"/>
          </a:solidFill>
        </p:spPr>
        <p:txBody>
          <a:bodyPr/>
          <a:lstStyle/>
          <a:p>
            <a:r>
              <a:rPr lang="en-US" sz="8000" b="1" dirty="0" smtClean="0">
                <a:solidFill>
                  <a:srgbClr val="FFFF00"/>
                </a:solidFill>
              </a:rPr>
              <a:t>Creative Thinking…</a:t>
            </a:r>
            <a:r>
              <a:rPr lang="en-US" sz="8000" b="1" dirty="0" smtClean="0"/>
              <a:t/>
            </a:r>
            <a:br>
              <a:rPr lang="en-US" sz="8000" b="1" dirty="0" smtClean="0"/>
            </a:br>
            <a:r>
              <a:rPr lang="en-US" sz="8000" b="1" dirty="0" smtClean="0"/>
              <a:t>What Is </a:t>
            </a:r>
            <a:r>
              <a:rPr lang="en-US" sz="8000" b="1" dirty="0"/>
              <a:t>I</a:t>
            </a:r>
            <a:r>
              <a:rPr lang="en-US" sz="8000" b="1" dirty="0" smtClean="0"/>
              <a:t>t All About?</a:t>
            </a:r>
            <a:endParaRPr lang="en-US" sz="8000" b="1" dirty="0"/>
          </a:p>
        </p:txBody>
      </p:sp>
      <p:sp>
        <p:nvSpPr>
          <p:cNvPr id="4" name="Subtitle 2"/>
          <p:cNvSpPr txBox="1">
            <a:spLocks/>
          </p:cNvSpPr>
          <p:nvPr/>
        </p:nvSpPr>
        <p:spPr>
          <a:xfrm>
            <a:off x="55984" y="5150601"/>
            <a:ext cx="9479901" cy="1604760"/>
          </a:xfrm>
          <a:prstGeom prst="rect">
            <a:avLst/>
          </a:prstGeom>
          <a:solidFill>
            <a:schemeClr val="tx1"/>
          </a:solidFill>
        </p:spPr>
        <p:txBody>
          <a:bodyPr>
            <a:noAutofit/>
          </a:bodyPr>
          <a:lst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a:lstStyle>
          <a:p>
            <a:r>
              <a:rPr lang="en-US" sz="3200" b="1" smtClean="0">
                <a:solidFill>
                  <a:schemeClr val="bg1"/>
                </a:solidFill>
              </a:rPr>
              <a:t>AUN 300 series of lectures, by Wogu, I. A. Power (PhD), School of art and science, American University of Nigeria, yola</a:t>
            </a:r>
            <a:endParaRPr lang="en-US" sz="3200" b="1" dirty="0">
              <a:solidFill>
                <a:schemeClr val="bg1"/>
              </a:solidFill>
            </a:endParaRPr>
          </a:p>
        </p:txBody>
      </p:sp>
    </p:spTree>
    <p:extLst>
      <p:ext uri="{BB962C8B-B14F-4D97-AF65-F5344CB8AC3E}">
        <p14:creationId xmlns:p14="http://schemas.microsoft.com/office/powerpoint/2010/main" val="1420788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912" y="79495"/>
            <a:ext cx="10895855" cy="890890"/>
          </a:xfrm>
          <a:solidFill>
            <a:srgbClr val="0070C0"/>
          </a:solidFill>
        </p:spPr>
        <p:txBody>
          <a:bodyPr/>
          <a:lstStyle/>
          <a:p>
            <a:pPr algn="ctr"/>
            <a:r>
              <a:rPr lang="en-US" b="1" dirty="0" smtClean="0">
                <a:solidFill>
                  <a:srgbClr val="FFFF00"/>
                </a:solidFill>
              </a:rPr>
              <a:t>On Creative Thinking</a:t>
            </a:r>
            <a:endParaRPr lang="en-US" b="1" dirty="0">
              <a:solidFill>
                <a:srgbClr val="FFFF00"/>
              </a:solidFill>
            </a:endParaRPr>
          </a:p>
        </p:txBody>
      </p:sp>
      <p:sp>
        <p:nvSpPr>
          <p:cNvPr id="3" name="Content Placeholder 2"/>
          <p:cNvSpPr>
            <a:spLocks noGrp="1"/>
          </p:cNvSpPr>
          <p:nvPr>
            <p:ph idx="1"/>
          </p:nvPr>
        </p:nvSpPr>
        <p:spPr>
          <a:xfrm>
            <a:off x="37321" y="1101014"/>
            <a:ext cx="4851919" cy="5645020"/>
          </a:xfrm>
          <a:solidFill>
            <a:schemeClr val="tx1"/>
          </a:solidFill>
        </p:spPr>
        <p:txBody>
          <a:bodyPr>
            <a:normAutofit fontScale="85000" lnSpcReduction="20000"/>
          </a:bodyPr>
          <a:lstStyle/>
          <a:p>
            <a:r>
              <a:rPr lang="en-US" sz="3200" b="1" dirty="0">
                <a:solidFill>
                  <a:srgbClr val="0070C0"/>
                </a:solidFill>
              </a:rPr>
              <a:t>Reasoning is not the only higher thinking skill, nor the only kind of rationality. </a:t>
            </a:r>
            <a:endParaRPr lang="en-US" sz="3200" b="1" dirty="0" smtClean="0">
              <a:solidFill>
                <a:srgbClr val="0070C0"/>
              </a:solidFill>
            </a:endParaRPr>
          </a:p>
          <a:p>
            <a:r>
              <a:rPr lang="en-US" sz="3200" b="1" dirty="0" smtClean="0">
                <a:solidFill>
                  <a:srgbClr val="FF0000"/>
                </a:solidFill>
              </a:rPr>
              <a:t>Imaginative </a:t>
            </a:r>
            <a:r>
              <a:rPr lang="en-US" sz="3200" b="1" dirty="0">
                <a:solidFill>
                  <a:srgbClr val="FF0000"/>
                </a:solidFill>
              </a:rPr>
              <a:t>and creative activities are no less important in the history of human development and achievement</a:t>
            </a:r>
            <a:r>
              <a:rPr lang="en-US" sz="3200" b="1" dirty="0" smtClean="0">
                <a:solidFill>
                  <a:srgbClr val="FF0000"/>
                </a:solidFill>
              </a:rPr>
              <a:t>.</a:t>
            </a:r>
          </a:p>
          <a:p>
            <a:r>
              <a:rPr lang="en-US" sz="3200" b="1" dirty="0" smtClean="0">
                <a:solidFill>
                  <a:srgbClr val="FF0000"/>
                </a:solidFill>
              </a:rPr>
              <a:t>REASONING</a:t>
            </a:r>
            <a:r>
              <a:rPr lang="en-US" sz="3200" b="1" dirty="0" smtClean="0">
                <a:solidFill>
                  <a:schemeClr val="bg1"/>
                </a:solidFill>
              </a:rPr>
              <a:t> </a:t>
            </a:r>
            <a:r>
              <a:rPr lang="en-US" sz="3200" b="1" dirty="0">
                <a:solidFill>
                  <a:schemeClr val="bg1"/>
                </a:solidFill>
              </a:rPr>
              <a:t>is required both to enable and to apply creative thinking, just as </a:t>
            </a:r>
            <a:r>
              <a:rPr lang="en-US" sz="3200" b="1" dirty="0" smtClean="0">
                <a:solidFill>
                  <a:schemeClr val="bg1"/>
                </a:solidFill>
              </a:rPr>
              <a:t>CREATIVE</a:t>
            </a:r>
            <a:r>
              <a:rPr lang="en-US" sz="3200" b="1" dirty="0" smtClean="0">
                <a:solidFill>
                  <a:srgbClr val="FF0000"/>
                </a:solidFill>
              </a:rPr>
              <a:t> THINKING </a:t>
            </a:r>
            <a:r>
              <a:rPr lang="en-US" sz="3200" b="1" dirty="0" smtClean="0">
                <a:solidFill>
                  <a:schemeClr val="bg1"/>
                </a:solidFill>
              </a:rPr>
              <a:t>is </a:t>
            </a:r>
            <a:r>
              <a:rPr lang="en-US" sz="3200" b="1" dirty="0">
                <a:solidFill>
                  <a:schemeClr val="bg1"/>
                </a:solidFill>
              </a:rPr>
              <a:t>needed to give a spark to reasoning</a:t>
            </a:r>
            <a:r>
              <a:rPr lang="en-US" sz="3200" dirty="0">
                <a:solidFill>
                  <a:schemeClr val="bg1"/>
                </a:solidFill>
              </a:rPr>
              <a:t>. </a:t>
            </a:r>
          </a:p>
        </p:txBody>
      </p:sp>
      <p:sp>
        <p:nvSpPr>
          <p:cNvPr id="4" name="TextBox 3"/>
          <p:cNvSpPr txBox="1"/>
          <p:nvPr/>
        </p:nvSpPr>
        <p:spPr>
          <a:xfrm>
            <a:off x="4926562" y="1101014"/>
            <a:ext cx="7203232" cy="5724644"/>
          </a:xfrm>
          <a:prstGeom prst="rect">
            <a:avLst/>
          </a:prstGeom>
          <a:solidFill>
            <a:schemeClr val="bg1"/>
          </a:solidFill>
        </p:spPr>
        <p:txBody>
          <a:bodyPr wrap="square" rtlCol="0">
            <a:spAutoFit/>
          </a:bodyPr>
          <a:lstStyle/>
          <a:p>
            <a:r>
              <a:rPr lang="en-US" sz="2600" b="1" dirty="0">
                <a:solidFill>
                  <a:srgbClr val="FF0000"/>
                </a:solidFill>
              </a:rPr>
              <a:t>Clearly there are times when a seemingly insoluble problem has been cracked by an imaginative leap rather than a methodical process. </a:t>
            </a:r>
            <a:endParaRPr lang="en-US" sz="2600" b="1" dirty="0" smtClean="0">
              <a:solidFill>
                <a:srgbClr val="FF0000"/>
              </a:solidFill>
            </a:endParaRPr>
          </a:p>
          <a:p>
            <a:endParaRPr lang="en-US" sz="2600" b="1" dirty="0" smtClean="0">
              <a:solidFill>
                <a:srgbClr val="FF0000"/>
              </a:solidFill>
            </a:endParaRPr>
          </a:p>
          <a:p>
            <a:r>
              <a:rPr lang="en-US" sz="2600" b="1" dirty="0" smtClean="0"/>
              <a:t>Some </a:t>
            </a:r>
            <a:r>
              <a:rPr lang="en-US" sz="2600" b="1" dirty="0"/>
              <a:t>of the greatest advances in science have been the result of creative thinking that appeared to conflict with reason when first put forward. </a:t>
            </a:r>
            <a:endParaRPr lang="en-US" sz="2600" b="1" dirty="0" smtClean="0"/>
          </a:p>
          <a:p>
            <a:endParaRPr lang="en-US" sz="2600" b="1" dirty="0" smtClean="0"/>
          </a:p>
          <a:p>
            <a:r>
              <a:rPr lang="en-US" sz="2600" b="1" dirty="0" smtClean="0">
                <a:solidFill>
                  <a:srgbClr val="FFFF00"/>
                </a:solidFill>
              </a:rPr>
              <a:t>Yet </a:t>
            </a:r>
            <a:r>
              <a:rPr lang="en-US" sz="2600" b="1" dirty="0">
                <a:solidFill>
                  <a:srgbClr val="FFFF00"/>
                </a:solidFill>
              </a:rPr>
              <a:t>it is just as clear that many apparent flashes of genius, which seem to come ‘out of the blue’, actually come on the back of a lot of careful and methodical </a:t>
            </a:r>
            <a:r>
              <a:rPr lang="en-US" sz="2800" b="1" dirty="0">
                <a:solidFill>
                  <a:srgbClr val="FFFF00"/>
                </a:solidFill>
              </a:rPr>
              <a:t>work</a:t>
            </a:r>
            <a:r>
              <a:rPr lang="en-US" sz="2800" b="1" dirty="0" smtClean="0">
                <a:solidFill>
                  <a:srgbClr val="FFFF00"/>
                </a:solidFill>
              </a:rPr>
              <a:t>.</a:t>
            </a:r>
            <a:endParaRPr lang="en-US" sz="2800" b="1" dirty="0">
              <a:solidFill>
                <a:srgbClr val="FFFF00"/>
              </a:solidFill>
            </a:endParaRPr>
          </a:p>
        </p:txBody>
      </p:sp>
    </p:spTree>
    <p:extLst>
      <p:ext uri="{BB962C8B-B14F-4D97-AF65-F5344CB8AC3E}">
        <p14:creationId xmlns:p14="http://schemas.microsoft.com/office/powerpoint/2010/main" val="28223169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897" y="85531"/>
            <a:ext cx="10564295" cy="866192"/>
          </a:xfrm>
          <a:solidFill>
            <a:srgbClr val="FF0000"/>
          </a:solidFill>
        </p:spPr>
        <p:txBody>
          <a:bodyPr/>
          <a:lstStyle/>
          <a:p>
            <a:r>
              <a:rPr lang="en-US" b="1" dirty="0" smtClean="0">
                <a:solidFill>
                  <a:srgbClr val="FFFF00"/>
                </a:solidFill>
              </a:rPr>
              <a:t>Whey Creative Reasoning is Hard</a:t>
            </a:r>
            <a:endParaRPr lang="en-US" b="1" dirty="0">
              <a:solidFill>
                <a:srgbClr val="FFFF00"/>
              </a:solidFill>
            </a:endParaRPr>
          </a:p>
        </p:txBody>
      </p:sp>
      <p:sp>
        <p:nvSpPr>
          <p:cNvPr id="3" name="Text Placeholder 2"/>
          <p:cNvSpPr>
            <a:spLocks noGrp="1"/>
          </p:cNvSpPr>
          <p:nvPr>
            <p:ph type="body" sz="half" idx="2"/>
          </p:nvPr>
        </p:nvSpPr>
        <p:spPr>
          <a:xfrm>
            <a:off x="184575" y="1026368"/>
            <a:ext cx="10564290" cy="5691674"/>
          </a:xfrm>
          <a:solidFill>
            <a:srgbClr val="FFFF00"/>
          </a:solidFill>
        </p:spPr>
        <p:txBody>
          <a:bodyPr>
            <a:noAutofit/>
          </a:bodyPr>
          <a:lstStyle/>
          <a:p>
            <a:r>
              <a:rPr lang="en-US" sz="3600" b="1" dirty="0">
                <a:solidFill>
                  <a:schemeClr val="bg1"/>
                </a:solidFill>
              </a:rPr>
              <a:t>Decades of cognitive psychology research have demonstrated that reasoning and decision making are often influenced by strong tendencies for people to reply quickly, </a:t>
            </a:r>
            <a:endParaRPr lang="en-US" sz="3600" b="1" dirty="0" smtClean="0">
              <a:solidFill>
                <a:schemeClr val="bg1"/>
              </a:solidFill>
            </a:endParaRPr>
          </a:p>
          <a:p>
            <a:r>
              <a:rPr lang="en-US" sz="3600" b="1" dirty="0" smtClean="0">
                <a:solidFill>
                  <a:schemeClr val="bg1"/>
                </a:solidFill>
              </a:rPr>
              <a:t>Hence, they use </a:t>
            </a:r>
            <a:r>
              <a:rPr lang="en-US" sz="3600" b="1" dirty="0">
                <a:solidFill>
                  <a:schemeClr val="bg1"/>
                </a:solidFill>
              </a:rPr>
              <a:t>the most available information, and make unwitting assumptions and observations aligned with beliefs and </a:t>
            </a:r>
            <a:r>
              <a:rPr lang="en-US" sz="3600" b="1" dirty="0" smtClean="0">
                <a:solidFill>
                  <a:schemeClr val="bg1"/>
                </a:solidFill>
              </a:rPr>
              <a:t>experience they believe are true to them</a:t>
            </a:r>
            <a:r>
              <a:rPr lang="en-US" sz="4000" dirty="0" smtClean="0">
                <a:solidFill>
                  <a:schemeClr val="bg1"/>
                </a:solidFill>
              </a:rPr>
              <a:t>.</a:t>
            </a:r>
            <a:endParaRPr lang="en-US" sz="4000" dirty="0">
              <a:solidFill>
                <a:schemeClr val="bg1"/>
              </a:solidFill>
            </a:endParaRPr>
          </a:p>
        </p:txBody>
      </p:sp>
    </p:spTree>
    <p:extLst>
      <p:ext uri="{BB962C8B-B14F-4D97-AF65-F5344CB8AC3E}">
        <p14:creationId xmlns:p14="http://schemas.microsoft.com/office/powerpoint/2010/main" val="5249625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870" y="130631"/>
            <a:ext cx="9532744" cy="5038531"/>
          </a:xfrm>
          <a:solidFill>
            <a:schemeClr val="accent3">
              <a:lumMod val="50000"/>
            </a:schemeClr>
          </a:solidFill>
        </p:spPr>
        <p:txBody>
          <a:bodyPr/>
          <a:lstStyle/>
          <a:p>
            <a:pPr algn="ctr"/>
            <a:r>
              <a:rPr lang="en-US" sz="6600" b="1" dirty="0" smtClean="0">
                <a:solidFill>
                  <a:srgbClr val="FFFF00"/>
                </a:solidFill>
              </a:rPr>
              <a:t>REFLECTION, </a:t>
            </a:r>
            <a:r>
              <a:rPr lang="en-US" sz="6600" dirty="0" smtClean="0"/>
              <a:t/>
            </a:r>
            <a:br>
              <a:rPr lang="en-US" sz="6600" dirty="0" smtClean="0"/>
            </a:br>
            <a:r>
              <a:rPr lang="en-US" sz="6600" dirty="0" smtClean="0">
                <a:latin typeface="Times New Roman" panose="02020603050405020304" pitchFamily="18" charset="0"/>
                <a:cs typeface="Times New Roman" panose="02020603050405020304" pitchFamily="18" charset="0"/>
              </a:rPr>
              <a:t>Another </a:t>
            </a:r>
            <a:br>
              <a:rPr lang="en-US" sz="6600" dirty="0" smtClean="0">
                <a:latin typeface="Times New Roman" panose="02020603050405020304" pitchFamily="18" charset="0"/>
                <a:cs typeface="Times New Roman" panose="02020603050405020304" pitchFamily="18" charset="0"/>
              </a:rPr>
            </a:br>
            <a:r>
              <a:rPr lang="en-US" sz="6600" dirty="0" smtClean="0">
                <a:latin typeface="Times New Roman" panose="02020603050405020304" pitchFamily="18" charset="0"/>
                <a:cs typeface="Times New Roman" panose="02020603050405020304" pitchFamily="18" charset="0"/>
              </a:rPr>
              <a:t>Essential Subset </a:t>
            </a:r>
            <a:br>
              <a:rPr lang="en-US" sz="6600" dirty="0" smtClean="0">
                <a:latin typeface="Times New Roman" panose="02020603050405020304" pitchFamily="18" charset="0"/>
                <a:cs typeface="Times New Roman" panose="02020603050405020304" pitchFamily="18" charset="0"/>
              </a:rPr>
            </a:br>
            <a:r>
              <a:rPr lang="en-US" sz="6600" dirty="0">
                <a:latin typeface="Times New Roman" panose="02020603050405020304" pitchFamily="18" charset="0"/>
                <a:cs typeface="Times New Roman" panose="02020603050405020304" pitchFamily="18" charset="0"/>
              </a:rPr>
              <a:t>O</a:t>
            </a:r>
            <a:r>
              <a:rPr lang="en-US" sz="6600" dirty="0" smtClean="0">
                <a:latin typeface="Times New Roman" panose="02020603050405020304" pitchFamily="18" charset="0"/>
                <a:cs typeface="Times New Roman" panose="02020603050405020304" pitchFamily="18" charset="0"/>
              </a:rPr>
              <a:t>f The Human Thinking Process</a:t>
            </a:r>
            <a:endParaRPr lang="en-US" sz="66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sz="half" idx="2"/>
          </p:nvPr>
        </p:nvSpPr>
        <p:spPr>
          <a:xfrm>
            <a:off x="447870" y="5169162"/>
            <a:ext cx="9532744" cy="1548878"/>
          </a:xfrm>
          <a:solidFill>
            <a:srgbClr val="FFFF00"/>
          </a:solidFill>
        </p:spPr>
        <p:txBody>
          <a:bodyPr>
            <a:noAutofit/>
          </a:bodyPr>
          <a:lstStyle/>
          <a:p>
            <a:pPr algn="ctr"/>
            <a:r>
              <a:rPr lang="en-US" sz="3200" b="1" dirty="0" smtClean="0">
                <a:solidFill>
                  <a:schemeClr val="bg1"/>
                </a:solidFill>
                <a:latin typeface="Times New Roman" panose="02020603050405020304" pitchFamily="18" charset="0"/>
                <a:cs typeface="Times New Roman" panose="02020603050405020304" pitchFamily="18" charset="0"/>
              </a:rPr>
              <a:t>SERIES OF LECTURES ON </a:t>
            </a:r>
          </a:p>
          <a:p>
            <a:pPr algn="ctr"/>
            <a:r>
              <a:rPr lang="en-US" sz="3200" b="1" dirty="0" smtClean="0">
                <a:solidFill>
                  <a:schemeClr val="bg1"/>
                </a:solidFill>
                <a:latin typeface="Times New Roman" panose="02020603050405020304" pitchFamily="18" charset="0"/>
                <a:cs typeface="Times New Roman" panose="02020603050405020304" pitchFamily="18" charset="0"/>
              </a:rPr>
              <a:t>AUN 300</a:t>
            </a:r>
          </a:p>
          <a:p>
            <a:pPr algn="ctr"/>
            <a:r>
              <a:rPr lang="en-US" sz="3200" b="1" dirty="0" smtClean="0">
                <a:solidFill>
                  <a:schemeClr val="bg1"/>
                </a:solidFill>
                <a:latin typeface="Times New Roman" panose="02020603050405020304" pitchFamily="18" charset="0"/>
                <a:cs typeface="Times New Roman" panose="02020603050405020304" pitchFamily="18" charset="0"/>
              </a:rPr>
              <a:t>BY WOGU, I. A. POWER </a:t>
            </a:r>
            <a:r>
              <a:rPr lang="en-US" sz="3200" b="1" smtClean="0">
                <a:solidFill>
                  <a:schemeClr val="bg1"/>
                </a:solidFill>
                <a:latin typeface="Times New Roman" panose="02020603050405020304" pitchFamily="18" charset="0"/>
                <a:cs typeface="Times New Roman" panose="02020603050405020304" pitchFamily="18" charset="0"/>
              </a:rPr>
              <a:t>(PhD).</a:t>
            </a:r>
            <a:endParaRPr lang="en-US" sz="32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32221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952" y="210122"/>
            <a:ext cx="9565641" cy="872229"/>
          </a:xfrm>
          <a:solidFill>
            <a:schemeClr val="tx1">
              <a:lumMod val="50000"/>
            </a:schemeClr>
          </a:solidFill>
        </p:spPr>
        <p:txBody>
          <a:bodyPr/>
          <a:lstStyle/>
          <a:p>
            <a:r>
              <a:rPr lang="en-US" b="1" dirty="0" smtClean="0"/>
              <a:t>Definition and Meaning</a:t>
            </a:r>
            <a:endParaRPr lang="en-US" b="1" dirty="0"/>
          </a:p>
        </p:txBody>
      </p:sp>
      <p:sp>
        <p:nvSpPr>
          <p:cNvPr id="4" name="Title 1"/>
          <p:cNvSpPr>
            <a:spLocks noGrp="1"/>
          </p:cNvSpPr>
          <p:nvPr>
            <p:ph idx="1"/>
          </p:nvPr>
        </p:nvSpPr>
        <p:spPr>
          <a:xfrm>
            <a:off x="168275" y="1306513"/>
            <a:ext cx="9882188" cy="5411528"/>
          </a:xfrm>
          <a:solidFill>
            <a:schemeClr val="tx1">
              <a:lumMod val="50000"/>
            </a:schemeClr>
          </a:solidFill>
        </p:spPr>
        <p:txBody>
          <a:bodyPr>
            <a:normAutofit fontScale="92500" lnSpcReduction="10000"/>
          </a:bodyPr>
          <a:lstStyle/>
          <a:p>
            <a:r>
              <a:rPr lang="en-US" sz="3200" b="1" dirty="0"/>
              <a:t>Another quality that is evidently exclusive to human thinking is </a:t>
            </a:r>
            <a:r>
              <a:rPr lang="en-US" sz="3200" b="1" dirty="0" smtClean="0"/>
              <a:t>Reflection</a:t>
            </a:r>
            <a:r>
              <a:rPr lang="en-US" sz="3200" b="1" dirty="0"/>
              <a:t>. </a:t>
            </a:r>
            <a:endParaRPr lang="en-US" sz="3200" b="1" dirty="0" smtClean="0"/>
          </a:p>
          <a:p>
            <a:r>
              <a:rPr lang="en-US" sz="3200" b="1" dirty="0" smtClean="0">
                <a:solidFill>
                  <a:schemeClr val="bg1"/>
                </a:solidFill>
              </a:rPr>
              <a:t>Reflecting </a:t>
            </a:r>
            <a:r>
              <a:rPr lang="en-US" sz="3200" b="1" dirty="0">
                <a:solidFill>
                  <a:schemeClr val="bg1"/>
                </a:solidFill>
              </a:rPr>
              <a:t>means giving deep or serious or concentrated thought to something, beyond the immediate response to stimuli. </a:t>
            </a:r>
            <a:endParaRPr lang="en-US" sz="3200" b="1" dirty="0" smtClean="0">
              <a:solidFill>
                <a:schemeClr val="bg1"/>
              </a:solidFill>
            </a:endParaRPr>
          </a:p>
          <a:p>
            <a:r>
              <a:rPr lang="en-US" sz="3200" b="1" dirty="0" smtClean="0"/>
              <a:t>When </a:t>
            </a:r>
            <a:r>
              <a:rPr lang="en-US" sz="3200" b="1" dirty="0"/>
              <a:t>we are engaged in reflection we don’t just make up our minds on impulse, but carefully consider alternatives, think about consequences, weigh up available evidence, draw conclusions, test hypotheses and so on. </a:t>
            </a:r>
            <a:endParaRPr lang="en-US" sz="3200" b="1" dirty="0" smtClean="0"/>
          </a:p>
          <a:p>
            <a:r>
              <a:rPr lang="en-US" sz="3200" b="1" dirty="0" smtClean="0">
                <a:solidFill>
                  <a:schemeClr val="bg1"/>
                </a:solidFill>
              </a:rPr>
              <a:t>Critical </a:t>
            </a:r>
            <a:r>
              <a:rPr lang="en-US" sz="3200" b="1" dirty="0">
                <a:solidFill>
                  <a:schemeClr val="bg1"/>
                </a:solidFill>
              </a:rPr>
              <a:t>thinking, problem solving and decision making are all forms of reflective thinking</a:t>
            </a:r>
            <a:r>
              <a:rPr lang="en-US" dirty="0">
                <a:solidFill>
                  <a:schemeClr val="bg1"/>
                </a:solidFill>
              </a:rPr>
              <a:t>.</a:t>
            </a:r>
            <a:endParaRPr lang="en-US" b="1" dirty="0">
              <a:solidFill>
                <a:schemeClr val="bg1"/>
              </a:solidFill>
            </a:endParaRPr>
          </a:p>
        </p:txBody>
      </p:sp>
    </p:spTree>
    <p:extLst>
      <p:ext uri="{BB962C8B-B14F-4D97-AF65-F5344CB8AC3E}">
        <p14:creationId xmlns:p14="http://schemas.microsoft.com/office/powerpoint/2010/main" val="16749920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258" y="0"/>
            <a:ext cx="3011489" cy="6718041"/>
          </a:xfrm>
          <a:solidFill>
            <a:schemeClr val="accent1">
              <a:lumMod val="60000"/>
              <a:lumOff val="40000"/>
            </a:schemeClr>
          </a:solidFill>
        </p:spPr>
        <p:txBody>
          <a:bodyPr/>
          <a:lstStyle/>
          <a:p>
            <a:r>
              <a:rPr lang="en-US" dirty="0" smtClean="0"/>
              <a:t/>
            </a:r>
            <a:br>
              <a:rPr lang="en-US" dirty="0" smtClean="0"/>
            </a:br>
            <a:r>
              <a:rPr lang="en-US" dirty="0" smtClean="0"/>
              <a:t/>
            </a:r>
            <a:br>
              <a:rPr lang="en-US" dirty="0" smtClean="0"/>
            </a:br>
            <a:r>
              <a:rPr lang="en-US" dirty="0"/>
              <a:t/>
            </a:r>
            <a:br>
              <a:rPr lang="en-US" dirty="0"/>
            </a:br>
            <a:r>
              <a:rPr lang="en-US" b="1" dirty="0" smtClean="0">
                <a:solidFill>
                  <a:schemeClr val="bg1"/>
                </a:solidFill>
              </a:rPr>
              <a:t>On the </a:t>
            </a:r>
            <a:r>
              <a:rPr lang="en-US" b="1" dirty="0">
                <a:solidFill>
                  <a:schemeClr val="bg1"/>
                </a:solidFill>
              </a:rPr>
              <a:t>E</a:t>
            </a:r>
            <a:r>
              <a:rPr lang="en-US" b="1" dirty="0" smtClean="0">
                <a:solidFill>
                  <a:schemeClr val="bg1"/>
                </a:solidFill>
              </a:rPr>
              <a:t>ssence </a:t>
            </a:r>
            <a:br>
              <a:rPr lang="en-US" b="1" dirty="0" smtClean="0">
                <a:solidFill>
                  <a:schemeClr val="bg1"/>
                </a:solidFill>
              </a:rPr>
            </a:br>
            <a:r>
              <a:rPr lang="en-US" b="1" dirty="0" smtClean="0">
                <a:solidFill>
                  <a:schemeClr val="bg1"/>
                </a:solidFill>
              </a:rPr>
              <a:t>Of Reflection</a:t>
            </a:r>
            <a:endParaRPr lang="en-US" b="1" dirty="0">
              <a:solidFill>
                <a:schemeClr val="bg1"/>
              </a:solidFill>
            </a:endParaRPr>
          </a:p>
        </p:txBody>
      </p:sp>
      <p:sp>
        <p:nvSpPr>
          <p:cNvPr id="3" name="Content Placeholder 2"/>
          <p:cNvSpPr>
            <a:spLocks noGrp="1"/>
          </p:cNvSpPr>
          <p:nvPr>
            <p:ph idx="1"/>
          </p:nvPr>
        </p:nvSpPr>
        <p:spPr>
          <a:xfrm>
            <a:off x="3321698" y="0"/>
            <a:ext cx="8696131" cy="6718041"/>
          </a:xfrm>
          <a:solidFill>
            <a:srgbClr val="00B050"/>
          </a:solidFill>
        </p:spPr>
        <p:txBody>
          <a:bodyPr>
            <a:noAutofit/>
          </a:bodyPr>
          <a:lstStyle/>
          <a:p>
            <a:r>
              <a:rPr lang="en-US" sz="3100" b="1" dirty="0">
                <a:solidFill>
                  <a:schemeClr val="bg1"/>
                </a:solidFill>
              </a:rPr>
              <a:t>Moreover, the reflective thinker does not focus only on the problem to be solved, the decision to be made, or the argument to be won, but also on the reasoning processes that go into those activities</a:t>
            </a:r>
            <a:r>
              <a:rPr lang="en-US" sz="3100" b="1" dirty="0" smtClean="0">
                <a:solidFill>
                  <a:schemeClr val="bg1"/>
                </a:solidFill>
              </a:rPr>
              <a:t>.</a:t>
            </a:r>
          </a:p>
          <a:p>
            <a:r>
              <a:rPr lang="en-US" sz="3100" b="1" dirty="0" smtClean="0"/>
              <a:t> </a:t>
            </a:r>
            <a:r>
              <a:rPr lang="en-US" sz="3100" b="1" dirty="0"/>
              <a:t>Reflecting on the way we think – or thinking about thinking – helps us to evaluate how effective our thinking is, </a:t>
            </a:r>
            <a:endParaRPr lang="en-US" sz="3100" b="1" dirty="0" smtClean="0"/>
          </a:p>
          <a:p>
            <a:r>
              <a:rPr lang="en-US" sz="3100" b="1" dirty="0" smtClean="0">
                <a:solidFill>
                  <a:schemeClr val="bg1"/>
                </a:solidFill>
              </a:rPr>
              <a:t>what </a:t>
            </a:r>
            <a:r>
              <a:rPr lang="en-US" sz="3100" b="1" dirty="0">
                <a:solidFill>
                  <a:schemeClr val="bg1"/>
                </a:solidFill>
              </a:rPr>
              <a:t>its strengths are, </a:t>
            </a:r>
            <a:endParaRPr lang="en-US" sz="3100" b="1" dirty="0" smtClean="0">
              <a:solidFill>
                <a:schemeClr val="bg1"/>
              </a:solidFill>
            </a:endParaRPr>
          </a:p>
          <a:p>
            <a:r>
              <a:rPr lang="en-US" sz="3100" b="1" dirty="0" smtClean="0"/>
              <a:t>where </a:t>
            </a:r>
            <a:r>
              <a:rPr lang="en-US" sz="3100" b="1" dirty="0"/>
              <a:t>it sometimes goes wrong and, </a:t>
            </a:r>
            <a:endParaRPr lang="en-US" sz="3100" b="1" dirty="0" smtClean="0"/>
          </a:p>
          <a:p>
            <a:r>
              <a:rPr lang="en-US" sz="3100" b="1" dirty="0" smtClean="0">
                <a:solidFill>
                  <a:schemeClr val="bg1"/>
                </a:solidFill>
              </a:rPr>
              <a:t>Most </a:t>
            </a:r>
            <a:r>
              <a:rPr lang="en-US" sz="3100" b="1" dirty="0">
                <a:solidFill>
                  <a:schemeClr val="bg1"/>
                </a:solidFill>
              </a:rPr>
              <a:t>importantly, how it can be improved. </a:t>
            </a:r>
          </a:p>
        </p:txBody>
      </p:sp>
    </p:spTree>
    <p:extLst>
      <p:ext uri="{BB962C8B-B14F-4D97-AF65-F5344CB8AC3E}">
        <p14:creationId xmlns:p14="http://schemas.microsoft.com/office/powerpoint/2010/main" val="9335024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875" y="79497"/>
            <a:ext cx="9404723" cy="666955"/>
          </a:xfrm>
          <a:solidFill>
            <a:schemeClr val="accent3"/>
          </a:solidFill>
        </p:spPr>
        <p:txBody>
          <a:bodyPr/>
          <a:lstStyle/>
          <a:p>
            <a:pPr algn="ctr"/>
            <a:r>
              <a:rPr lang="en-US" b="1" dirty="0" smtClean="0"/>
              <a:t>In Summary</a:t>
            </a:r>
            <a:endParaRPr lang="en-US" b="1" dirty="0"/>
          </a:p>
        </p:txBody>
      </p:sp>
      <p:sp>
        <p:nvSpPr>
          <p:cNvPr id="3" name="Content Placeholder 2"/>
          <p:cNvSpPr>
            <a:spLocks noGrp="1"/>
          </p:cNvSpPr>
          <p:nvPr>
            <p:ph idx="1"/>
          </p:nvPr>
        </p:nvSpPr>
        <p:spPr>
          <a:xfrm>
            <a:off x="149291" y="933062"/>
            <a:ext cx="5094513" cy="5710334"/>
          </a:xfrm>
          <a:solidFill>
            <a:schemeClr val="accent1">
              <a:lumMod val="60000"/>
              <a:lumOff val="40000"/>
            </a:schemeClr>
          </a:solidFill>
        </p:spPr>
        <p:txBody>
          <a:bodyPr>
            <a:noAutofit/>
          </a:bodyPr>
          <a:lstStyle/>
          <a:p>
            <a:r>
              <a:rPr lang="en-US" sz="3200" b="1" dirty="0"/>
              <a:t>When we talk of thinking as a skill we are referring to higher-order activities, such as A</a:t>
            </a:r>
            <a:r>
              <a:rPr lang="en-US" sz="3200" b="1" dirty="0" smtClean="0"/>
              <a:t>nalyzing, Evaluating </a:t>
            </a:r>
            <a:r>
              <a:rPr lang="en-US" sz="3200" b="1" dirty="0"/>
              <a:t>and </a:t>
            </a:r>
            <a:r>
              <a:rPr lang="en-US" sz="3200" b="1" dirty="0" smtClean="0"/>
              <a:t>Explaining</a:t>
            </a:r>
            <a:r>
              <a:rPr lang="en-US" sz="3200" b="1" dirty="0"/>
              <a:t>; </a:t>
            </a:r>
            <a:r>
              <a:rPr lang="en-US" sz="3200" b="1" dirty="0" smtClean="0"/>
              <a:t>and to </a:t>
            </a:r>
          </a:p>
          <a:p>
            <a:r>
              <a:rPr lang="en-US" sz="3200" b="1" dirty="0" smtClean="0">
                <a:solidFill>
                  <a:schemeClr val="bg1"/>
                </a:solidFill>
              </a:rPr>
              <a:t>Challenges </a:t>
            </a:r>
            <a:r>
              <a:rPr lang="en-US" sz="3200" b="1" dirty="0">
                <a:solidFill>
                  <a:schemeClr val="bg1"/>
                </a:solidFill>
              </a:rPr>
              <a:t>such as problem solving and evaluating complex arguments. </a:t>
            </a:r>
            <a:endParaRPr lang="en-US" sz="3200" b="1" dirty="0" smtClean="0">
              <a:solidFill>
                <a:schemeClr val="bg1"/>
              </a:solidFill>
            </a:endParaRPr>
          </a:p>
          <a:p>
            <a:r>
              <a:rPr lang="en-US" sz="3200" dirty="0" smtClean="0"/>
              <a:t> </a:t>
            </a:r>
            <a:endParaRPr lang="en-US" sz="3200" dirty="0"/>
          </a:p>
        </p:txBody>
      </p:sp>
      <p:sp>
        <p:nvSpPr>
          <p:cNvPr id="4" name="Content Placeholder 2"/>
          <p:cNvSpPr txBox="1">
            <a:spLocks/>
          </p:cNvSpPr>
          <p:nvPr/>
        </p:nvSpPr>
        <p:spPr>
          <a:xfrm>
            <a:off x="5393095" y="933062"/>
            <a:ext cx="6643396" cy="5710334"/>
          </a:xfrm>
          <a:prstGeom prst="rect">
            <a:avLst/>
          </a:prstGeom>
          <a:solidFill>
            <a:schemeClr val="accent5"/>
          </a:solidFill>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a:lstStyle>
          <a:p>
            <a:r>
              <a:rPr lang="en-US" sz="3200" b="1" dirty="0">
                <a:solidFill>
                  <a:srgbClr val="FFFF00"/>
                </a:solidFill>
              </a:rPr>
              <a:t>Three broad categories of higher-order thinking are </a:t>
            </a:r>
            <a:r>
              <a:rPr lang="en-US" sz="3200" b="1" dirty="0" smtClean="0">
                <a:solidFill>
                  <a:srgbClr val="FFFF00"/>
                </a:solidFill>
              </a:rPr>
              <a:t>Reasoning</a:t>
            </a:r>
            <a:r>
              <a:rPr lang="en-US" sz="3200" b="1" dirty="0">
                <a:solidFill>
                  <a:srgbClr val="FFFF00"/>
                </a:solidFill>
              </a:rPr>
              <a:t>, </a:t>
            </a:r>
            <a:r>
              <a:rPr lang="en-US" sz="3200" b="1" dirty="0" smtClean="0">
                <a:solidFill>
                  <a:srgbClr val="FFFF00"/>
                </a:solidFill>
              </a:rPr>
              <a:t>Creativity and </a:t>
            </a:r>
            <a:r>
              <a:rPr lang="en-US" sz="3200" b="1" dirty="0">
                <a:solidFill>
                  <a:srgbClr val="FFFF00"/>
                </a:solidFill>
              </a:rPr>
              <a:t>R</a:t>
            </a:r>
            <a:r>
              <a:rPr lang="en-US" sz="3200" b="1" dirty="0" smtClean="0">
                <a:solidFill>
                  <a:srgbClr val="FFFF00"/>
                </a:solidFill>
              </a:rPr>
              <a:t>eflection</a:t>
            </a:r>
            <a:r>
              <a:rPr lang="en-US" sz="3200" b="1" dirty="0">
                <a:solidFill>
                  <a:srgbClr val="FFFF00"/>
                </a:solidFill>
              </a:rPr>
              <a:t>. They all overlap</a:t>
            </a:r>
            <a:endParaRPr lang="en-US" sz="3200" b="1" dirty="0" smtClean="0">
              <a:solidFill>
                <a:srgbClr val="FFFF00"/>
              </a:solidFill>
            </a:endParaRPr>
          </a:p>
          <a:p>
            <a:r>
              <a:rPr lang="en-US" sz="3200" b="1" dirty="0" smtClean="0"/>
              <a:t>Reflection </a:t>
            </a:r>
            <a:r>
              <a:rPr lang="en-US" sz="3200" b="1" dirty="0"/>
              <a:t>includes ‘thinking about thinking</a:t>
            </a:r>
            <a:r>
              <a:rPr lang="en-US" sz="3200" b="1" dirty="0" smtClean="0"/>
              <a:t>’.</a:t>
            </a:r>
          </a:p>
          <a:p>
            <a:r>
              <a:rPr lang="en-US" sz="3200" b="1" dirty="0" smtClean="0"/>
              <a:t> </a:t>
            </a:r>
            <a:r>
              <a:rPr lang="en-US" sz="3200" b="1" dirty="0"/>
              <a:t>In many </a:t>
            </a:r>
            <a:r>
              <a:rPr lang="en-US" sz="3200" b="1" dirty="0" smtClean="0"/>
              <a:t>ways, </a:t>
            </a:r>
            <a:r>
              <a:rPr lang="en-US" sz="3200" b="1" dirty="0"/>
              <a:t>the content of this </a:t>
            </a:r>
            <a:r>
              <a:rPr lang="en-US" sz="3200" b="1" dirty="0" smtClean="0"/>
              <a:t>(</a:t>
            </a:r>
            <a:r>
              <a:rPr lang="en-US" sz="3200" b="1" dirty="0" smtClean="0">
                <a:solidFill>
                  <a:srgbClr val="FFFF00"/>
                </a:solidFill>
              </a:rPr>
              <a:t>Course AUN 300) </a:t>
            </a:r>
            <a:r>
              <a:rPr lang="en-US" sz="3200" b="1" dirty="0"/>
              <a:t>is </a:t>
            </a:r>
            <a:endParaRPr lang="en-US" sz="3200" b="1" dirty="0" smtClean="0"/>
          </a:p>
          <a:p>
            <a:r>
              <a:rPr lang="en-US" sz="3200" b="1" dirty="0" smtClean="0"/>
              <a:t>1. Thinking </a:t>
            </a:r>
            <a:r>
              <a:rPr lang="en-US" sz="3200" b="1" dirty="0"/>
              <a:t>about thinking</a:t>
            </a:r>
            <a:r>
              <a:rPr lang="en-US" sz="3200" b="1" dirty="0" smtClean="0"/>
              <a:t>:</a:t>
            </a:r>
          </a:p>
          <a:p>
            <a:r>
              <a:rPr lang="en-US" sz="3200" b="1" dirty="0" smtClean="0"/>
              <a:t> 2. Thinking </a:t>
            </a:r>
            <a:r>
              <a:rPr lang="en-US" sz="3200" b="1" dirty="0"/>
              <a:t>more confidently, </a:t>
            </a:r>
            <a:endParaRPr lang="en-US" sz="3200" b="1" dirty="0" smtClean="0"/>
          </a:p>
          <a:p>
            <a:pPr marL="0" indent="0">
              <a:buNone/>
            </a:pPr>
            <a:r>
              <a:rPr lang="en-US" sz="3200" b="1" dirty="0" smtClean="0"/>
              <a:t>    3. </a:t>
            </a:r>
            <a:r>
              <a:rPr lang="en-US" sz="3200" b="1" dirty="0" smtClean="0">
                <a:solidFill>
                  <a:srgbClr val="FFFF00"/>
                </a:solidFill>
              </a:rPr>
              <a:t>Thinking more </a:t>
            </a:r>
            <a:r>
              <a:rPr lang="en-US" sz="3200" b="1" dirty="0">
                <a:solidFill>
                  <a:srgbClr val="FFFF00"/>
                </a:solidFill>
              </a:rPr>
              <a:t>skilfully and </a:t>
            </a:r>
            <a:r>
              <a:rPr lang="en-US" sz="3200" b="1" dirty="0" smtClean="0"/>
              <a:t>		 </a:t>
            </a:r>
          </a:p>
          <a:p>
            <a:pPr marL="0" indent="0">
              <a:buNone/>
            </a:pPr>
            <a:r>
              <a:rPr lang="en-US" sz="3200" b="1" dirty="0" smtClean="0"/>
              <a:t>    4. Thinking more independently</a:t>
            </a:r>
            <a:r>
              <a:rPr lang="en-US" sz="3200" b="1" dirty="0"/>
              <a:t>. </a:t>
            </a:r>
          </a:p>
        </p:txBody>
      </p:sp>
    </p:spTree>
    <p:extLst>
      <p:ext uri="{BB962C8B-B14F-4D97-AF65-F5344CB8AC3E}">
        <p14:creationId xmlns:p14="http://schemas.microsoft.com/office/powerpoint/2010/main" val="2833304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951" y="279918"/>
            <a:ext cx="9032033" cy="6363478"/>
          </a:xfrm>
          <a:solidFill>
            <a:schemeClr val="tx1"/>
          </a:solidFill>
        </p:spPr>
        <p:txBody>
          <a:bodyPr/>
          <a:lstStyle/>
          <a:p>
            <a:pPr algn="ctr"/>
            <a:r>
              <a:rPr lang="en-US" sz="7200" b="1" dirty="0" smtClean="0">
                <a:solidFill>
                  <a:srgbClr val="FF0000"/>
                </a:solidFill>
                <a:latin typeface="Times New Roman" panose="02020603050405020304" pitchFamily="18" charset="0"/>
                <a:cs typeface="Times New Roman" panose="02020603050405020304" pitchFamily="18" charset="0"/>
              </a:rPr>
              <a:t>Thinking As </a:t>
            </a:r>
            <a:br>
              <a:rPr lang="en-US" sz="7200" b="1" dirty="0" smtClean="0">
                <a:solidFill>
                  <a:srgbClr val="FF0000"/>
                </a:solidFill>
                <a:latin typeface="Times New Roman" panose="02020603050405020304" pitchFamily="18" charset="0"/>
                <a:cs typeface="Times New Roman" panose="02020603050405020304" pitchFamily="18" charset="0"/>
              </a:rPr>
            </a:br>
            <a:r>
              <a:rPr lang="en-US" sz="7200" b="1" dirty="0" smtClean="0">
                <a:solidFill>
                  <a:srgbClr val="FF0000"/>
                </a:solidFill>
                <a:latin typeface="Times New Roman" panose="02020603050405020304" pitchFamily="18" charset="0"/>
                <a:cs typeface="Times New Roman" panose="02020603050405020304" pitchFamily="18" charset="0"/>
              </a:rPr>
              <a:t>A </a:t>
            </a:r>
            <a:br>
              <a:rPr lang="en-US" sz="7200" b="1" dirty="0" smtClean="0">
                <a:solidFill>
                  <a:srgbClr val="FF0000"/>
                </a:solidFill>
                <a:latin typeface="Times New Roman" panose="02020603050405020304" pitchFamily="18" charset="0"/>
                <a:cs typeface="Times New Roman" panose="02020603050405020304" pitchFamily="18" charset="0"/>
              </a:rPr>
            </a:br>
            <a:r>
              <a:rPr lang="en-US" sz="7200" b="1" dirty="0" smtClean="0">
                <a:solidFill>
                  <a:srgbClr val="FF0000"/>
                </a:solidFill>
                <a:latin typeface="Times New Roman" panose="02020603050405020304" pitchFamily="18" charset="0"/>
                <a:cs typeface="Times New Roman" panose="02020603050405020304" pitchFamily="18" charset="0"/>
              </a:rPr>
              <a:t>Skill for All AUN Students</a:t>
            </a:r>
            <a:endParaRPr lang="en-US" sz="7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8540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1" y="79494"/>
            <a:ext cx="2470311" cy="6685201"/>
          </a:xfrm>
          <a:solidFill>
            <a:srgbClr val="FFC000"/>
          </a:solidFill>
        </p:spPr>
        <p:txBody>
          <a:bodyPr/>
          <a:lstStyle/>
          <a:p>
            <a:pPr algn="ctr"/>
            <a:r>
              <a:rPr lang="en-US" sz="4400" b="1" dirty="0" smtClean="0">
                <a:solidFill>
                  <a:schemeClr val="bg1"/>
                </a:solidFill>
              </a:rPr>
              <a:t/>
            </a:r>
            <a:br>
              <a:rPr lang="en-US" sz="4400" b="1" dirty="0" smtClean="0">
                <a:solidFill>
                  <a:schemeClr val="bg1"/>
                </a:solidFill>
              </a:rPr>
            </a:br>
            <a:r>
              <a:rPr lang="en-US" sz="4400" b="1" dirty="0">
                <a:solidFill>
                  <a:schemeClr val="bg1"/>
                </a:solidFill>
              </a:rPr>
              <a:t/>
            </a:r>
            <a:br>
              <a:rPr lang="en-US" sz="4400" b="1" dirty="0">
                <a:solidFill>
                  <a:schemeClr val="bg1"/>
                </a:solidFill>
              </a:rPr>
            </a:br>
            <a:r>
              <a:rPr lang="en-US" sz="4400" b="1" dirty="0" smtClean="0">
                <a:solidFill>
                  <a:schemeClr val="bg1"/>
                </a:solidFill>
              </a:rPr>
              <a:t>1</a:t>
            </a:r>
            <a:r>
              <a:rPr lang="en-US" sz="4400" b="1" dirty="0">
                <a:solidFill>
                  <a:schemeClr val="bg1"/>
                </a:solidFill>
              </a:rPr>
              <a:t>. Thinking as </a:t>
            </a:r>
            <a:r>
              <a:rPr lang="en-US" sz="4400" b="1" dirty="0" smtClean="0">
                <a:solidFill>
                  <a:schemeClr val="bg1"/>
                </a:solidFill>
              </a:rPr>
              <a:t/>
            </a:r>
            <a:br>
              <a:rPr lang="en-US" sz="4400" b="1" dirty="0" smtClean="0">
                <a:solidFill>
                  <a:schemeClr val="bg1"/>
                </a:solidFill>
              </a:rPr>
            </a:br>
            <a:r>
              <a:rPr lang="en-US" sz="4400" b="1" dirty="0" smtClean="0">
                <a:solidFill>
                  <a:schemeClr val="bg1"/>
                </a:solidFill>
              </a:rPr>
              <a:t>a </a:t>
            </a:r>
            <a:br>
              <a:rPr lang="en-US" sz="4400" b="1" dirty="0" smtClean="0">
                <a:solidFill>
                  <a:schemeClr val="bg1"/>
                </a:solidFill>
              </a:rPr>
            </a:br>
            <a:r>
              <a:rPr lang="en-US" sz="4400" b="1" dirty="0" smtClean="0">
                <a:solidFill>
                  <a:schemeClr val="bg1"/>
                </a:solidFill>
              </a:rPr>
              <a:t>Skill</a:t>
            </a:r>
            <a:endParaRPr lang="en-US" dirty="0"/>
          </a:p>
        </p:txBody>
      </p:sp>
      <p:sp>
        <p:nvSpPr>
          <p:cNvPr id="3" name="Content Placeholder 2"/>
          <p:cNvSpPr>
            <a:spLocks noGrp="1"/>
          </p:cNvSpPr>
          <p:nvPr>
            <p:ph idx="1"/>
          </p:nvPr>
        </p:nvSpPr>
        <p:spPr>
          <a:xfrm>
            <a:off x="2556587" y="98155"/>
            <a:ext cx="9527340" cy="6685201"/>
          </a:xfrm>
          <a:solidFill>
            <a:schemeClr val="accent5">
              <a:lumMod val="75000"/>
            </a:schemeClr>
          </a:solidFill>
        </p:spPr>
        <p:txBody>
          <a:bodyPr>
            <a:noAutofit/>
          </a:bodyPr>
          <a:lstStyle/>
          <a:p>
            <a:r>
              <a:rPr lang="en-US" sz="2600" b="1" dirty="0" smtClean="0"/>
              <a:t>Every one at some point or the other, engages in the art of thinking. Hence the kind of thinking that we are concerned with in this Course, is not the kind of thinking that you engage in when you are asked, for instance,  “which kind of drink would you like to take” Coffee or Tea - on the one hand, or Coke or </a:t>
            </a:r>
            <a:r>
              <a:rPr lang="en-US" sz="2600" b="1" dirty="0" err="1" smtClean="0"/>
              <a:t>Fanter</a:t>
            </a:r>
            <a:r>
              <a:rPr lang="en-US" sz="2600" b="1" dirty="0" smtClean="0"/>
              <a:t>, on the other hand.</a:t>
            </a:r>
          </a:p>
          <a:p>
            <a:r>
              <a:rPr lang="en-US" sz="2600" b="1" dirty="0" smtClean="0">
                <a:solidFill>
                  <a:srgbClr val="FFC000"/>
                </a:solidFill>
              </a:rPr>
              <a:t>The kind of thinking you do which helps you decide which kind of drink you wish to take in the above context, is the kind of thinking that does not require any skill whatsoever. Where you already have a disposition to the kind of drink you like, you more or less, immediately provide answers to such questions.</a:t>
            </a:r>
          </a:p>
          <a:p>
            <a:r>
              <a:rPr lang="en-US" sz="2600" b="1" dirty="0" smtClean="0"/>
              <a:t>This is not the kind of thinking we are concerned about because “Expressing </a:t>
            </a:r>
            <a:r>
              <a:rPr lang="en-US" sz="2600" b="1" dirty="0"/>
              <a:t>a preference or stating a fact are not in themselves thinking skills</a:t>
            </a:r>
            <a:r>
              <a:rPr lang="en-US" sz="2600" dirty="0"/>
              <a:t>.</a:t>
            </a:r>
            <a:endParaRPr lang="en-US" sz="2600" b="1" dirty="0" smtClean="0"/>
          </a:p>
        </p:txBody>
      </p:sp>
    </p:spTree>
    <p:extLst>
      <p:ext uri="{BB962C8B-B14F-4D97-AF65-F5344CB8AC3E}">
        <p14:creationId xmlns:p14="http://schemas.microsoft.com/office/powerpoint/2010/main" val="27758962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586" y="79493"/>
            <a:ext cx="9535887" cy="6685201"/>
          </a:xfrm>
          <a:solidFill>
            <a:srgbClr val="C00000"/>
          </a:solidFill>
        </p:spPr>
        <p:txBody>
          <a:bodyPr>
            <a:normAutofit/>
          </a:bodyPr>
          <a:lstStyle/>
          <a:p>
            <a:r>
              <a:rPr lang="en-US" sz="3200" b="1" dirty="0">
                <a:solidFill>
                  <a:srgbClr val="FFFF00"/>
                </a:solidFill>
              </a:rPr>
              <a:t>In this course AUN 300, </a:t>
            </a:r>
            <a:r>
              <a:rPr lang="en-US" sz="3200" b="1" dirty="0" smtClean="0">
                <a:solidFill>
                  <a:srgbClr val="FFFF00"/>
                </a:solidFill>
              </a:rPr>
              <a:t>the </a:t>
            </a:r>
            <a:r>
              <a:rPr lang="en-US" sz="3200" b="1" dirty="0">
                <a:solidFill>
                  <a:srgbClr val="FFFF00"/>
                </a:solidFill>
              </a:rPr>
              <a:t>kind of thinking that </a:t>
            </a:r>
            <a:r>
              <a:rPr lang="en-US" sz="3200" b="1" dirty="0" smtClean="0">
                <a:solidFill>
                  <a:srgbClr val="FFFF00"/>
                </a:solidFill>
              </a:rPr>
              <a:t>we are concerned about tis the kind of thinking that requires carrying out some task before the are completed is the kind of thinking that this course is more interested about.</a:t>
            </a:r>
          </a:p>
          <a:p>
            <a:r>
              <a:rPr lang="en-US" sz="3200" b="1" dirty="0"/>
              <a:t>What distinguishes higher orders of thinking is that they apply knowledge, and adapt it to different purposes. </a:t>
            </a:r>
            <a:endParaRPr lang="en-US" sz="3200" b="1" dirty="0" smtClean="0"/>
          </a:p>
          <a:p>
            <a:r>
              <a:rPr lang="en-US" sz="3200" b="1" dirty="0" smtClean="0">
                <a:solidFill>
                  <a:srgbClr val="FFFF00"/>
                </a:solidFill>
              </a:rPr>
              <a:t>They </a:t>
            </a:r>
            <a:r>
              <a:rPr lang="en-US" sz="3200" b="1" dirty="0">
                <a:solidFill>
                  <a:srgbClr val="FFFF00"/>
                </a:solidFill>
              </a:rPr>
              <a:t>require initiative and independence on the part of the thinker. It is skills of this order that form the content of this </a:t>
            </a:r>
            <a:r>
              <a:rPr lang="en-US" sz="3200" b="1" dirty="0" smtClean="0">
                <a:solidFill>
                  <a:srgbClr val="FFFF00"/>
                </a:solidFill>
              </a:rPr>
              <a:t>Course (AUN 300</a:t>
            </a:r>
            <a:r>
              <a:rPr lang="en-US" sz="3200" b="1" dirty="0" smtClean="0"/>
              <a:t>)</a:t>
            </a:r>
          </a:p>
          <a:p>
            <a:endParaRPr lang="en-US" sz="3000" b="1" dirty="0"/>
          </a:p>
          <a:p>
            <a:endParaRPr lang="en-US" dirty="0"/>
          </a:p>
        </p:txBody>
      </p:sp>
      <p:sp>
        <p:nvSpPr>
          <p:cNvPr id="4" name="Title 1"/>
          <p:cNvSpPr>
            <a:spLocks noGrp="1"/>
          </p:cNvSpPr>
          <p:nvPr>
            <p:ph type="title"/>
          </p:nvPr>
        </p:nvSpPr>
        <p:spPr>
          <a:xfrm>
            <a:off x="11631" y="79494"/>
            <a:ext cx="2470311" cy="6685201"/>
          </a:xfrm>
          <a:solidFill>
            <a:schemeClr val="tx1"/>
          </a:solidFill>
        </p:spPr>
        <p:txBody>
          <a:bodyPr/>
          <a:lstStyle/>
          <a:p>
            <a:pPr algn="ctr"/>
            <a:r>
              <a:rPr lang="en-US" sz="4400" b="1" dirty="0" smtClean="0">
                <a:solidFill>
                  <a:schemeClr val="bg1"/>
                </a:solidFill>
              </a:rPr>
              <a:t/>
            </a:r>
            <a:br>
              <a:rPr lang="en-US" sz="4400" b="1" dirty="0" smtClean="0">
                <a:solidFill>
                  <a:schemeClr val="bg1"/>
                </a:solidFill>
              </a:rPr>
            </a:br>
            <a:r>
              <a:rPr lang="en-US" sz="4400" b="1" dirty="0">
                <a:solidFill>
                  <a:schemeClr val="bg1"/>
                </a:solidFill>
              </a:rPr>
              <a:t/>
            </a:r>
            <a:br>
              <a:rPr lang="en-US" sz="4400" b="1" dirty="0">
                <a:solidFill>
                  <a:schemeClr val="bg1"/>
                </a:solidFill>
              </a:rPr>
            </a:br>
            <a:r>
              <a:rPr lang="en-US" sz="4400" b="1" dirty="0" smtClean="0">
                <a:solidFill>
                  <a:schemeClr val="bg1"/>
                </a:solidFill>
              </a:rPr>
              <a:t>1</a:t>
            </a:r>
            <a:r>
              <a:rPr lang="en-US" sz="4400" b="1" dirty="0">
                <a:solidFill>
                  <a:schemeClr val="bg1"/>
                </a:solidFill>
              </a:rPr>
              <a:t>. Thinking as </a:t>
            </a:r>
            <a:r>
              <a:rPr lang="en-US" sz="4400" b="1" dirty="0" smtClean="0">
                <a:solidFill>
                  <a:schemeClr val="bg1"/>
                </a:solidFill>
              </a:rPr>
              <a:t/>
            </a:r>
            <a:br>
              <a:rPr lang="en-US" sz="4400" b="1" dirty="0" smtClean="0">
                <a:solidFill>
                  <a:schemeClr val="bg1"/>
                </a:solidFill>
              </a:rPr>
            </a:br>
            <a:r>
              <a:rPr lang="en-US" sz="4400" b="1" dirty="0" smtClean="0">
                <a:solidFill>
                  <a:schemeClr val="bg1"/>
                </a:solidFill>
              </a:rPr>
              <a:t>a </a:t>
            </a:r>
            <a:br>
              <a:rPr lang="en-US" sz="4400" b="1" dirty="0" smtClean="0">
                <a:solidFill>
                  <a:schemeClr val="bg1"/>
                </a:solidFill>
              </a:rPr>
            </a:br>
            <a:r>
              <a:rPr lang="en-US" sz="4400" b="1" dirty="0" smtClean="0">
                <a:solidFill>
                  <a:schemeClr val="bg1"/>
                </a:solidFill>
              </a:rPr>
              <a:t>Skill</a:t>
            </a:r>
            <a:endParaRPr lang="en-US" dirty="0"/>
          </a:p>
        </p:txBody>
      </p:sp>
    </p:spTree>
    <p:extLst>
      <p:ext uri="{BB962C8B-B14F-4D97-AF65-F5344CB8AC3E}">
        <p14:creationId xmlns:p14="http://schemas.microsoft.com/office/powerpoint/2010/main" val="2354323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572" y="167952"/>
            <a:ext cx="9386596" cy="6522099"/>
          </a:xfrm>
          <a:solidFill>
            <a:schemeClr val="tx1"/>
          </a:solidFill>
        </p:spPr>
        <p:txBody>
          <a:bodyPr>
            <a:normAutofit fontScale="92500" lnSpcReduction="10000"/>
          </a:bodyPr>
          <a:lstStyle/>
          <a:p>
            <a:r>
              <a:rPr lang="en-US" sz="2800" b="1" dirty="0" smtClean="0">
                <a:solidFill>
                  <a:srgbClr val="FF0000"/>
                </a:solidFill>
              </a:rPr>
              <a:t>The kind of skills required for critical thinking are often skills that are acquired</a:t>
            </a:r>
            <a:r>
              <a:rPr lang="en-US" sz="2800" b="1" dirty="0">
                <a:solidFill>
                  <a:srgbClr val="FF0000"/>
                </a:solidFill>
              </a:rPr>
              <a:t>, improved, and judged by performance. In judging any skill, there are two key criteria: </a:t>
            </a:r>
            <a:endParaRPr lang="en-US" sz="2800" b="1" dirty="0" smtClean="0">
              <a:solidFill>
                <a:srgbClr val="FF0000"/>
              </a:solidFill>
            </a:endParaRPr>
          </a:p>
          <a:p>
            <a:pPr marL="0" indent="0">
              <a:buNone/>
            </a:pPr>
            <a:r>
              <a:rPr lang="en-US" sz="2800" b="1" dirty="0" smtClean="0">
                <a:solidFill>
                  <a:schemeClr val="bg1"/>
                </a:solidFill>
              </a:rPr>
              <a:t>     (</a:t>
            </a:r>
            <a:r>
              <a:rPr lang="en-US" sz="2800" b="1" dirty="0">
                <a:solidFill>
                  <a:schemeClr val="bg1"/>
                </a:solidFill>
              </a:rPr>
              <a:t>1) the expertise with which a task is carried out</a:t>
            </a:r>
            <a:r>
              <a:rPr lang="en-US" sz="2800" b="1" dirty="0" smtClean="0">
                <a:solidFill>
                  <a:schemeClr val="bg1"/>
                </a:solidFill>
              </a:rPr>
              <a:t>;</a:t>
            </a:r>
          </a:p>
          <a:p>
            <a:pPr marL="0" indent="0">
              <a:buNone/>
            </a:pPr>
            <a:r>
              <a:rPr lang="en-US" sz="2800" b="1" dirty="0" smtClean="0">
                <a:solidFill>
                  <a:schemeClr val="bg1"/>
                </a:solidFill>
              </a:rPr>
              <a:t>      (</a:t>
            </a:r>
            <a:r>
              <a:rPr lang="en-US" sz="2800" b="1" dirty="0">
                <a:solidFill>
                  <a:schemeClr val="bg1"/>
                </a:solidFill>
              </a:rPr>
              <a:t>2) the difficulty of the task. </a:t>
            </a:r>
            <a:endParaRPr lang="en-US" sz="2800" b="1" dirty="0" smtClean="0">
              <a:solidFill>
                <a:schemeClr val="bg1"/>
              </a:solidFill>
            </a:endParaRPr>
          </a:p>
          <a:p>
            <a:pPr marL="0" indent="0">
              <a:buNone/>
            </a:pPr>
            <a:r>
              <a:rPr lang="en-US" sz="2800" b="1" dirty="0" smtClean="0">
                <a:solidFill>
                  <a:schemeClr val="bg1"/>
                </a:solidFill>
              </a:rPr>
              <a:t>   We </a:t>
            </a:r>
            <a:r>
              <a:rPr lang="en-US" sz="2800" b="1" dirty="0">
                <a:solidFill>
                  <a:schemeClr val="bg1"/>
                </a:solidFill>
              </a:rPr>
              <a:t>are very familiar with this in the case of physical </a:t>
            </a:r>
            <a:r>
              <a:rPr lang="en-US" sz="2800" b="1" dirty="0" smtClean="0">
                <a:solidFill>
                  <a:schemeClr val="bg1"/>
                </a:solidFill>
              </a:rPr>
              <a:t>  	skills like gymnastics, weight lifting, etc. </a:t>
            </a:r>
          </a:p>
          <a:p>
            <a:r>
              <a:rPr lang="en-US" sz="2800" b="1" dirty="0" smtClean="0">
                <a:solidFill>
                  <a:srgbClr val="FF0000"/>
                </a:solidFill>
              </a:rPr>
              <a:t>But it makes more sense when the performance of two persons are assessed, you could begin to talk of the quality of the skills applied in both activities. Here, one activity is often adjudged to be better than </a:t>
            </a:r>
            <a:r>
              <a:rPr lang="en-US" sz="2800" b="1" dirty="0">
                <a:solidFill>
                  <a:srgbClr val="FF0000"/>
                </a:solidFill>
              </a:rPr>
              <a:t>t</a:t>
            </a:r>
            <a:r>
              <a:rPr lang="en-US" sz="2800" b="1" dirty="0" smtClean="0">
                <a:solidFill>
                  <a:srgbClr val="FF0000"/>
                </a:solidFill>
              </a:rPr>
              <a:t>he other, based on the quality of skills displayed.</a:t>
            </a:r>
            <a:endParaRPr lang="en-US" sz="2800" b="1" dirty="0" smtClean="0">
              <a:solidFill>
                <a:schemeClr val="bg1"/>
              </a:solidFill>
            </a:endParaRPr>
          </a:p>
          <a:p>
            <a:r>
              <a:rPr lang="en-US" sz="2800" b="1" dirty="0" smtClean="0">
                <a:solidFill>
                  <a:schemeClr val="bg1"/>
                </a:solidFill>
              </a:rPr>
              <a:t>So, as with physical performance, we judge thinking</a:t>
            </a:r>
          </a:p>
          <a:p>
            <a:r>
              <a:rPr lang="en-US" sz="2800" b="1" dirty="0" smtClean="0">
                <a:solidFill>
                  <a:schemeClr val="bg1"/>
                </a:solidFill>
              </a:rPr>
              <a:t> partly by the degree of challenge posed by the task.</a:t>
            </a:r>
            <a:endParaRPr lang="en-US" sz="2800" b="1" dirty="0">
              <a:solidFill>
                <a:schemeClr val="bg1"/>
              </a:solidFill>
            </a:endParaRPr>
          </a:p>
        </p:txBody>
      </p:sp>
      <p:sp>
        <p:nvSpPr>
          <p:cNvPr id="4" name="Title 1"/>
          <p:cNvSpPr>
            <a:spLocks noGrp="1"/>
          </p:cNvSpPr>
          <p:nvPr>
            <p:ph type="title"/>
          </p:nvPr>
        </p:nvSpPr>
        <p:spPr>
          <a:xfrm>
            <a:off x="11631" y="79494"/>
            <a:ext cx="2470311" cy="6685201"/>
          </a:xfrm>
          <a:solidFill>
            <a:schemeClr val="accent6">
              <a:lumMod val="75000"/>
            </a:schemeClr>
          </a:solidFill>
        </p:spPr>
        <p:txBody>
          <a:bodyPr/>
          <a:lstStyle/>
          <a:p>
            <a:pPr algn="ctr"/>
            <a:r>
              <a:rPr lang="en-US" sz="4400" b="1" dirty="0" smtClean="0">
                <a:solidFill>
                  <a:schemeClr val="bg1"/>
                </a:solidFill>
              </a:rPr>
              <a:t/>
            </a:r>
            <a:br>
              <a:rPr lang="en-US" sz="4400" b="1" dirty="0" smtClean="0">
                <a:solidFill>
                  <a:schemeClr val="bg1"/>
                </a:solidFill>
              </a:rPr>
            </a:br>
            <a:r>
              <a:rPr lang="en-US" sz="4400" b="1" dirty="0">
                <a:solidFill>
                  <a:schemeClr val="bg1"/>
                </a:solidFill>
              </a:rPr>
              <a:t/>
            </a:r>
            <a:br>
              <a:rPr lang="en-US" sz="4400" b="1" dirty="0">
                <a:solidFill>
                  <a:schemeClr val="bg1"/>
                </a:solidFill>
              </a:rPr>
            </a:br>
            <a:r>
              <a:rPr lang="en-US" sz="4400" b="1" dirty="0" smtClean="0">
                <a:solidFill>
                  <a:srgbClr val="FFFF00"/>
                </a:solidFill>
              </a:rPr>
              <a:t>1</a:t>
            </a:r>
            <a:r>
              <a:rPr lang="en-US" sz="4400" b="1" dirty="0">
                <a:solidFill>
                  <a:srgbClr val="FFFF00"/>
                </a:solidFill>
              </a:rPr>
              <a:t>. Thinking as </a:t>
            </a:r>
            <a:r>
              <a:rPr lang="en-US" sz="4400" b="1" dirty="0" smtClean="0">
                <a:solidFill>
                  <a:srgbClr val="FFFF00"/>
                </a:solidFill>
              </a:rPr>
              <a:t/>
            </a:r>
            <a:br>
              <a:rPr lang="en-US" sz="4400" b="1" dirty="0" smtClean="0">
                <a:solidFill>
                  <a:srgbClr val="FFFF00"/>
                </a:solidFill>
              </a:rPr>
            </a:br>
            <a:r>
              <a:rPr lang="en-US" sz="4400" b="1" dirty="0" smtClean="0">
                <a:solidFill>
                  <a:srgbClr val="FFFF00"/>
                </a:solidFill>
              </a:rPr>
              <a:t>a </a:t>
            </a:r>
            <a:br>
              <a:rPr lang="en-US" sz="4400" b="1" dirty="0" smtClean="0">
                <a:solidFill>
                  <a:srgbClr val="FFFF00"/>
                </a:solidFill>
              </a:rPr>
            </a:br>
            <a:r>
              <a:rPr lang="en-US" sz="4400" b="1" dirty="0" smtClean="0">
                <a:solidFill>
                  <a:srgbClr val="FFFF00"/>
                </a:solidFill>
              </a:rPr>
              <a:t>Skill</a:t>
            </a:r>
            <a:endParaRPr lang="en-US" dirty="0">
              <a:solidFill>
                <a:srgbClr val="FFFF00"/>
              </a:solidFill>
            </a:endParaRPr>
          </a:p>
        </p:txBody>
      </p:sp>
    </p:spTree>
    <p:extLst>
      <p:ext uri="{BB962C8B-B14F-4D97-AF65-F5344CB8AC3E}">
        <p14:creationId xmlns:p14="http://schemas.microsoft.com/office/powerpoint/2010/main" val="1044680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31233" y="79495"/>
            <a:ext cx="9284743" cy="6685200"/>
          </a:xfrm>
          <a:solidFill>
            <a:schemeClr val="accent3">
              <a:lumMod val="75000"/>
            </a:schemeClr>
          </a:solidFill>
        </p:spPr>
        <p:txBody>
          <a:bodyPr>
            <a:normAutofit/>
          </a:bodyPr>
          <a:lstStyle/>
          <a:p>
            <a:r>
              <a:rPr lang="en-US" sz="4000" b="1" dirty="0">
                <a:solidFill>
                  <a:schemeClr val="bg1"/>
                </a:solidFill>
              </a:rPr>
              <a:t>However, when it comes to assessing the quality of someone’s thinking, matters are more complicated</a:t>
            </a:r>
            <a:r>
              <a:rPr lang="en-US" sz="4000" b="1" dirty="0" smtClean="0">
                <a:solidFill>
                  <a:schemeClr val="bg1"/>
                </a:solidFill>
              </a:rPr>
              <a:t>. </a:t>
            </a:r>
            <a:r>
              <a:rPr lang="en-US" sz="4000" b="1" dirty="0" smtClean="0"/>
              <a:t>(Why is this so)? </a:t>
            </a:r>
          </a:p>
          <a:p>
            <a:r>
              <a:rPr lang="en-US" sz="4000" b="1" dirty="0" smtClean="0"/>
              <a:t>Mental </a:t>
            </a:r>
            <a:r>
              <a:rPr lang="en-US" sz="4000" b="1" dirty="0"/>
              <a:t>performance is largely hidden inside a person’s head, unlike physical performance which is very </a:t>
            </a:r>
            <a:r>
              <a:rPr lang="en-US" sz="4000" b="1" dirty="0" smtClean="0"/>
              <a:t>visible.</a:t>
            </a:r>
          </a:p>
          <a:p>
            <a:r>
              <a:rPr lang="en-US" sz="4000" b="1" dirty="0" smtClean="0">
                <a:solidFill>
                  <a:schemeClr val="bg1"/>
                </a:solidFill>
              </a:rPr>
              <a:t>Thinking Critically is one of the only ways to make this assessment.</a:t>
            </a:r>
            <a:endParaRPr lang="en-US" sz="4000" b="1" dirty="0">
              <a:solidFill>
                <a:schemeClr val="bg1"/>
              </a:solidFill>
            </a:endParaRPr>
          </a:p>
        </p:txBody>
      </p:sp>
      <p:sp>
        <p:nvSpPr>
          <p:cNvPr id="4" name="Title 1"/>
          <p:cNvSpPr>
            <a:spLocks noGrp="1"/>
          </p:cNvSpPr>
          <p:nvPr>
            <p:ph type="title"/>
          </p:nvPr>
        </p:nvSpPr>
        <p:spPr>
          <a:xfrm>
            <a:off x="11631" y="79494"/>
            <a:ext cx="2470311" cy="6685201"/>
          </a:xfrm>
          <a:solidFill>
            <a:srgbClr val="FFFF00"/>
          </a:solidFill>
        </p:spPr>
        <p:txBody>
          <a:bodyPr/>
          <a:lstStyle/>
          <a:p>
            <a:pPr algn="ctr"/>
            <a:r>
              <a:rPr lang="en-US" sz="4400" b="1" dirty="0" smtClean="0">
                <a:solidFill>
                  <a:schemeClr val="bg1"/>
                </a:solidFill>
              </a:rPr>
              <a:t/>
            </a:r>
            <a:br>
              <a:rPr lang="en-US" sz="4400" b="1" dirty="0" smtClean="0">
                <a:solidFill>
                  <a:schemeClr val="bg1"/>
                </a:solidFill>
              </a:rPr>
            </a:br>
            <a:r>
              <a:rPr lang="en-US" sz="4400" b="1" dirty="0">
                <a:solidFill>
                  <a:schemeClr val="bg1"/>
                </a:solidFill>
              </a:rPr>
              <a:t/>
            </a:r>
            <a:br>
              <a:rPr lang="en-US" sz="4400" b="1" dirty="0">
                <a:solidFill>
                  <a:schemeClr val="bg1"/>
                </a:solidFill>
              </a:rPr>
            </a:br>
            <a:r>
              <a:rPr lang="en-US" sz="4400" b="1" dirty="0" smtClean="0">
                <a:solidFill>
                  <a:srgbClr val="FF0000"/>
                </a:solidFill>
              </a:rPr>
              <a:t>1</a:t>
            </a:r>
            <a:r>
              <a:rPr lang="en-US" sz="4400" b="1" dirty="0">
                <a:solidFill>
                  <a:srgbClr val="FF0000"/>
                </a:solidFill>
              </a:rPr>
              <a:t>. Thinking as </a:t>
            </a:r>
            <a:r>
              <a:rPr lang="en-US" sz="4400" b="1" dirty="0" smtClean="0">
                <a:solidFill>
                  <a:srgbClr val="FF0000"/>
                </a:solidFill>
              </a:rPr>
              <a:t/>
            </a:r>
            <a:br>
              <a:rPr lang="en-US" sz="4400" b="1" dirty="0" smtClean="0">
                <a:solidFill>
                  <a:srgbClr val="FF0000"/>
                </a:solidFill>
              </a:rPr>
            </a:br>
            <a:r>
              <a:rPr lang="en-US" sz="4400" b="1" dirty="0" smtClean="0">
                <a:solidFill>
                  <a:srgbClr val="FF0000"/>
                </a:solidFill>
              </a:rPr>
              <a:t>a </a:t>
            </a:r>
            <a:br>
              <a:rPr lang="en-US" sz="4400" b="1" dirty="0" smtClean="0">
                <a:solidFill>
                  <a:srgbClr val="FF0000"/>
                </a:solidFill>
              </a:rPr>
            </a:br>
            <a:r>
              <a:rPr lang="en-US" sz="4400" b="1" dirty="0" smtClean="0">
                <a:solidFill>
                  <a:srgbClr val="FF0000"/>
                </a:solidFill>
              </a:rPr>
              <a:t>Skill</a:t>
            </a:r>
            <a:endParaRPr lang="en-US" dirty="0">
              <a:solidFill>
                <a:srgbClr val="FF0000"/>
              </a:solidFill>
            </a:endParaRPr>
          </a:p>
        </p:txBody>
      </p:sp>
    </p:spTree>
    <p:extLst>
      <p:ext uri="{BB962C8B-B14F-4D97-AF65-F5344CB8AC3E}">
        <p14:creationId xmlns:p14="http://schemas.microsoft.com/office/powerpoint/2010/main" val="311722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09689" y="452717"/>
            <a:ext cx="9404723" cy="3953027"/>
          </a:xfrm>
          <a:solidFill>
            <a:schemeClr val="tx1"/>
          </a:solidFill>
        </p:spPr>
        <p:txBody>
          <a:bodyPr/>
          <a:lstStyle/>
          <a:p>
            <a:pPr algn="ctr"/>
            <a:r>
              <a:rPr lang="en-US" sz="9600" b="1" dirty="0" smtClean="0">
                <a:solidFill>
                  <a:srgbClr val="FF0000"/>
                </a:solidFill>
                <a:latin typeface="Times New Roman" panose="02020603050405020304" pitchFamily="18" charset="0"/>
                <a:cs typeface="Times New Roman" panose="02020603050405020304" pitchFamily="18" charset="0"/>
              </a:rPr>
              <a:t>THINKING </a:t>
            </a:r>
            <a:br>
              <a:rPr lang="en-US" sz="9600" b="1" dirty="0" smtClean="0">
                <a:solidFill>
                  <a:srgbClr val="FF0000"/>
                </a:solidFill>
                <a:latin typeface="Times New Roman" panose="02020603050405020304" pitchFamily="18" charset="0"/>
                <a:cs typeface="Times New Roman" panose="02020603050405020304" pitchFamily="18" charset="0"/>
              </a:rPr>
            </a:br>
            <a:r>
              <a:rPr lang="en-US" sz="9600" b="1" dirty="0" smtClean="0">
                <a:solidFill>
                  <a:srgbClr val="FF0000"/>
                </a:solidFill>
                <a:latin typeface="Times New Roman" panose="02020603050405020304" pitchFamily="18" charset="0"/>
                <a:cs typeface="Times New Roman" panose="02020603050405020304" pitchFamily="18" charset="0"/>
              </a:rPr>
              <a:t>CRITICALLY…</a:t>
            </a:r>
            <a:endParaRPr lang="en-US" sz="9600" b="1" dirty="0">
              <a:solidFill>
                <a:srgbClr val="FF0000"/>
              </a:solidFill>
              <a:latin typeface="Times New Roman" panose="02020603050405020304" pitchFamily="18" charset="0"/>
              <a:cs typeface="Times New Roman" panose="02020603050405020304" pitchFamily="18" charset="0"/>
            </a:endParaRPr>
          </a:p>
        </p:txBody>
      </p:sp>
      <p:sp>
        <p:nvSpPr>
          <p:cNvPr id="5" name="Subtitle 2"/>
          <p:cNvSpPr>
            <a:spLocks noGrp="1"/>
          </p:cNvSpPr>
          <p:nvPr>
            <p:ph idx="1"/>
          </p:nvPr>
        </p:nvSpPr>
        <p:spPr>
          <a:xfrm>
            <a:off x="209689" y="4675913"/>
            <a:ext cx="9404723" cy="1905000"/>
          </a:xfrm>
          <a:solidFill>
            <a:schemeClr val="tx1"/>
          </a:solidFill>
        </p:spPr>
        <p:txBody>
          <a:bodyPr>
            <a:normAutofit fontScale="92500"/>
          </a:bodyPr>
          <a:lstStyle/>
          <a:p>
            <a:pPr marL="0" indent="0" algn="ctr">
              <a:buNone/>
            </a:pPr>
            <a:r>
              <a:rPr lang="en-US" sz="4800" b="1" i="1" dirty="0" smtClean="0">
                <a:solidFill>
                  <a:schemeClr val="bg1"/>
                </a:solidFill>
              </a:rPr>
              <a:t>Cogito ergo sum!</a:t>
            </a:r>
            <a:r>
              <a:rPr lang="en-US" sz="4800" b="1" dirty="0" smtClean="0">
                <a:solidFill>
                  <a:schemeClr val="bg1"/>
                </a:solidFill>
              </a:rPr>
              <a:t>, </a:t>
            </a:r>
            <a:r>
              <a:rPr lang="en-US" sz="4800" b="1" dirty="0" smtClean="0">
                <a:solidFill>
                  <a:srgbClr val="002060"/>
                </a:solidFill>
              </a:rPr>
              <a:t>“</a:t>
            </a:r>
            <a:r>
              <a:rPr lang="en-US" sz="4800" b="1" dirty="0" smtClean="0">
                <a:solidFill>
                  <a:srgbClr val="C00000"/>
                </a:solidFill>
              </a:rPr>
              <a:t>I think…, therefore I am</a:t>
            </a:r>
            <a:r>
              <a:rPr lang="en-US" sz="4800" b="1" dirty="0" smtClean="0">
                <a:solidFill>
                  <a:schemeClr val="bg1"/>
                </a:solidFill>
              </a:rPr>
              <a:t>”</a:t>
            </a:r>
            <a:r>
              <a:rPr lang="en-US" sz="4800" b="1" dirty="0" smtClean="0">
                <a:solidFill>
                  <a:srgbClr val="C00000"/>
                </a:solidFill>
              </a:rPr>
              <a:t> (Rene Descartes)</a:t>
            </a:r>
            <a:endParaRPr lang="en-US" sz="4800" dirty="0" smtClean="0">
              <a:solidFill>
                <a:srgbClr val="C00000"/>
              </a:solidFill>
            </a:endParaRPr>
          </a:p>
          <a:p>
            <a:pPr algn="ctr"/>
            <a:endParaRPr lang="en-US" sz="4800" dirty="0"/>
          </a:p>
        </p:txBody>
      </p:sp>
    </p:spTree>
    <p:extLst>
      <p:ext uri="{BB962C8B-B14F-4D97-AF65-F5344CB8AC3E}">
        <p14:creationId xmlns:p14="http://schemas.microsoft.com/office/powerpoint/2010/main" val="2635731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30474" y="224118"/>
            <a:ext cx="9578544" cy="856537"/>
          </a:xfrm>
          <a:solidFill>
            <a:schemeClr val="tx1">
              <a:lumMod val="50000"/>
            </a:schemeClr>
          </a:solidFill>
        </p:spPr>
        <p:txBody>
          <a:bodyPr>
            <a:normAutofit fontScale="90000"/>
          </a:bodyPr>
          <a:lstStyle/>
          <a:p>
            <a:pPr lvl="0"/>
            <a:r>
              <a:rPr lang="en-US" b="1" dirty="0" smtClean="0">
                <a:solidFill>
                  <a:srgbClr val="FFFF00"/>
                </a:solidFill>
              </a:rPr>
              <a:t>WHAT IT MEANS TO THINK CRITICALLY…</a:t>
            </a:r>
            <a:endParaRPr lang="en-US" dirty="0"/>
          </a:p>
        </p:txBody>
      </p:sp>
      <p:sp>
        <p:nvSpPr>
          <p:cNvPr id="5" name="Content Placeholder 2"/>
          <p:cNvSpPr>
            <a:spLocks noGrp="1"/>
          </p:cNvSpPr>
          <p:nvPr>
            <p:ph idx="1"/>
          </p:nvPr>
        </p:nvSpPr>
        <p:spPr>
          <a:xfrm>
            <a:off x="230474" y="1226127"/>
            <a:ext cx="9578544" cy="5507182"/>
          </a:xfrm>
          <a:solidFill>
            <a:schemeClr val="tx1">
              <a:lumMod val="50000"/>
            </a:schemeClr>
          </a:solidFill>
        </p:spPr>
        <p:txBody>
          <a:bodyPr>
            <a:noAutofit/>
          </a:bodyPr>
          <a:lstStyle/>
          <a:p>
            <a:r>
              <a:rPr lang="en-US" sz="2600" b="1" dirty="0" smtClean="0"/>
              <a:t>To think ‘</a:t>
            </a:r>
            <a:r>
              <a:rPr lang="en-US" sz="2600" b="1" i="1" dirty="0" smtClean="0"/>
              <a:t>Critically’ </a:t>
            </a:r>
            <a:r>
              <a:rPr lang="en-US" sz="2600" b="1" dirty="0" smtClean="0"/>
              <a:t>however involves a kind of attitude which occasionally requires one to have a disposition to finding fault with somebody’s idea, action speech or any other state of affair or things in general. </a:t>
            </a:r>
          </a:p>
          <a:p>
            <a:r>
              <a:rPr lang="en-US" sz="2600" b="1" dirty="0" smtClean="0">
                <a:solidFill>
                  <a:srgbClr val="FFFF00"/>
                </a:solidFill>
              </a:rPr>
              <a:t>A scenario where an individual is capable of using the mind to </a:t>
            </a:r>
            <a:r>
              <a:rPr lang="en-US" sz="2600" b="1" i="1" dirty="0" smtClean="0">
                <a:solidFill>
                  <a:srgbClr val="FFFF00"/>
                </a:solidFill>
              </a:rPr>
              <a:t>reason or reflect</a:t>
            </a:r>
            <a:r>
              <a:rPr lang="en-US" sz="2600" b="1" dirty="0" smtClean="0">
                <a:solidFill>
                  <a:srgbClr val="FFFF00"/>
                </a:solidFill>
              </a:rPr>
              <a:t> on a matter at hand. From another perspective, being able to ‘think’ entails the ability for an individual to use his mind to </a:t>
            </a:r>
            <a:r>
              <a:rPr lang="en-US" sz="2600" b="1" i="1" dirty="0" smtClean="0">
                <a:solidFill>
                  <a:srgbClr val="FFFF00"/>
                </a:solidFill>
              </a:rPr>
              <a:t>form thoughts</a:t>
            </a:r>
            <a:r>
              <a:rPr lang="en-US" sz="2600" b="1" dirty="0" smtClean="0">
                <a:solidFill>
                  <a:srgbClr val="FFFF00"/>
                </a:solidFill>
              </a:rPr>
              <a:t> on his own about a state of affairs.</a:t>
            </a:r>
          </a:p>
          <a:p>
            <a:r>
              <a:rPr lang="en-US" sz="2600" b="1" dirty="0" smtClean="0"/>
              <a:t> Thinking critically is not about attacking people’s thoughts, ideas or comments as some of my students where found doing the moment they first learnt they could be critical about almost anything. </a:t>
            </a:r>
            <a:endParaRPr lang="en-US" sz="2600" b="1" dirty="0"/>
          </a:p>
        </p:txBody>
      </p:sp>
    </p:spTree>
    <p:extLst>
      <p:ext uri="{BB962C8B-B14F-4D97-AF65-F5344CB8AC3E}">
        <p14:creationId xmlns:p14="http://schemas.microsoft.com/office/powerpoint/2010/main" val="33132159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2391</TotalTime>
  <Words>1795</Words>
  <Application>Microsoft Office PowerPoint</Application>
  <PresentationFormat>Widescreen</PresentationFormat>
  <Paragraphs>131</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Century Gothic</vt:lpstr>
      <vt:lpstr>Times New Roman</vt:lpstr>
      <vt:lpstr>Wingdings</vt:lpstr>
      <vt:lpstr>Wingdings 3</vt:lpstr>
      <vt:lpstr>Ion</vt:lpstr>
      <vt:lpstr>Thinking Critically vs  </vt:lpstr>
      <vt:lpstr>Module 2 (Weeks 3 &amp; 4) Topic:  THE  NEXUS BETWEEN CRITICAL THINKING AND REASONING</vt:lpstr>
      <vt:lpstr>Thinking As  A  Skill for All AUN Students</vt:lpstr>
      <vt:lpstr>  1. Thinking as  a  Skill</vt:lpstr>
      <vt:lpstr>  1. Thinking as  a  Skill</vt:lpstr>
      <vt:lpstr>  1. Thinking as  a  Skill</vt:lpstr>
      <vt:lpstr>  1. Thinking as  a  Skill</vt:lpstr>
      <vt:lpstr>THINKING  CRITICALLY…</vt:lpstr>
      <vt:lpstr>WHAT IT MEANS TO THINK CRITICALLY…</vt:lpstr>
      <vt:lpstr>REASONING, A Feature Which Distinguishes Humans From  Other Animals</vt:lpstr>
      <vt:lpstr>Meaning of REASONING</vt:lpstr>
      <vt:lpstr>More Definitions of Reasoning &amp; What It Means to Reasons</vt:lpstr>
      <vt:lpstr>What is the Problem with this Kind of Reasoning?</vt:lpstr>
      <vt:lpstr>PowerPoint Presentation</vt:lpstr>
      <vt:lpstr>Difference Between Thinking &amp; Reasoning</vt:lpstr>
      <vt:lpstr>The Test for Reasoning in Animals </vt:lpstr>
      <vt:lpstr>Main Objectives of This Section of The Study</vt:lpstr>
      <vt:lpstr>Further Aims &amp; Objectives For Undertaking This Course In Critical Thinking</vt:lpstr>
      <vt:lpstr>God and the Call to Humanity For a time  to REASON Together</vt:lpstr>
      <vt:lpstr>Creative Thinking… What Is It All About?</vt:lpstr>
      <vt:lpstr>On Creative Thinking</vt:lpstr>
      <vt:lpstr>Whey Creative Reasoning is Hard</vt:lpstr>
      <vt:lpstr>REFLECTION,  Another  Essential Subset  Of The Human Thinking Process</vt:lpstr>
      <vt:lpstr>Definition and Meaning</vt:lpstr>
      <vt:lpstr>   On the Essence  Of Reflection</vt:lpstr>
      <vt:lpstr>In 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II of The Lectures of Critical Thinking &amp; Problem Solving Skills</dc:title>
  <dc:creator>DELL</dc:creator>
  <cp:lastModifiedBy>DELL</cp:lastModifiedBy>
  <cp:revision>48</cp:revision>
  <dcterms:created xsi:type="dcterms:W3CDTF">2024-02-17T08:51:48Z</dcterms:created>
  <dcterms:modified xsi:type="dcterms:W3CDTF">2024-02-21T00:32:31Z</dcterms:modified>
</cp:coreProperties>
</file>