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7" r:id="rId2"/>
    <p:sldId id="280" r:id="rId3"/>
    <p:sldId id="281" r:id="rId4"/>
    <p:sldId id="306" r:id="rId5"/>
    <p:sldId id="307" r:id="rId6"/>
    <p:sldId id="282" r:id="rId7"/>
    <p:sldId id="283" r:id="rId8"/>
    <p:sldId id="286" r:id="rId9"/>
    <p:sldId id="256" r:id="rId10"/>
    <p:sldId id="285" r:id="rId11"/>
    <p:sldId id="258" r:id="rId12"/>
    <p:sldId id="287" r:id="rId13"/>
    <p:sldId id="288" r:id="rId14"/>
    <p:sldId id="289" r:id="rId15"/>
    <p:sldId id="290" r:id="rId16"/>
    <p:sldId id="259" r:id="rId17"/>
    <p:sldId id="291" r:id="rId18"/>
    <p:sldId id="284" r:id="rId19"/>
    <p:sldId id="292" r:id="rId20"/>
    <p:sldId id="293" r:id="rId21"/>
    <p:sldId id="294" r:id="rId22"/>
    <p:sldId id="261" r:id="rId23"/>
    <p:sldId id="295" r:id="rId24"/>
    <p:sldId id="296" r:id="rId25"/>
    <p:sldId id="260" r:id="rId26"/>
    <p:sldId id="299" r:id="rId27"/>
    <p:sldId id="300" r:id="rId28"/>
    <p:sldId id="301" r:id="rId29"/>
    <p:sldId id="302" r:id="rId30"/>
    <p:sldId id="262" r:id="rId31"/>
    <p:sldId id="263" r:id="rId32"/>
    <p:sldId id="264" r:id="rId33"/>
    <p:sldId id="265" r:id="rId34"/>
    <p:sldId id="266" r:id="rId35"/>
    <p:sldId id="267" r:id="rId36"/>
    <p:sldId id="297" r:id="rId37"/>
    <p:sldId id="298" r:id="rId38"/>
    <p:sldId id="268" r:id="rId39"/>
    <p:sldId id="269" r:id="rId40"/>
    <p:sldId id="270" r:id="rId41"/>
    <p:sldId id="272" r:id="rId42"/>
    <p:sldId id="271" r:id="rId43"/>
    <p:sldId id="274" r:id="rId44"/>
    <p:sldId id="275" r:id="rId45"/>
    <p:sldId id="276" r:id="rId46"/>
    <p:sldId id="277" r:id="rId47"/>
    <p:sldId id="278" r:id="rId48"/>
    <p:sldId id="304" r:id="rId49"/>
    <p:sldId id="303" r:id="rId50"/>
    <p:sldId id="305" r:id="rId51"/>
    <p:sldId id="27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5" autoAdjust="0"/>
    <p:restoredTop sz="94660"/>
  </p:normalViewPr>
  <p:slideViewPr>
    <p:cSldViewPr snapToGrid="0">
      <p:cViewPr varScale="1">
        <p:scale>
          <a:sx n="54" d="100"/>
          <a:sy n="54"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DDD8-594D-4E91-A1B4-7AEEA0F8FE08}"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E2959-EF47-491D-9D97-0AE3C20D2705}" type="slidenum">
              <a:rPr lang="en-US" smtClean="0"/>
              <a:t>‹#›</a:t>
            </a:fld>
            <a:endParaRPr lang="en-US"/>
          </a:p>
        </p:txBody>
      </p:sp>
    </p:spTree>
    <p:extLst>
      <p:ext uri="{BB962C8B-B14F-4D97-AF65-F5344CB8AC3E}">
        <p14:creationId xmlns:p14="http://schemas.microsoft.com/office/powerpoint/2010/main" val="259512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FA473-CA3C-4D6D-9BFA-93192BC101DF}" type="slidenum">
              <a:rPr lang="en-US" smtClean="0"/>
              <a:t>10</a:t>
            </a:fld>
            <a:endParaRPr lang="en-US"/>
          </a:p>
        </p:txBody>
      </p:sp>
    </p:spTree>
    <p:extLst>
      <p:ext uri="{BB962C8B-B14F-4D97-AF65-F5344CB8AC3E}">
        <p14:creationId xmlns:p14="http://schemas.microsoft.com/office/powerpoint/2010/main" val="191261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256" y="121920"/>
            <a:ext cx="10650583" cy="6736080"/>
          </a:xfrm>
          <a:solidFill>
            <a:schemeClr val="accent1">
              <a:lumMod val="75000"/>
            </a:schemeClr>
          </a:solidFill>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sz="3300" b="1" dirty="0" smtClean="0"/>
              <a:t>S</a:t>
            </a:r>
            <a:r>
              <a:rPr lang="en-US" sz="3100" b="1" dirty="0" smtClean="0">
                <a:solidFill>
                  <a:schemeClr val="tx1"/>
                </a:solidFill>
              </a:rPr>
              <a:t>pecial </a:t>
            </a:r>
            <a:r>
              <a:rPr lang="en-US" sz="3100" b="1" dirty="0">
                <a:solidFill>
                  <a:schemeClr val="tx1"/>
                </a:solidFill>
              </a:rPr>
              <a:t>Lecture On </a:t>
            </a:r>
            <a:r>
              <a:rPr lang="en-US" sz="3100" b="1" dirty="0">
                <a:solidFill>
                  <a:srgbClr val="FFFF00"/>
                </a:solidFill>
              </a:rPr>
              <a:t/>
            </a:r>
            <a:br>
              <a:rPr lang="en-US" sz="3100" b="1" dirty="0">
                <a:solidFill>
                  <a:srgbClr val="FFFF00"/>
                </a:solidFill>
              </a:rPr>
            </a:br>
            <a:r>
              <a:rPr lang="en-US" sz="4000" b="1" dirty="0">
                <a:solidFill>
                  <a:srgbClr val="FFFF00"/>
                </a:solidFill>
              </a:rPr>
              <a:t>RESEARCH / PAPER/ </a:t>
            </a:r>
            <a:r>
              <a:rPr lang="en-US" sz="4000" b="1" dirty="0" smtClean="0">
                <a:solidFill>
                  <a:srgbClr val="FFFF00"/>
                </a:solidFill>
              </a:rPr>
              <a:t>SEMINAR </a:t>
            </a:r>
            <a:r>
              <a:rPr lang="en-US" sz="4000" b="1" dirty="0">
                <a:solidFill>
                  <a:srgbClr val="FFFF00"/>
                </a:solidFill>
              </a:rPr>
              <a:t>WRITING </a:t>
            </a:r>
            <a:r>
              <a:rPr lang="en-US" sz="3100" b="1" dirty="0">
                <a:solidFill>
                  <a:srgbClr val="FFFF00"/>
                </a:solidFill>
              </a:rPr>
              <a:t/>
            </a:r>
            <a:br>
              <a:rPr lang="en-US" sz="3100" b="1" dirty="0">
                <a:solidFill>
                  <a:srgbClr val="FFFF00"/>
                </a:solidFill>
              </a:rPr>
            </a:br>
            <a:r>
              <a:rPr lang="en-US" sz="3100" b="1" dirty="0">
                <a:solidFill>
                  <a:schemeClr val="tx1"/>
                </a:solidFill>
              </a:rPr>
              <a:t>For</a:t>
            </a:r>
            <a:r>
              <a:rPr lang="en-US" sz="3100" b="1" dirty="0">
                <a:solidFill>
                  <a:srgbClr val="FFFF00"/>
                </a:solidFill>
              </a:rPr>
              <a:t> </a:t>
            </a:r>
            <a:br>
              <a:rPr lang="en-US" sz="3100" b="1" dirty="0">
                <a:solidFill>
                  <a:srgbClr val="FFFF00"/>
                </a:solidFill>
              </a:rPr>
            </a:br>
            <a:r>
              <a:rPr lang="en-US" sz="3100" b="1" dirty="0" smtClean="0">
                <a:solidFill>
                  <a:srgbClr val="FFFF00"/>
                </a:solidFill>
              </a:rPr>
              <a:t>AUN  STUDENTS </a:t>
            </a:r>
            <a:r>
              <a:rPr lang="en-US" sz="3100" b="1" dirty="0">
                <a:solidFill>
                  <a:schemeClr val="tx1">
                    <a:lumMod val="95000"/>
                  </a:schemeClr>
                </a:solidFill>
              </a:rPr>
              <a:t/>
            </a:r>
            <a:br>
              <a:rPr lang="en-US" sz="3100" b="1" dirty="0">
                <a:solidFill>
                  <a:schemeClr val="tx1">
                    <a:lumMod val="95000"/>
                  </a:schemeClr>
                </a:solidFill>
              </a:rPr>
            </a:br>
            <a:r>
              <a:rPr lang="en-US" sz="3100" b="1" dirty="0" smtClean="0"/>
              <a:t>(</a:t>
            </a:r>
            <a:r>
              <a:rPr lang="en-US" sz="3100" b="1" dirty="0" smtClean="0"/>
              <a:t>Spring Semester, </a:t>
            </a:r>
            <a:r>
              <a:rPr lang="en-US" sz="3100" b="1" dirty="0" smtClean="0"/>
              <a:t>2023 - 2024)</a:t>
            </a:r>
            <a:r>
              <a:rPr lang="en-US" sz="3100" b="1" dirty="0"/>
              <a:t/>
            </a:r>
            <a:br>
              <a:rPr lang="en-US" sz="3100" b="1" dirty="0"/>
            </a:br>
            <a:r>
              <a:rPr lang="en-US" sz="3100" b="1" dirty="0"/>
              <a:t>Department of General Education Studies, </a:t>
            </a:r>
            <a:br>
              <a:rPr lang="en-US" sz="3100" b="1" dirty="0"/>
            </a:br>
            <a:r>
              <a:rPr lang="en-US" sz="3100" b="1" dirty="0"/>
              <a:t>Faculty of Arts &amp; Social Sciences (SAS),</a:t>
            </a:r>
            <a:br>
              <a:rPr lang="en-US" sz="3100" b="1" dirty="0"/>
            </a:br>
            <a:r>
              <a:rPr lang="en-US" sz="3100" dirty="0"/>
              <a:t> </a:t>
            </a:r>
            <a:r>
              <a:rPr lang="en-US" sz="3100" b="1" dirty="0">
                <a:solidFill>
                  <a:srgbClr val="FFFF00"/>
                </a:solidFill>
              </a:rPr>
              <a:t>American University of Nigeria (AUN), </a:t>
            </a:r>
            <a:br>
              <a:rPr lang="en-US" sz="3100" b="1" dirty="0">
                <a:solidFill>
                  <a:srgbClr val="FFFF00"/>
                </a:solidFill>
              </a:rPr>
            </a:br>
            <a:r>
              <a:rPr lang="en-US" sz="3100" b="1" dirty="0" err="1">
                <a:solidFill>
                  <a:srgbClr val="FFFF00"/>
                </a:solidFill>
              </a:rPr>
              <a:t>Yola</a:t>
            </a:r>
            <a:r>
              <a:rPr lang="en-US" sz="3100" b="1" dirty="0">
                <a:solidFill>
                  <a:srgbClr val="FFFF00"/>
                </a:solidFill>
              </a:rPr>
              <a:t>, Adamawa </a:t>
            </a:r>
            <a:r>
              <a:rPr lang="en-US" sz="3100" b="1" dirty="0" smtClean="0">
                <a:solidFill>
                  <a:srgbClr val="FFFF00"/>
                </a:solidFill>
              </a:rPr>
              <a:t>State…</a:t>
            </a:r>
            <a:r>
              <a:rPr lang="en-US" sz="2700" dirty="0"/>
              <a:t/>
            </a:r>
            <a:br>
              <a:rPr lang="en-US" sz="2700" dirty="0"/>
            </a:br>
            <a:r>
              <a:rPr lang="en-US" sz="2800" dirty="0"/>
              <a:t/>
            </a:r>
            <a:br>
              <a:rPr lang="en-US" sz="2800" dirty="0"/>
            </a:br>
            <a:r>
              <a:rPr lang="en-US" sz="2800" b="1" dirty="0">
                <a:solidFill>
                  <a:schemeClr val="tx1"/>
                </a:solidFill>
              </a:rPr>
              <a:t>Wogu, I. A. Power (PhD)</a:t>
            </a:r>
            <a:r>
              <a:rPr lang="en-US" sz="2400" dirty="0"/>
              <a:t/>
            </a:r>
            <a:br>
              <a:rPr lang="en-US" sz="2400" dirty="0"/>
            </a:br>
            <a:endParaRPr lang="en-US" sz="2400" dirty="0"/>
          </a:p>
        </p:txBody>
      </p:sp>
      <p:sp>
        <p:nvSpPr>
          <p:cNvPr id="3" name="Subtitle 2"/>
          <p:cNvSpPr>
            <a:spLocks noGrp="1"/>
          </p:cNvSpPr>
          <p:nvPr>
            <p:ph type="subTitle" idx="1"/>
          </p:nvPr>
        </p:nvSpPr>
        <p:spPr>
          <a:xfrm rot="19140000">
            <a:off x="-453840" y="1045938"/>
            <a:ext cx="5050019" cy="1506994"/>
          </a:xfrm>
          <a:solidFill>
            <a:schemeClr val="tx1"/>
          </a:solidFill>
        </p:spPr>
        <p:txBody>
          <a:bodyPr>
            <a:noAutofit/>
          </a:bodyPr>
          <a:lstStyle/>
          <a:p>
            <a:pPr algn="ctr"/>
            <a:r>
              <a:rPr lang="en-GB" sz="2300" b="1" dirty="0">
                <a:solidFill>
                  <a:srgbClr val="C00000"/>
                </a:solidFill>
                <a:latin typeface="Times New Roman" panose="02020603050405020304" pitchFamily="18" charset="0"/>
                <a:cs typeface="Times New Roman" panose="02020603050405020304" pitchFamily="18" charset="0"/>
              </a:rPr>
              <a:t>Identifying </a:t>
            </a:r>
            <a:r>
              <a:rPr lang="en-GB" sz="2300" b="1" dirty="0">
                <a:solidFill>
                  <a:schemeClr val="bg1"/>
                </a:solidFill>
                <a:latin typeface="Times New Roman" panose="02020603050405020304" pitchFamily="18" charset="0"/>
                <a:cs typeface="Times New Roman" panose="02020603050405020304" pitchFamily="18" charset="0"/>
              </a:rPr>
              <a:t>Research </a:t>
            </a:r>
            <a:r>
              <a:rPr lang="en-GB" sz="2300" b="1" dirty="0" smtClean="0">
                <a:solidFill>
                  <a:schemeClr val="bg1"/>
                </a:solidFill>
                <a:latin typeface="Times New Roman" panose="02020603050405020304" pitchFamily="18" charset="0"/>
                <a:cs typeface="Times New Roman" panose="02020603050405020304" pitchFamily="18" charset="0"/>
              </a:rPr>
              <a:t>Problems/QUESTIONS &amp;</a:t>
            </a:r>
            <a:r>
              <a:rPr lang="en-GB" sz="2300" b="1" dirty="0" smtClean="0">
                <a:solidFill>
                  <a:srgbClr val="C00000"/>
                </a:solidFill>
                <a:latin typeface="Times New Roman" panose="02020603050405020304" pitchFamily="18" charset="0"/>
                <a:cs typeface="Times New Roman" panose="02020603050405020304" pitchFamily="18" charset="0"/>
              </a:rPr>
              <a:t> </a:t>
            </a:r>
            <a:r>
              <a:rPr lang="en-GB" sz="2300" b="1" dirty="0">
                <a:solidFill>
                  <a:srgbClr val="C00000"/>
                </a:solidFill>
                <a:latin typeface="Times New Roman" panose="02020603050405020304" pitchFamily="18" charset="0"/>
                <a:cs typeface="Times New Roman" panose="02020603050405020304" pitchFamily="18" charset="0"/>
              </a:rPr>
              <a:t>Developing </a:t>
            </a:r>
            <a:r>
              <a:rPr lang="en-GB" sz="2300" b="1" dirty="0" smtClean="0">
                <a:solidFill>
                  <a:srgbClr val="C00000"/>
                </a:solidFill>
                <a:latin typeface="Times New Roman" panose="02020603050405020304" pitchFamily="18" charset="0"/>
                <a:cs typeface="Times New Roman" panose="02020603050405020304" pitchFamily="18" charset="0"/>
              </a:rPr>
              <a:t> viable </a:t>
            </a:r>
            <a:r>
              <a:rPr lang="en-GB" sz="2300" b="1" dirty="0" smtClean="0">
                <a:solidFill>
                  <a:schemeClr val="bg1"/>
                </a:solidFill>
                <a:latin typeface="Times New Roman" panose="02020603050405020304" pitchFamily="18" charset="0"/>
                <a:cs typeface="Times New Roman" panose="02020603050405020304" pitchFamily="18" charset="0"/>
              </a:rPr>
              <a:t>research Objectives…</a:t>
            </a:r>
            <a:endParaRPr lang="en-US" sz="23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35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9342120" cy="640080"/>
          </a:xfrm>
          <a:solidFill>
            <a:srgbClr val="00B0F0"/>
          </a:solidFill>
        </p:spPr>
        <p:txBody>
          <a:bodyPr/>
          <a:lstStyle/>
          <a:p>
            <a:pPr algn="just"/>
            <a:r>
              <a:rPr lang="en-US" sz="3200" b="1" dirty="0" smtClean="0">
                <a:solidFill>
                  <a:schemeClr val="bg1"/>
                </a:solidFill>
              </a:rPr>
              <a:t>Table of Content of Most Regular Research </a:t>
            </a:r>
            <a:endParaRPr lang="en-US" sz="3200" b="1" dirty="0">
              <a:solidFill>
                <a:schemeClr val="bg1"/>
              </a:solidFill>
            </a:endParaRPr>
          </a:p>
        </p:txBody>
      </p:sp>
      <p:sp>
        <p:nvSpPr>
          <p:cNvPr id="3" name="Content Placeholder 2"/>
          <p:cNvSpPr>
            <a:spLocks noGrp="1"/>
          </p:cNvSpPr>
          <p:nvPr>
            <p:ph idx="1"/>
          </p:nvPr>
        </p:nvSpPr>
        <p:spPr>
          <a:xfrm>
            <a:off x="121920" y="811068"/>
            <a:ext cx="9342120" cy="6046932"/>
          </a:xfrm>
          <a:solidFill>
            <a:srgbClr val="FF0000"/>
          </a:solidFill>
        </p:spPr>
        <p:txBody>
          <a:bodyPr>
            <a:normAutofit fontScale="32500" lnSpcReduction="20000"/>
          </a:bodyPr>
          <a:lstStyle/>
          <a:p>
            <a:pPr>
              <a:buFont typeface="Wingdings" pitchFamily="2" charset="2"/>
              <a:buChar char="q"/>
            </a:pPr>
            <a:r>
              <a:rPr lang="en-US" sz="8900" b="1" dirty="0"/>
              <a:t>An introduction  is defined as a beginning section which states the purpose and goals in an essay, article, or </a:t>
            </a:r>
            <a:r>
              <a:rPr lang="en-US" sz="8900" b="1" dirty="0" err="1" smtClean="0"/>
              <a:t>book.</a:t>
            </a:r>
            <a:r>
              <a:rPr lang="en-US" sz="8900" b="1" dirty="0" err="1" smtClean="0">
                <a:solidFill>
                  <a:srgbClr val="FF0000"/>
                </a:solidFill>
              </a:rPr>
              <a:t>ucto</a:t>
            </a:r>
            <a:r>
              <a:rPr lang="en-US" sz="8900" b="1" dirty="0" smtClean="0">
                <a:solidFill>
                  <a:srgbClr val="FF0000"/>
                </a:solidFill>
              </a:rPr>
              <a:t> </a:t>
            </a:r>
            <a:r>
              <a:rPr lang="en-US" sz="8900" b="1" dirty="0">
                <a:solidFill>
                  <a:srgbClr val="FF0000"/>
                </a:solidFill>
              </a:rPr>
              <a:t>chapter of research usually contains: </a:t>
            </a:r>
          </a:p>
          <a:p>
            <a:pPr>
              <a:buFont typeface="Wingdings" pitchFamily="2" charset="2"/>
              <a:buChar char="q"/>
            </a:pPr>
            <a:r>
              <a:rPr lang="en-US" sz="8900" b="1" dirty="0">
                <a:solidFill>
                  <a:schemeClr val="bg1"/>
                </a:solidFill>
              </a:rPr>
              <a:t>The r</a:t>
            </a:r>
            <a:r>
              <a:rPr lang="en-GB" sz="8900" b="1" dirty="0">
                <a:solidFill>
                  <a:schemeClr val="bg1"/>
                </a:solidFill>
              </a:rPr>
              <a:t>esearch title or topic</a:t>
            </a:r>
            <a:endParaRPr lang="en-US" sz="8900" b="1" dirty="0">
              <a:solidFill>
                <a:schemeClr val="bg1"/>
              </a:solidFill>
            </a:endParaRPr>
          </a:p>
          <a:p>
            <a:pPr>
              <a:buFont typeface="Wingdings" pitchFamily="2" charset="2"/>
              <a:buChar char="q"/>
            </a:pPr>
            <a:r>
              <a:rPr lang="en-GB" sz="8900" b="1" dirty="0"/>
              <a:t>Background to the study</a:t>
            </a:r>
            <a:endParaRPr lang="en-US" sz="8900" b="1" dirty="0"/>
          </a:p>
          <a:p>
            <a:pPr>
              <a:buFont typeface="Wingdings" pitchFamily="2" charset="2"/>
              <a:buChar char="q"/>
            </a:pPr>
            <a:r>
              <a:rPr lang="en-GB" sz="8900" b="1" dirty="0">
                <a:solidFill>
                  <a:schemeClr val="bg1"/>
                </a:solidFill>
              </a:rPr>
              <a:t>Statement of the problem/Research questions</a:t>
            </a:r>
          </a:p>
          <a:p>
            <a:pPr>
              <a:buFont typeface="Wingdings" pitchFamily="2" charset="2"/>
              <a:buChar char="q"/>
            </a:pPr>
            <a:r>
              <a:rPr lang="en-GB" sz="8900" b="1" dirty="0"/>
              <a:t>Objective </a:t>
            </a:r>
            <a:endParaRPr lang="en-US" sz="8900" b="1" dirty="0"/>
          </a:p>
          <a:p>
            <a:pPr>
              <a:buFont typeface="Wingdings" pitchFamily="2" charset="2"/>
              <a:buChar char="q"/>
            </a:pPr>
            <a:r>
              <a:rPr lang="en-GB" sz="8900" b="1" dirty="0">
                <a:solidFill>
                  <a:schemeClr val="bg1"/>
                </a:solidFill>
              </a:rPr>
              <a:t>Significance</a:t>
            </a:r>
            <a:endParaRPr lang="en-US" sz="8900" b="1" dirty="0">
              <a:solidFill>
                <a:schemeClr val="bg1"/>
              </a:solidFill>
            </a:endParaRPr>
          </a:p>
          <a:p>
            <a:pPr>
              <a:buFont typeface="Wingdings" pitchFamily="2" charset="2"/>
              <a:buChar char="q"/>
            </a:pPr>
            <a:r>
              <a:rPr lang="en-GB" sz="8900" b="1" dirty="0"/>
              <a:t>Scope and limitation.</a:t>
            </a:r>
          </a:p>
          <a:p>
            <a:pPr>
              <a:buFont typeface="Wingdings" pitchFamily="2" charset="2"/>
              <a:buChar char="q"/>
            </a:pPr>
            <a:r>
              <a:rPr lang="en-GB" sz="8900" b="1" dirty="0">
                <a:solidFill>
                  <a:schemeClr val="bg1"/>
                </a:solidFill>
              </a:rPr>
              <a:t>In some format, even the hypothesis and the method of study are often included in the section</a:t>
            </a:r>
            <a:r>
              <a:rPr lang="en-GB" sz="8900" b="1" dirty="0"/>
              <a:t>. </a:t>
            </a:r>
            <a:endParaRPr lang="en-US" sz="8900" b="1" dirty="0"/>
          </a:p>
          <a:p>
            <a:pPr>
              <a:buFont typeface="Wingdings" pitchFamily="2" charset="2"/>
              <a:buChar char="q"/>
            </a:pPr>
            <a:endParaRPr lang="en-GB" sz="8900" i="1" dirty="0"/>
          </a:p>
          <a:p>
            <a:endParaRPr lang="en-US" sz="2400" dirty="0"/>
          </a:p>
          <a:p>
            <a:endParaRPr lang="en-US" dirty="0"/>
          </a:p>
        </p:txBody>
      </p:sp>
    </p:spTree>
    <p:extLst>
      <p:ext uri="{BB962C8B-B14F-4D97-AF65-F5344CB8AC3E}">
        <p14:creationId xmlns:p14="http://schemas.microsoft.com/office/powerpoint/2010/main" val="230826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67640"/>
            <a:ext cx="9860280" cy="6583680"/>
          </a:xfrm>
        </p:spPr>
      </p:pic>
    </p:spTree>
    <p:extLst>
      <p:ext uri="{BB962C8B-B14F-4D97-AF65-F5344CB8AC3E}">
        <p14:creationId xmlns:p14="http://schemas.microsoft.com/office/powerpoint/2010/main" val="1338208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0" y="30480"/>
            <a:ext cx="10168050" cy="518160"/>
          </a:xfrm>
          <a:solidFill>
            <a:srgbClr val="00B0F0"/>
          </a:solidFill>
        </p:spPr>
        <p:txBody>
          <a:bodyPr>
            <a:noAutofit/>
          </a:bodyPr>
          <a:lstStyle/>
          <a:p>
            <a:r>
              <a:rPr lang="en-GB" sz="2800" b="1" dirty="0">
                <a:solidFill>
                  <a:srgbClr val="FFFF00"/>
                </a:solidFill>
              </a:rPr>
              <a:t>Writing the Background to The Study or Contextual Issues</a:t>
            </a:r>
            <a:r>
              <a:rPr lang="en-GB" sz="3000" b="1" i="1" dirty="0">
                <a:solidFill>
                  <a:srgbClr val="FFFF00"/>
                </a:solidFill>
              </a:rPr>
              <a:t/>
            </a:r>
            <a:br>
              <a:rPr lang="en-GB" sz="3000" b="1" i="1" dirty="0">
                <a:solidFill>
                  <a:srgbClr val="FFFF00"/>
                </a:solidFill>
              </a:rPr>
            </a:br>
            <a:r>
              <a:rPr lang="en-US" sz="3000" b="1" dirty="0">
                <a:solidFill>
                  <a:srgbClr val="FFFF00"/>
                </a:solidFill>
              </a:rPr>
              <a:t/>
            </a:r>
            <a:br>
              <a:rPr lang="en-US" sz="3000" b="1" dirty="0">
                <a:solidFill>
                  <a:srgbClr val="FFFF00"/>
                </a:solidFill>
              </a:rPr>
            </a:br>
            <a:endParaRPr lang="en-US" sz="3000" b="1" dirty="0">
              <a:solidFill>
                <a:srgbClr val="FFFF00"/>
              </a:solidFill>
            </a:endParaRPr>
          </a:p>
        </p:txBody>
      </p:sp>
      <p:sp>
        <p:nvSpPr>
          <p:cNvPr id="3" name="Content Placeholder 2"/>
          <p:cNvSpPr>
            <a:spLocks noGrp="1"/>
          </p:cNvSpPr>
          <p:nvPr>
            <p:ph idx="1"/>
          </p:nvPr>
        </p:nvSpPr>
        <p:spPr>
          <a:xfrm>
            <a:off x="182880" y="594360"/>
            <a:ext cx="10043160" cy="6263640"/>
          </a:xfrm>
          <a:solidFill>
            <a:schemeClr val="accent1">
              <a:lumMod val="75000"/>
            </a:schemeClr>
          </a:solidFill>
        </p:spPr>
        <p:txBody>
          <a:bodyPr>
            <a:noAutofit/>
          </a:bodyPr>
          <a:lstStyle/>
          <a:p>
            <a:pPr algn="just">
              <a:buFont typeface="Wingdings" pitchFamily="2" charset="2"/>
              <a:buChar char="q"/>
            </a:pPr>
            <a:r>
              <a:rPr lang="en-GB" sz="2700" b="1" dirty="0"/>
              <a:t>Not about concept definitions, although there should be effort to highlight the meaning of key concepts of the research</a:t>
            </a:r>
          </a:p>
          <a:p>
            <a:pPr algn="just">
              <a:buFont typeface="Wingdings" pitchFamily="2" charset="2"/>
              <a:buChar char="q"/>
            </a:pPr>
            <a:r>
              <a:rPr lang="en-GB" sz="2700" b="1" dirty="0">
                <a:solidFill>
                  <a:srgbClr val="FFFF00"/>
                </a:solidFill>
              </a:rPr>
              <a:t>Essentially about introducing  the scholarly debate surrounding the research problem.</a:t>
            </a:r>
            <a:r>
              <a:rPr lang="en-GB" sz="2700" b="1" i="1" dirty="0">
                <a:solidFill>
                  <a:srgbClr val="FFFF00"/>
                </a:solidFill>
              </a:rPr>
              <a:t> </a:t>
            </a:r>
          </a:p>
          <a:p>
            <a:pPr algn="just">
              <a:buFont typeface="Wingdings" pitchFamily="2" charset="2"/>
              <a:buChar char="q"/>
            </a:pPr>
            <a:r>
              <a:rPr lang="en-GB" sz="2700" b="1" dirty="0"/>
              <a:t>Showcases the root, nature, scope of the problem </a:t>
            </a:r>
          </a:p>
          <a:p>
            <a:pPr algn="just">
              <a:buFont typeface="Wingdings" pitchFamily="2" charset="2"/>
              <a:buChar char="q"/>
            </a:pPr>
            <a:r>
              <a:rPr lang="en-GB" sz="2700" b="1" dirty="0">
                <a:solidFill>
                  <a:srgbClr val="FFFF00"/>
                </a:solidFill>
              </a:rPr>
              <a:t>Shows the extent previous studies have been successfully, underscore gaps, which current effort wants to address. </a:t>
            </a:r>
          </a:p>
          <a:p>
            <a:pPr algn="just">
              <a:buFont typeface="Wingdings" pitchFamily="2" charset="2"/>
              <a:buChar char="q"/>
            </a:pPr>
            <a:r>
              <a:rPr lang="en-GB" sz="2700" b="1" dirty="0"/>
              <a:t>Highlights bad situation, unresolved scholarly contention, unacceptable position etc. that warrants the researcher’s attention.</a:t>
            </a:r>
          </a:p>
          <a:p>
            <a:pPr algn="just">
              <a:buFont typeface="Wingdings" pitchFamily="2" charset="2"/>
              <a:buChar char="q"/>
            </a:pPr>
            <a:r>
              <a:rPr lang="en-GB" sz="2700" b="1" dirty="0">
                <a:solidFill>
                  <a:srgbClr val="FFFF00"/>
                </a:solidFill>
              </a:rPr>
              <a:t>Chronicles issue(s) that aroused the researcher’s interest</a:t>
            </a:r>
          </a:p>
        </p:txBody>
      </p:sp>
    </p:spTree>
    <p:extLst>
      <p:ext uri="{BB962C8B-B14F-4D97-AF65-F5344CB8AC3E}">
        <p14:creationId xmlns:p14="http://schemas.microsoft.com/office/powerpoint/2010/main" val="3029147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
            <a:ext cx="9966960" cy="548640"/>
          </a:xfrm>
          <a:solidFill>
            <a:schemeClr val="accent1">
              <a:lumMod val="20000"/>
              <a:lumOff val="80000"/>
            </a:schemeClr>
          </a:solidFill>
        </p:spPr>
        <p:txBody>
          <a:bodyPr>
            <a:normAutofit fontScale="90000"/>
          </a:bodyPr>
          <a:lstStyle/>
          <a:p>
            <a:r>
              <a:rPr lang="en-GB" sz="3100" b="1" i="1" dirty="0">
                <a:solidFill>
                  <a:schemeClr val="bg1"/>
                </a:solidFill>
              </a:rPr>
              <a:t>Sample Procedure for Writing a Background to the Study  </a:t>
            </a:r>
            <a:r>
              <a:rPr lang="en-US" sz="2400" dirty="0">
                <a:solidFill>
                  <a:srgbClr val="C00000"/>
                </a:solidFill>
              </a:rPr>
              <a:t/>
            </a:r>
            <a:br>
              <a:rPr lang="en-US" sz="2400" dirty="0">
                <a:solidFill>
                  <a:srgbClr val="C00000"/>
                </a:solidFill>
              </a:rPr>
            </a:br>
            <a:endParaRPr lang="en-US" sz="2400" dirty="0">
              <a:solidFill>
                <a:srgbClr val="C00000"/>
              </a:solidFill>
            </a:endParaRPr>
          </a:p>
        </p:txBody>
      </p:sp>
      <p:sp>
        <p:nvSpPr>
          <p:cNvPr id="3" name="Content Placeholder 2"/>
          <p:cNvSpPr>
            <a:spLocks noGrp="1"/>
          </p:cNvSpPr>
          <p:nvPr>
            <p:ph idx="1"/>
          </p:nvPr>
        </p:nvSpPr>
        <p:spPr>
          <a:xfrm>
            <a:off x="0" y="670560"/>
            <a:ext cx="9921240" cy="6187440"/>
          </a:xfrm>
          <a:solidFill>
            <a:srgbClr val="0070C0"/>
          </a:solidFill>
        </p:spPr>
        <p:txBody>
          <a:bodyPr>
            <a:normAutofit fontScale="70000" lnSpcReduction="20000"/>
          </a:bodyPr>
          <a:lstStyle/>
          <a:p>
            <a:r>
              <a:rPr lang="en-GB" sz="3800" b="1" dirty="0"/>
              <a:t>Step 1: Worldview background issues to the study </a:t>
            </a:r>
            <a:endParaRPr lang="en-US" sz="3800" b="1" dirty="0"/>
          </a:p>
          <a:p>
            <a:r>
              <a:rPr lang="en-GB" sz="3800" b="1" dirty="0"/>
              <a:t>Step 2: </a:t>
            </a:r>
            <a:r>
              <a:rPr lang="en-GB" sz="3800" b="1" dirty="0">
                <a:solidFill>
                  <a:srgbClr val="FFFF00"/>
                </a:solidFill>
              </a:rPr>
              <a:t>Regional view to the background study </a:t>
            </a:r>
            <a:endParaRPr lang="en-US" sz="3800" b="1" dirty="0">
              <a:solidFill>
                <a:srgbClr val="FFFF00"/>
              </a:solidFill>
            </a:endParaRPr>
          </a:p>
          <a:p>
            <a:r>
              <a:rPr lang="en-GB" sz="3800" b="1" dirty="0"/>
              <a:t>Step 3: National view to the background study </a:t>
            </a:r>
            <a:endParaRPr lang="en-US" sz="3800" b="1" dirty="0"/>
          </a:p>
          <a:p>
            <a:r>
              <a:rPr lang="en-GB" sz="3800" b="1" dirty="0"/>
              <a:t>Step 4: </a:t>
            </a:r>
            <a:r>
              <a:rPr lang="en-GB" sz="3800" b="1" dirty="0">
                <a:solidFill>
                  <a:srgbClr val="FFFF00"/>
                </a:solidFill>
              </a:rPr>
              <a:t>Local view issue to the background study  </a:t>
            </a:r>
            <a:endParaRPr lang="en-US" sz="3800" b="1" dirty="0">
              <a:solidFill>
                <a:srgbClr val="FFFF00"/>
              </a:solidFill>
            </a:endParaRPr>
          </a:p>
          <a:p>
            <a:r>
              <a:rPr lang="en-GB" sz="3800" b="1" dirty="0"/>
              <a:t>Step 5: Research Intuition (</a:t>
            </a:r>
            <a:r>
              <a:rPr lang="en-GB" sz="3800" b="1" dirty="0" err="1"/>
              <a:t>Lango</a:t>
            </a:r>
            <a:r>
              <a:rPr lang="en-GB" sz="3800" b="1" dirty="0"/>
              <a:t>, 2020:2)</a:t>
            </a:r>
          </a:p>
          <a:p>
            <a:endParaRPr lang="en-US" sz="3800" b="1" dirty="0"/>
          </a:p>
          <a:p>
            <a:pPr algn="just"/>
            <a:r>
              <a:rPr lang="en-GB" dirty="0" smtClean="0">
                <a:solidFill>
                  <a:srgbClr val="FFFF00"/>
                </a:solidFill>
              </a:rPr>
              <a:t>	</a:t>
            </a:r>
            <a:r>
              <a:rPr lang="en-GB" sz="3100" b="1" dirty="0">
                <a:solidFill>
                  <a:srgbClr val="FFFF00"/>
                </a:solidFill>
                <a:cs typeface="Times New Roman" panose="02020603050405020304" pitchFamily="18" charset="0"/>
              </a:rPr>
              <a:t>Let it also be said that all these sections do not warrant pages and pages. Background to the study is part of the introduction to the research. Issues raised in the introduction of any writing are not details but highlights of what is to come. Conceptualisations, any scholarly debate, global situation, regional, and even national situations, will all be addressed in more details to show theoretical and empirical status of the extant literature and the gap being created. </a:t>
            </a:r>
          </a:p>
          <a:p>
            <a:pPr algn="just"/>
            <a:r>
              <a:rPr lang="en-GB" sz="3100" b="1" dirty="0">
                <a:solidFill>
                  <a:srgbClr val="FFFF00"/>
                </a:solidFill>
                <a:cs typeface="Times New Roman" panose="02020603050405020304" pitchFamily="18" charset="0"/>
              </a:rPr>
              <a:t>It is therefore important to say that the background should be concise and focused on important issues that help to justify the worth of the study. Some of these issues could take just a paragraph or two to address</a:t>
            </a:r>
            <a:r>
              <a:rPr lang="en-GB" sz="3100" dirty="0">
                <a:solidFill>
                  <a:srgbClr val="FFFF00"/>
                </a:solidFill>
              </a:rPr>
              <a:t>.</a:t>
            </a:r>
            <a:endParaRPr lang="en-US" sz="3100" dirty="0">
              <a:solidFill>
                <a:srgbClr val="FFFF00"/>
              </a:solidFill>
            </a:endParaRPr>
          </a:p>
        </p:txBody>
      </p:sp>
    </p:spTree>
    <p:extLst>
      <p:ext uri="{BB962C8B-B14F-4D97-AF65-F5344CB8AC3E}">
        <p14:creationId xmlns:p14="http://schemas.microsoft.com/office/powerpoint/2010/main" val="385294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17280" cy="710248"/>
          </a:xfrm>
          <a:solidFill>
            <a:srgbClr val="FFFF00"/>
          </a:solidFill>
        </p:spPr>
        <p:txBody>
          <a:bodyPr>
            <a:normAutofit fontScale="90000"/>
          </a:bodyPr>
          <a:lstStyle/>
          <a:p>
            <a:r>
              <a:rPr lang="en-GB" b="1" dirty="0" smtClean="0">
                <a:solidFill>
                  <a:srgbClr val="C00000"/>
                </a:solidFill>
              </a:rPr>
              <a:t>Statement </a:t>
            </a:r>
            <a:r>
              <a:rPr lang="en-GB" b="1" dirty="0">
                <a:solidFill>
                  <a:srgbClr val="C00000"/>
                </a:solidFill>
              </a:rPr>
              <a:t>of T</a:t>
            </a:r>
            <a:r>
              <a:rPr lang="en-GB" b="1" dirty="0" smtClean="0">
                <a:solidFill>
                  <a:srgbClr val="C00000"/>
                </a:solidFill>
              </a:rPr>
              <a:t>he Problem</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06680" y="710248"/>
            <a:ext cx="8763000" cy="6147752"/>
          </a:xfrm>
          <a:solidFill>
            <a:schemeClr val="accent5">
              <a:lumMod val="75000"/>
            </a:schemeClr>
          </a:solidFill>
        </p:spPr>
        <p:txBody>
          <a:bodyPr>
            <a:noAutofit/>
          </a:bodyPr>
          <a:lstStyle/>
          <a:p>
            <a:pPr algn="just">
              <a:buFont typeface="Wingdings" pitchFamily="2" charset="2"/>
              <a:buChar char="q"/>
            </a:pPr>
            <a:r>
              <a:rPr lang="en-GB" sz="2200" b="1" dirty="0"/>
              <a:t>Is a sentence or two that clearly proposes what the researcher wants to examine, investigate, describe, interrogate or any of such words that explain the research project. </a:t>
            </a:r>
          </a:p>
          <a:p>
            <a:pPr algn="just">
              <a:buFont typeface="Wingdings" pitchFamily="2" charset="2"/>
              <a:buChar char="q"/>
            </a:pPr>
            <a:r>
              <a:rPr lang="en-GB" sz="2200" b="1" dirty="0">
                <a:solidFill>
                  <a:srgbClr val="FFFF00"/>
                </a:solidFill>
              </a:rPr>
              <a:t>Students get carried away by the preamble to introduce the research problem </a:t>
            </a:r>
          </a:p>
          <a:p>
            <a:pPr algn="just">
              <a:buFont typeface="Wingdings" pitchFamily="2" charset="2"/>
              <a:buChar char="q"/>
            </a:pPr>
            <a:r>
              <a:rPr lang="en-GB" sz="2200" b="1" dirty="0"/>
              <a:t>Usually fail to clearly state the problem  </a:t>
            </a:r>
          </a:p>
          <a:p>
            <a:pPr algn="just">
              <a:buFont typeface="Wingdings" pitchFamily="2" charset="2"/>
              <a:buChar char="q"/>
            </a:pPr>
            <a:r>
              <a:rPr lang="en-GB" sz="2200" b="1" dirty="0">
                <a:solidFill>
                  <a:srgbClr val="FFFF00"/>
                </a:solidFill>
              </a:rPr>
              <a:t>It can come at the beginning of the section with such phrases like: This study investigates, examines, interrogates etc. </a:t>
            </a:r>
          </a:p>
          <a:p>
            <a:pPr algn="just">
              <a:buFont typeface="Wingdings" pitchFamily="2" charset="2"/>
              <a:buChar char="q"/>
            </a:pPr>
            <a:r>
              <a:rPr lang="en-GB" sz="2200" b="1" dirty="0"/>
              <a:t>Or at the end with such conjunction like, ‘it is against this backdrop that this study…...</a:t>
            </a:r>
          </a:p>
          <a:p>
            <a:pPr algn="just">
              <a:buFont typeface="Wingdings" pitchFamily="2" charset="2"/>
              <a:buChar char="q"/>
            </a:pPr>
            <a:r>
              <a:rPr lang="en-GB" sz="2200" b="1" dirty="0">
                <a:solidFill>
                  <a:srgbClr val="FFFF00"/>
                </a:solidFill>
              </a:rPr>
              <a:t>Students must be able to distinguish  the problem that led to a research and the research problem itself</a:t>
            </a:r>
          </a:p>
          <a:p>
            <a:pPr algn="just">
              <a:buFont typeface="Wingdings" pitchFamily="2" charset="2"/>
              <a:buChar char="q"/>
            </a:pPr>
            <a:r>
              <a:rPr lang="en-GB" sz="2200" b="1" dirty="0"/>
              <a:t>Students often repeat the same information in the background to the study in their statement of problem  </a:t>
            </a:r>
          </a:p>
          <a:p>
            <a:pPr algn="just">
              <a:buFont typeface="Wingdings" pitchFamily="2" charset="2"/>
              <a:buChar char="q"/>
            </a:pPr>
            <a:endParaRPr lang="en-US" sz="2100" dirty="0">
              <a:solidFill>
                <a:srgbClr val="FF0000"/>
              </a:solidFill>
            </a:endParaRPr>
          </a:p>
          <a:p>
            <a:endParaRPr lang="en-US" sz="2100" dirty="0"/>
          </a:p>
        </p:txBody>
      </p:sp>
    </p:spTree>
    <p:extLst>
      <p:ext uri="{BB962C8B-B14F-4D97-AF65-F5344CB8AC3E}">
        <p14:creationId xmlns:p14="http://schemas.microsoft.com/office/powerpoint/2010/main" val="3736323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9525000" cy="624840"/>
          </a:xfrm>
          <a:solidFill>
            <a:schemeClr val="accent5">
              <a:lumMod val="75000"/>
            </a:schemeClr>
          </a:solidFill>
        </p:spPr>
        <p:txBody>
          <a:bodyPr>
            <a:normAutofit fontScale="90000"/>
          </a:bodyPr>
          <a:lstStyle/>
          <a:p>
            <a:r>
              <a:rPr lang="en-US" b="1" dirty="0" smtClean="0">
                <a:solidFill>
                  <a:schemeClr val="tx1"/>
                </a:solidFill>
              </a:rPr>
              <a:t>Statement of Problem…</a:t>
            </a:r>
            <a:endParaRPr lang="en-US" b="1" dirty="0">
              <a:solidFill>
                <a:schemeClr val="tx1"/>
              </a:solidFill>
            </a:endParaRPr>
          </a:p>
        </p:txBody>
      </p:sp>
      <p:sp>
        <p:nvSpPr>
          <p:cNvPr id="3" name="Content Placeholder 2"/>
          <p:cNvSpPr>
            <a:spLocks noGrp="1"/>
          </p:cNvSpPr>
          <p:nvPr>
            <p:ph idx="1"/>
          </p:nvPr>
        </p:nvSpPr>
        <p:spPr>
          <a:xfrm>
            <a:off x="106680" y="853441"/>
            <a:ext cx="9525000" cy="5897879"/>
          </a:xfrm>
          <a:solidFill>
            <a:srgbClr val="FFFF00"/>
          </a:solidFill>
        </p:spPr>
        <p:txBody>
          <a:bodyPr>
            <a:noAutofit/>
          </a:bodyPr>
          <a:lstStyle/>
          <a:p>
            <a:pPr>
              <a:buFont typeface="Wingdings" pitchFamily="2" charset="2"/>
              <a:buChar char="q"/>
            </a:pPr>
            <a:r>
              <a:rPr lang="en-GB" sz="2600" b="1" dirty="0">
                <a:solidFill>
                  <a:srgbClr val="0070C0"/>
                </a:solidFill>
              </a:rPr>
              <a:t>Liken the relationship of background to problem of research to that of symptoms and the sickness.</a:t>
            </a:r>
            <a:endParaRPr lang="en-US" sz="2600" b="1" dirty="0">
              <a:solidFill>
                <a:srgbClr val="0070C0"/>
              </a:solidFill>
            </a:endParaRPr>
          </a:p>
          <a:p>
            <a:pPr algn="just"/>
            <a:r>
              <a:rPr lang="en-GB" sz="2600" dirty="0">
                <a:solidFill>
                  <a:srgbClr val="FF0000"/>
                </a:solidFill>
              </a:rPr>
              <a:t>	</a:t>
            </a:r>
            <a:r>
              <a:rPr lang="en-GB" sz="2600" b="1" dirty="0">
                <a:solidFill>
                  <a:srgbClr val="FF0000"/>
                </a:solidFill>
              </a:rPr>
              <a:t>“The researcher [should] delineate the actual research </a:t>
            </a:r>
            <a:r>
              <a:rPr lang="en-GB" sz="2600" b="1" i="1" dirty="0">
                <a:solidFill>
                  <a:srgbClr val="FF0000"/>
                </a:solidFill>
              </a:rPr>
              <a:t>problem </a:t>
            </a:r>
            <a:r>
              <a:rPr lang="en-GB" sz="2600" b="1" dirty="0">
                <a:solidFill>
                  <a:srgbClr val="FF0000"/>
                </a:solidFill>
              </a:rPr>
              <a:t>from </a:t>
            </a:r>
            <a:r>
              <a:rPr lang="en-GB" sz="2600" b="1" i="1" dirty="0">
                <a:solidFill>
                  <a:srgbClr val="FF0000"/>
                </a:solidFill>
              </a:rPr>
              <a:t>symptoms</a:t>
            </a:r>
            <a:r>
              <a:rPr lang="en-GB" sz="2600" b="1" dirty="0">
                <a:solidFill>
                  <a:srgbClr val="FF0000"/>
                </a:solidFill>
              </a:rPr>
              <a:t>. Think of the diagnosis process that patients who visit doctors go through. The doctor asks a number of questions that enable the patient to describe the symptoms of a disease so that the doctor can know what the problem is. </a:t>
            </a:r>
          </a:p>
          <a:p>
            <a:pPr algn="just"/>
            <a:r>
              <a:rPr lang="en-GB" sz="2600" b="1" dirty="0">
                <a:solidFill>
                  <a:schemeClr val="bg1"/>
                </a:solidFill>
              </a:rPr>
              <a:t>The intention of the doctor is to treat the problem and not the symptoms. This is also what is expected in managerial action or research situations: the manager or researcher is expected to find a solution to a problem and not for the symptoms of the problem. </a:t>
            </a:r>
            <a:r>
              <a:rPr lang="en-GB" sz="2600" b="1" dirty="0" smtClean="0">
                <a:solidFill>
                  <a:schemeClr val="bg1"/>
                </a:solidFill>
              </a:rPr>
              <a:t>“(</a:t>
            </a:r>
            <a:r>
              <a:rPr lang="en-GB" sz="2600" b="1" dirty="0" err="1" smtClean="0">
                <a:solidFill>
                  <a:schemeClr val="bg1"/>
                </a:solidFill>
              </a:rPr>
              <a:t>Muganda</a:t>
            </a:r>
            <a:r>
              <a:rPr lang="en-GB" sz="2600" b="1" dirty="0">
                <a:solidFill>
                  <a:schemeClr val="bg1"/>
                </a:solidFill>
              </a:rPr>
              <a:t>, 2019</a:t>
            </a:r>
            <a:r>
              <a:rPr lang="en-GB" sz="2600" b="1" dirty="0" smtClean="0">
                <a:solidFill>
                  <a:schemeClr val="bg1"/>
                </a:solidFill>
              </a:rPr>
              <a:t>). </a:t>
            </a:r>
            <a:endParaRPr lang="en-US" sz="2600" b="1" dirty="0">
              <a:solidFill>
                <a:schemeClr val="bg1"/>
              </a:solidFill>
            </a:endParaRPr>
          </a:p>
          <a:p>
            <a:endParaRPr lang="en-US" sz="2400" dirty="0"/>
          </a:p>
        </p:txBody>
      </p:sp>
    </p:spTree>
    <p:extLst>
      <p:ext uri="{BB962C8B-B14F-4D97-AF65-F5344CB8AC3E}">
        <p14:creationId xmlns:p14="http://schemas.microsoft.com/office/powerpoint/2010/main" val="760374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1" y="106680"/>
            <a:ext cx="9746506" cy="6614160"/>
          </a:xfrm>
          <a:prstGeom prst="rect">
            <a:avLst/>
          </a:prstGeom>
        </p:spPr>
      </p:pic>
    </p:spTree>
    <p:extLst>
      <p:ext uri="{BB962C8B-B14F-4D97-AF65-F5344CB8AC3E}">
        <p14:creationId xmlns:p14="http://schemas.microsoft.com/office/powerpoint/2010/main" val="1100243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0480"/>
            <a:ext cx="8747760" cy="533400"/>
          </a:xfrm>
          <a:solidFill>
            <a:schemeClr val="tx1"/>
          </a:solidFill>
        </p:spPr>
        <p:txBody>
          <a:bodyPr>
            <a:normAutofit fontScale="90000"/>
          </a:bodyPr>
          <a:lstStyle/>
          <a:p>
            <a:r>
              <a:rPr lang="en-GB" sz="3600" b="1" dirty="0">
                <a:solidFill>
                  <a:srgbClr val="C00000"/>
                </a:solidFill>
              </a:rPr>
              <a:t>A Typology of Statement of The Problem</a:t>
            </a:r>
            <a:r>
              <a:rPr lang="en-US" dirty="0">
                <a:solidFill>
                  <a:srgbClr val="C00000"/>
                </a:solidFill>
              </a:rPr>
              <a:t/>
            </a:r>
            <a:br>
              <a:rPr lang="en-US" dirty="0">
                <a:solidFill>
                  <a:srgbClr val="C00000"/>
                </a:solidFill>
              </a:rPr>
            </a:br>
            <a:endParaRPr lang="en-US"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4851828"/>
              </p:ext>
            </p:extLst>
          </p:nvPr>
        </p:nvGraphicFramePr>
        <p:xfrm>
          <a:off x="121920" y="609600"/>
          <a:ext cx="9326880" cy="6248400"/>
        </p:xfrm>
        <a:graphic>
          <a:graphicData uri="http://schemas.openxmlformats.org/drawingml/2006/table">
            <a:tbl>
              <a:tblPr firstRow="1" firstCol="1" bandRow="1">
                <a:tableStyleId>{5C22544A-7EE6-4342-B048-85BDC9FD1C3A}</a:tableStyleId>
              </a:tblPr>
              <a:tblGrid>
                <a:gridCol w="9326880"/>
              </a:tblGrid>
              <a:tr h="6248400">
                <a:tc>
                  <a:txBody>
                    <a:bodyPr/>
                    <a:lstStyle/>
                    <a:p>
                      <a:pPr marL="0" marR="0" algn="just">
                        <a:lnSpc>
                          <a:spcPct val="115000"/>
                        </a:lnSpc>
                        <a:spcBef>
                          <a:spcPts val="0"/>
                        </a:spcBef>
                        <a:spcAft>
                          <a:spcPts val="0"/>
                        </a:spcAft>
                      </a:pPr>
                      <a:r>
                        <a:rPr lang="en-GB" sz="2200" dirty="0">
                          <a:solidFill>
                            <a:schemeClr val="tx1"/>
                          </a:solidFill>
                          <a:effectLst/>
                        </a:rPr>
                        <a:t>Despite the apparent failure of local governments to </a:t>
                      </a:r>
                      <a:r>
                        <a:rPr lang="en-GB" sz="2200" dirty="0" smtClean="0">
                          <a:solidFill>
                            <a:schemeClr val="tx1"/>
                          </a:solidFill>
                          <a:effectLst/>
                        </a:rPr>
                        <a:t>deliver </a:t>
                      </a:r>
                      <a:r>
                        <a:rPr lang="en-GB" sz="2200" dirty="0">
                          <a:solidFill>
                            <a:schemeClr val="tx1"/>
                          </a:solidFill>
                          <a:effectLst/>
                        </a:rPr>
                        <a:t>basic services in Nigeria and </a:t>
                      </a:r>
                      <a:r>
                        <a:rPr lang="en-GB" sz="2200" dirty="0" err="1" smtClean="0">
                          <a:solidFill>
                            <a:schemeClr val="tx1"/>
                          </a:solidFill>
                          <a:effectLst/>
                        </a:rPr>
                        <a:t>Admawa</a:t>
                      </a:r>
                      <a:r>
                        <a:rPr lang="en-GB" sz="2200" dirty="0" smtClean="0">
                          <a:solidFill>
                            <a:schemeClr val="tx1"/>
                          </a:solidFill>
                          <a:effectLst/>
                        </a:rPr>
                        <a:t> </a:t>
                      </a:r>
                      <a:r>
                        <a:rPr lang="en-GB" sz="2200" dirty="0">
                          <a:solidFill>
                            <a:schemeClr val="tx1"/>
                          </a:solidFill>
                          <a:effectLst/>
                        </a:rPr>
                        <a:t>state in particular, few local governments have consistently made a difference in service delivery. Scholars have shown that capacity to generate own resources could make a difference in ability of LGs to provide services.  </a:t>
                      </a:r>
                      <a:endParaRPr lang="en-GB" sz="2200" dirty="0" smtClean="0">
                        <a:solidFill>
                          <a:schemeClr val="tx1"/>
                        </a:solidFill>
                        <a:effectLst/>
                      </a:endParaRPr>
                    </a:p>
                    <a:p>
                      <a:pPr marL="0" marR="0" algn="just">
                        <a:lnSpc>
                          <a:spcPct val="115000"/>
                        </a:lnSpc>
                        <a:spcBef>
                          <a:spcPts val="0"/>
                        </a:spcBef>
                        <a:spcAft>
                          <a:spcPts val="0"/>
                        </a:spcAft>
                      </a:pPr>
                      <a:endParaRPr lang="en-GB" sz="2200" dirty="0" smtClean="0">
                        <a:solidFill>
                          <a:schemeClr val="tx1"/>
                        </a:solidFill>
                        <a:effectLst/>
                      </a:endParaRPr>
                    </a:p>
                    <a:p>
                      <a:pPr marL="0" marR="0" algn="just">
                        <a:lnSpc>
                          <a:spcPct val="115000"/>
                        </a:lnSpc>
                        <a:spcBef>
                          <a:spcPts val="0"/>
                        </a:spcBef>
                        <a:spcAft>
                          <a:spcPts val="0"/>
                        </a:spcAft>
                      </a:pPr>
                      <a:r>
                        <a:rPr lang="en-GB" sz="2200" dirty="0" smtClean="0">
                          <a:solidFill>
                            <a:schemeClr val="tx1"/>
                          </a:solidFill>
                          <a:effectLst/>
                        </a:rPr>
                        <a:t>Although </a:t>
                      </a:r>
                      <a:r>
                        <a:rPr lang="en-GB" sz="2200" dirty="0">
                          <a:solidFill>
                            <a:schemeClr val="tx1"/>
                          </a:solidFill>
                          <a:effectLst/>
                        </a:rPr>
                        <a:t>a large chunk of revenue of LGs come from intergovernmental fiscal relations which the states usually managed to their advantages and disfavour of the LGs, it is suspected that </a:t>
                      </a:r>
                      <a:r>
                        <a:rPr lang="en-GB" sz="2200" dirty="0" smtClean="0">
                          <a:solidFill>
                            <a:schemeClr val="tx1"/>
                          </a:solidFill>
                          <a:effectLst/>
                        </a:rPr>
                        <a:t>the ability </a:t>
                      </a:r>
                      <a:r>
                        <a:rPr lang="en-GB" sz="2200" dirty="0">
                          <a:solidFill>
                            <a:schemeClr val="tx1"/>
                          </a:solidFill>
                          <a:effectLst/>
                        </a:rPr>
                        <a:t>to generate internal revenue could make a difference in the resources available to local governments to provide services to their citizens. </a:t>
                      </a:r>
                      <a:endParaRPr lang="en-GB" sz="2200" dirty="0" smtClean="0">
                        <a:solidFill>
                          <a:schemeClr val="tx1"/>
                        </a:solidFill>
                        <a:effectLst/>
                      </a:endParaRPr>
                    </a:p>
                    <a:p>
                      <a:pPr marL="0" marR="0" algn="just">
                        <a:lnSpc>
                          <a:spcPct val="115000"/>
                        </a:lnSpc>
                        <a:spcBef>
                          <a:spcPts val="0"/>
                        </a:spcBef>
                        <a:spcAft>
                          <a:spcPts val="0"/>
                        </a:spcAft>
                      </a:pPr>
                      <a:r>
                        <a:rPr lang="en-GB" sz="2200" dirty="0" smtClean="0">
                          <a:solidFill>
                            <a:schemeClr val="tx1"/>
                          </a:solidFill>
                          <a:effectLst/>
                        </a:rPr>
                        <a:t>This study thus seeks </a:t>
                      </a:r>
                      <a:r>
                        <a:rPr lang="en-GB" sz="2200" dirty="0">
                          <a:solidFill>
                            <a:schemeClr val="tx1"/>
                          </a:solidFill>
                          <a:effectLst/>
                        </a:rPr>
                        <a:t>to interrogate conditions that could enhance the capacity of local governments in service delivery despite obvious challenges of poor state-local fiscal relations.</a:t>
                      </a:r>
                      <a:endParaRPr lang="en-US" sz="22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68241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60960"/>
            <a:ext cx="9646920" cy="457200"/>
          </a:xfrm>
          <a:solidFill>
            <a:schemeClr val="tx1"/>
          </a:solidFill>
        </p:spPr>
        <p:txBody>
          <a:bodyPr>
            <a:noAutofit/>
          </a:bodyPr>
          <a:lstStyle/>
          <a:p>
            <a:r>
              <a:rPr lang="en-US" sz="2500" b="1" dirty="0" smtClean="0">
                <a:solidFill>
                  <a:srgbClr val="C00000"/>
                </a:solidFill>
              </a:rPr>
              <a:t>BROAD CONCEPTION OF RESEARCH PROBLEM IDENTIFICATION </a:t>
            </a:r>
            <a:endParaRPr lang="en-US" sz="2500" b="1" dirty="0">
              <a:solidFill>
                <a:srgbClr val="C00000"/>
              </a:solidFill>
            </a:endParaRPr>
          </a:p>
        </p:txBody>
      </p:sp>
      <p:sp>
        <p:nvSpPr>
          <p:cNvPr id="3" name="Content Placeholder 2"/>
          <p:cNvSpPr>
            <a:spLocks noGrp="1"/>
          </p:cNvSpPr>
          <p:nvPr>
            <p:ph idx="1"/>
          </p:nvPr>
        </p:nvSpPr>
        <p:spPr>
          <a:xfrm>
            <a:off x="106680" y="624840"/>
            <a:ext cx="9646920" cy="6065520"/>
          </a:xfrm>
          <a:solidFill>
            <a:schemeClr val="tx1"/>
          </a:solidFill>
        </p:spPr>
        <p:txBody>
          <a:bodyPr>
            <a:noAutofit/>
          </a:bodyPr>
          <a:lstStyle/>
          <a:p>
            <a:pPr algn="just">
              <a:buFont typeface="Wingdings" pitchFamily="2" charset="2"/>
              <a:buChar char="q"/>
            </a:pPr>
            <a:r>
              <a:rPr lang="en-GB" sz="2800" b="1" dirty="0">
                <a:solidFill>
                  <a:srgbClr val="FF0000"/>
                </a:solidFill>
              </a:rPr>
              <a:t>Demarcated and delimited in the scope and limitations </a:t>
            </a:r>
          </a:p>
          <a:p>
            <a:pPr algn="just">
              <a:buFont typeface="Wingdings" pitchFamily="2" charset="2"/>
              <a:buChar char="q"/>
            </a:pPr>
            <a:r>
              <a:rPr lang="en-GB" sz="2800" b="1" dirty="0">
                <a:solidFill>
                  <a:schemeClr val="bg1"/>
                </a:solidFill>
              </a:rPr>
              <a:t>Conceptually answered or solved in the propositions (hypotheses) </a:t>
            </a:r>
          </a:p>
          <a:p>
            <a:pPr algn="just">
              <a:buFont typeface="Wingdings" pitchFamily="2" charset="2"/>
              <a:buChar char="q"/>
            </a:pPr>
            <a:r>
              <a:rPr lang="en-GB" sz="2800" b="1" dirty="0">
                <a:solidFill>
                  <a:srgbClr val="FF0000"/>
                </a:solidFill>
              </a:rPr>
              <a:t>Linked to the gap exposed in the literature, which helps to pinpoint the importance and contribution of the research; and,</a:t>
            </a:r>
          </a:p>
          <a:p>
            <a:pPr algn="just">
              <a:buFont typeface="Wingdings" pitchFamily="2" charset="2"/>
              <a:buChar char="q"/>
            </a:pPr>
            <a:r>
              <a:rPr lang="en-GB" sz="2800" b="1" dirty="0">
                <a:solidFill>
                  <a:schemeClr val="bg1"/>
                </a:solidFill>
              </a:rPr>
              <a:t>Be amendable to the method through which appropriate data will be collected. </a:t>
            </a:r>
          </a:p>
          <a:p>
            <a:pPr algn="just">
              <a:buFont typeface="Wingdings" pitchFamily="2" charset="2"/>
              <a:buChar char="q"/>
            </a:pPr>
            <a:r>
              <a:rPr lang="en-GB" sz="2800" b="1" dirty="0">
                <a:solidFill>
                  <a:srgbClr val="FF0000"/>
                </a:solidFill>
              </a:rPr>
              <a:t>I have not taken this broad approach here</a:t>
            </a:r>
          </a:p>
          <a:p>
            <a:pPr algn="just">
              <a:buFont typeface="Wingdings" pitchFamily="2" charset="2"/>
              <a:buChar char="q"/>
            </a:pPr>
            <a:r>
              <a:rPr lang="en-GB" sz="2800" b="1" dirty="0">
                <a:solidFill>
                  <a:schemeClr val="bg1"/>
                </a:solidFill>
              </a:rPr>
              <a:t>Mainly focused on the features of the introduction </a:t>
            </a:r>
            <a:r>
              <a:rPr lang="en-GB" sz="2800" b="1" dirty="0" smtClean="0">
                <a:solidFill>
                  <a:schemeClr val="bg1"/>
                </a:solidFill>
              </a:rPr>
              <a:t>chapter…</a:t>
            </a:r>
            <a:endParaRPr lang="en-GB" sz="2800" b="1" dirty="0">
              <a:solidFill>
                <a:schemeClr val="bg1"/>
              </a:solidFill>
            </a:endParaRPr>
          </a:p>
          <a:p>
            <a:pPr>
              <a:buFont typeface="Wingdings" pitchFamily="2" charset="2"/>
              <a:buChar char="q"/>
            </a:pPr>
            <a:endParaRPr lang="en-GB" sz="2400" b="1" dirty="0">
              <a:solidFill>
                <a:srgbClr val="FF0000"/>
              </a:solidFill>
            </a:endParaRPr>
          </a:p>
          <a:p>
            <a:pPr>
              <a:buFont typeface="Wingdings" pitchFamily="2" charset="2"/>
              <a:buChar char="q"/>
            </a:pPr>
            <a:endParaRPr lang="en-GB" sz="2400" b="1" dirty="0">
              <a:solidFill>
                <a:srgbClr val="FF0000"/>
              </a:solidFill>
            </a:endParaRPr>
          </a:p>
        </p:txBody>
      </p:sp>
    </p:spTree>
    <p:extLst>
      <p:ext uri="{BB962C8B-B14F-4D97-AF65-F5344CB8AC3E}">
        <p14:creationId xmlns:p14="http://schemas.microsoft.com/office/powerpoint/2010/main" val="2069780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
            <a:ext cx="8808720" cy="609600"/>
          </a:xfrm>
          <a:solidFill>
            <a:schemeClr val="tx1"/>
          </a:solidFill>
        </p:spPr>
        <p:txBody>
          <a:bodyPr>
            <a:normAutofit fontScale="90000"/>
          </a:bodyPr>
          <a:lstStyle/>
          <a:p>
            <a:r>
              <a:rPr lang="en-GB" b="1" dirty="0" smtClean="0">
                <a:solidFill>
                  <a:srgbClr val="C00000"/>
                </a:solidFill>
              </a:rPr>
              <a:t>Research </a:t>
            </a:r>
            <a:r>
              <a:rPr lang="en-GB" b="1" dirty="0">
                <a:solidFill>
                  <a:srgbClr val="C00000"/>
                </a:solidFill>
              </a:rPr>
              <a:t>Q</a:t>
            </a:r>
            <a:r>
              <a:rPr lang="en-GB" b="1" dirty="0" smtClean="0">
                <a:solidFill>
                  <a:srgbClr val="C00000"/>
                </a:solidFill>
              </a:rPr>
              <a:t>uestion(s) </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152400" y="746760"/>
            <a:ext cx="8839200" cy="5974080"/>
          </a:xfrm>
          <a:solidFill>
            <a:schemeClr val="accent1">
              <a:lumMod val="60000"/>
              <a:lumOff val="40000"/>
            </a:schemeClr>
          </a:solidFill>
        </p:spPr>
        <p:txBody>
          <a:bodyPr>
            <a:normAutofit fontScale="92500"/>
          </a:bodyPr>
          <a:lstStyle/>
          <a:p>
            <a:pPr>
              <a:buFont typeface="Wingdings" pitchFamily="2" charset="2"/>
              <a:buChar char="q"/>
            </a:pPr>
            <a:r>
              <a:rPr lang="en-GB" sz="2400" b="1" dirty="0"/>
              <a:t>Questions are primary means of dealing with the unknown and of obtaining new information (Yeager, 2008). </a:t>
            </a:r>
          </a:p>
          <a:p>
            <a:pPr>
              <a:buFont typeface="Wingdings" pitchFamily="2" charset="2"/>
              <a:buChar char="q"/>
            </a:pPr>
            <a:r>
              <a:rPr lang="en-GB" sz="2400" b="1" dirty="0">
                <a:solidFill>
                  <a:schemeClr val="bg1"/>
                </a:solidFill>
              </a:rPr>
              <a:t>Research question is  the focal question a research project is intended to </a:t>
            </a:r>
            <a:r>
              <a:rPr lang="en-GB" sz="2400" b="1" dirty="0" smtClean="0">
                <a:solidFill>
                  <a:schemeClr val="bg1"/>
                </a:solidFill>
              </a:rPr>
              <a:t>answer/address. </a:t>
            </a:r>
            <a:endParaRPr lang="en-GB" sz="2400" b="1" dirty="0">
              <a:solidFill>
                <a:schemeClr val="bg1"/>
              </a:solidFill>
            </a:endParaRPr>
          </a:p>
          <a:p>
            <a:pPr>
              <a:buFont typeface="Wingdings" pitchFamily="2" charset="2"/>
              <a:buChar char="q"/>
            </a:pPr>
            <a:r>
              <a:rPr lang="en-GB" sz="2400" b="1" dirty="0"/>
              <a:t>It is intrinsically connected to a research problem and should make it more specific and obvious .</a:t>
            </a:r>
          </a:p>
          <a:p>
            <a:pPr>
              <a:buFont typeface="Wingdings" pitchFamily="2" charset="2"/>
              <a:buChar char="q"/>
            </a:pPr>
            <a:r>
              <a:rPr lang="en-GB" sz="2400" b="1" dirty="0">
                <a:solidFill>
                  <a:schemeClr val="bg1"/>
                </a:solidFill>
              </a:rPr>
              <a:t>It should further simplify the topic and the research problem to show the questions that need to be answered in the research</a:t>
            </a:r>
          </a:p>
          <a:p>
            <a:pPr>
              <a:buFont typeface="Wingdings" pitchFamily="2" charset="2"/>
              <a:buChar char="q"/>
            </a:pPr>
            <a:r>
              <a:rPr lang="en-GB" sz="2400" b="1" dirty="0"/>
              <a:t>If we take the </a:t>
            </a:r>
            <a:r>
              <a:rPr lang="en-GB" sz="2400" b="1" dirty="0">
                <a:solidFill>
                  <a:schemeClr val="bg1"/>
                </a:solidFill>
              </a:rPr>
              <a:t>Statement of a Research Problem </a:t>
            </a:r>
            <a:r>
              <a:rPr lang="en-GB" sz="2400" b="1" dirty="0"/>
              <a:t>to be generalized, research questions are meant to break it into specifics and identifiable variables</a:t>
            </a:r>
            <a:r>
              <a:rPr lang="en-GB" sz="2400" dirty="0"/>
              <a:t>. </a:t>
            </a:r>
            <a:r>
              <a:rPr lang="en-GB" sz="2400" b="1" dirty="0">
                <a:solidFill>
                  <a:schemeClr val="bg1"/>
                </a:solidFill>
              </a:rPr>
              <a:t>Consider the title</a:t>
            </a:r>
            <a:r>
              <a:rPr lang="en-GB" sz="2400" dirty="0"/>
              <a:t>:</a:t>
            </a:r>
          </a:p>
          <a:p>
            <a:pPr marL="0" indent="0" algn="just"/>
            <a:r>
              <a:rPr lang="en-GB" sz="2400" dirty="0"/>
              <a:t> </a:t>
            </a:r>
            <a:r>
              <a:rPr lang="en-GB" sz="2400" b="1" dirty="0">
                <a:solidFill>
                  <a:schemeClr val="bg1"/>
                </a:solidFill>
              </a:rPr>
              <a:t>Voice, responsiveness, and alternative policy venues: An analysis of citizen complaints against the local government to the national </a:t>
            </a:r>
            <a:r>
              <a:rPr lang="en-GB" sz="2400" b="1" dirty="0" smtClean="0">
                <a:solidFill>
                  <a:schemeClr val="bg1"/>
                </a:solidFill>
              </a:rPr>
              <a:t>Ombudsman. </a:t>
            </a:r>
            <a:endParaRPr lang="en-US" sz="2400" b="1" dirty="0">
              <a:solidFill>
                <a:schemeClr val="bg1"/>
              </a:solidFill>
            </a:endParaRPr>
          </a:p>
        </p:txBody>
      </p:sp>
    </p:spTree>
    <p:extLst>
      <p:ext uri="{BB962C8B-B14F-4D97-AF65-F5344CB8AC3E}">
        <p14:creationId xmlns:p14="http://schemas.microsoft.com/office/powerpoint/2010/main" val="261956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231" y="105510"/>
            <a:ext cx="9906000" cy="838200"/>
          </a:xfrm>
          <a:solidFill>
            <a:schemeClr val="tx1"/>
          </a:solidFill>
        </p:spPr>
        <p:txBody>
          <a:bodyPr>
            <a:normAutofit fontScale="90000"/>
          </a:bodyPr>
          <a:lstStyle/>
          <a:p>
            <a:pPr algn="ctr"/>
            <a:r>
              <a:rPr lang="en-US" sz="4400" b="1" dirty="0">
                <a:solidFill>
                  <a:srgbClr val="C00000"/>
                </a:solidFill>
              </a:rPr>
              <a:t>Outline of Lecturer/ Presentation</a:t>
            </a:r>
            <a:r>
              <a:rPr lang="en-US" b="1" dirty="0" smtClean="0"/>
              <a:t/>
            </a:r>
            <a:br>
              <a:rPr lang="en-US" b="1" dirty="0" smtClean="0"/>
            </a:br>
            <a:r>
              <a:rPr lang="en-US" b="1" dirty="0"/>
              <a:t/>
            </a:r>
            <a:br>
              <a:rPr lang="en-US" b="1" dirty="0"/>
            </a:br>
            <a:r>
              <a:rPr lang="en-US" sz="2400" dirty="0">
                <a:solidFill>
                  <a:srgbClr val="C00000"/>
                </a:solidFill>
              </a:rPr>
              <a:t/>
            </a:r>
            <a:br>
              <a:rPr lang="en-US" sz="2400" dirty="0">
                <a:solidFill>
                  <a:srgbClr val="C00000"/>
                </a:solidFill>
              </a:rPr>
            </a:br>
            <a:endParaRPr lang="en-US" sz="2400" dirty="0">
              <a:solidFill>
                <a:srgbClr val="C00000"/>
              </a:solidFill>
            </a:endParaRPr>
          </a:p>
        </p:txBody>
      </p:sp>
      <p:sp>
        <p:nvSpPr>
          <p:cNvPr id="3" name="Content Placeholder 2"/>
          <p:cNvSpPr>
            <a:spLocks noGrp="1"/>
          </p:cNvSpPr>
          <p:nvPr>
            <p:ph idx="1"/>
          </p:nvPr>
        </p:nvSpPr>
        <p:spPr>
          <a:xfrm>
            <a:off x="152400" y="1066800"/>
            <a:ext cx="11857892" cy="5791200"/>
          </a:xfrm>
          <a:solidFill>
            <a:schemeClr val="accent5">
              <a:lumMod val="75000"/>
            </a:schemeClr>
          </a:solidFill>
        </p:spPr>
        <p:txBody>
          <a:bodyPr>
            <a:normAutofit/>
          </a:bodyPr>
          <a:lstStyle/>
          <a:p>
            <a:pPr algn="just"/>
            <a:r>
              <a:rPr lang="en-GB" sz="3100" b="1" dirty="0">
                <a:solidFill>
                  <a:srgbClr val="FFFF00"/>
                </a:solidFill>
              </a:rPr>
              <a:t>1.</a:t>
            </a:r>
            <a:r>
              <a:rPr lang="en-GB" sz="2700" b="1" dirty="0">
                <a:solidFill>
                  <a:srgbClr val="FFFF00"/>
                </a:solidFill>
              </a:rPr>
              <a:t>	Introduction </a:t>
            </a:r>
            <a:endParaRPr lang="en-US" sz="2700" b="1" dirty="0">
              <a:solidFill>
                <a:srgbClr val="FFFF00"/>
              </a:solidFill>
            </a:endParaRPr>
          </a:p>
          <a:p>
            <a:pPr algn="just"/>
            <a:r>
              <a:rPr lang="en-GB" sz="2700" b="1" dirty="0">
                <a:solidFill>
                  <a:srgbClr val="FFFF00"/>
                </a:solidFill>
              </a:rPr>
              <a:t>2. Meaning and dimensions of a research problem</a:t>
            </a:r>
            <a:endParaRPr lang="en-US" sz="2700" b="1" dirty="0">
              <a:solidFill>
                <a:srgbClr val="FFFF00"/>
              </a:solidFill>
            </a:endParaRPr>
          </a:p>
          <a:p>
            <a:pPr lvl="0" algn="just">
              <a:buFont typeface="Wingdings" pitchFamily="2" charset="2"/>
              <a:buChar char="q"/>
            </a:pPr>
            <a:r>
              <a:rPr lang="en-GB" sz="2700" b="1" i="1" dirty="0" smtClean="0">
                <a:solidFill>
                  <a:srgbClr val="FFFF00"/>
                </a:solidFill>
              </a:rPr>
              <a:t>3. Research </a:t>
            </a:r>
            <a:r>
              <a:rPr lang="en-GB" sz="2700" b="1" i="1" dirty="0">
                <a:solidFill>
                  <a:srgbClr val="FFFF00"/>
                </a:solidFill>
              </a:rPr>
              <a:t>title or topic</a:t>
            </a:r>
            <a:endParaRPr lang="en-US" sz="2700" b="1" i="1" dirty="0">
              <a:solidFill>
                <a:srgbClr val="FFFF00"/>
              </a:solidFill>
            </a:endParaRPr>
          </a:p>
          <a:p>
            <a:pPr lvl="0" algn="just">
              <a:buFont typeface="Wingdings" pitchFamily="2" charset="2"/>
              <a:buChar char="q"/>
            </a:pPr>
            <a:r>
              <a:rPr lang="en-GB" sz="2700" b="1" i="1" dirty="0" smtClean="0">
                <a:solidFill>
                  <a:srgbClr val="FFFF00"/>
                </a:solidFill>
              </a:rPr>
              <a:t>4. Writing </a:t>
            </a:r>
            <a:r>
              <a:rPr lang="en-GB" sz="2700" b="1" i="1" dirty="0">
                <a:solidFill>
                  <a:srgbClr val="FFFF00"/>
                </a:solidFill>
              </a:rPr>
              <a:t>background to the study</a:t>
            </a:r>
            <a:endParaRPr lang="en-US" sz="2700" b="1" i="1" dirty="0">
              <a:solidFill>
                <a:srgbClr val="FFFF00"/>
              </a:solidFill>
            </a:endParaRPr>
          </a:p>
          <a:p>
            <a:pPr lvl="0" algn="just">
              <a:buFont typeface="Wingdings" pitchFamily="2" charset="2"/>
              <a:buChar char="q"/>
            </a:pPr>
            <a:r>
              <a:rPr lang="en-GB" sz="2700" b="1" i="1" dirty="0" smtClean="0">
                <a:solidFill>
                  <a:srgbClr val="FFFF00"/>
                </a:solidFill>
              </a:rPr>
              <a:t>5. Writing </a:t>
            </a:r>
            <a:r>
              <a:rPr lang="en-GB" sz="2700" b="1" i="1" dirty="0">
                <a:solidFill>
                  <a:srgbClr val="FFFF00"/>
                </a:solidFill>
              </a:rPr>
              <a:t>statement of the problem/Research questions</a:t>
            </a:r>
            <a:endParaRPr lang="en-US" sz="2700" b="1" i="1" dirty="0">
              <a:solidFill>
                <a:srgbClr val="FFFF00"/>
              </a:solidFill>
            </a:endParaRPr>
          </a:p>
          <a:p>
            <a:pPr lvl="0" algn="just">
              <a:buFont typeface="Wingdings" pitchFamily="2" charset="2"/>
              <a:buChar char="q"/>
            </a:pPr>
            <a:r>
              <a:rPr lang="en-GB" sz="2700" b="1" i="1" dirty="0" smtClean="0">
                <a:solidFill>
                  <a:srgbClr val="FFFF00"/>
                </a:solidFill>
              </a:rPr>
              <a:t>6. Significance</a:t>
            </a:r>
            <a:endParaRPr lang="en-US" sz="2700" b="1" i="1" dirty="0">
              <a:solidFill>
                <a:srgbClr val="FFFF00"/>
              </a:solidFill>
            </a:endParaRPr>
          </a:p>
          <a:p>
            <a:pPr lvl="0" algn="just">
              <a:buFont typeface="Wingdings" pitchFamily="2" charset="2"/>
              <a:buChar char="q"/>
            </a:pPr>
            <a:r>
              <a:rPr lang="en-GB" sz="2700" b="1" i="1" dirty="0" smtClean="0">
                <a:solidFill>
                  <a:srgbClr val="FFFF00"/>
                </a:solidFill>
              </a:rPr>
              <a:t>7. Scope </a:t>
            </a:r>
            <a:r>
              <a:rPr lang="en-GB" sz="2700" b="1" i="1" dirty="0">
                <a:solidFill>
                  <a:srgbClr val="FFFF00"/>
                </a:solidFill>
              </a:rPr>
              <a:t>and limitation</a:t>
            </a:r>
            <a:endParaRPr lang="en-US" sz="2700" b="1" i="1" dirty="0">
              <a:solidFill>
                <a:srgbClr val="FFFF00"/>
              </a:solidFill>
            </a:endParaRPr>
          </a:p>
          <a:p>
            <a:pPr algn="just"/>
            <a:r>
              <a:rPr lang="en-GB" sz="2700" b="1" dirty="0" smtClean="0">
                <a:solidFill>
                  <a:srgbClr val="FFFF00"/>
                </a:solidFill>
              </a:rPr>
              <a:t>8. </a:t>
            </a:r>
            <a:r>
              <a:rPr lang="en-GB" sz="2700" b="1" dirty="0" smtClean="0">
                <a:solidFill>
                  <a:srgbClr val="FFFF00"/>
                </a:solidFill>
              </a:rPr>
              <a:t>Aligning </a:t>
            </a:r>
            <a:r>
              <a:rPr lang="en-GB" sz="2700" b="1" dirty="0">
                <a:solidFill>
                  <a:srgbClr val="FFFF00"/>
                </a:solidFill>
              </a:rPr>
              <a:t>Research problem to objectives and hypothesis</a:t>
            </a:r>
            <a:endParaRPr lang="en-US" sz="2700" b="1" dirty="0">
              <a:solidFill>
                <a:srgbClr val="FFFF00"/>
              </a:solidFill>
            </a:endParaRPr>
          </a:p>
          <a:p>
            <a:pPr algn="just"/>
            <a:r>
              <a:rPr lang="en-GB" sz="2700" b="1" dirty="0" smtClean="0">
                <a:solidFill>
                  <a:srgbClr val="FFFF00"/>
                </a:solidFill>
              </a:rPr>
              <a:t>9. </a:t>
            </a:r>
            <a:r>
              <a:rPr lang="en-GB" sz="2700" b="1" dirty="0" smtClean="0">
                <a:solidFill>
                  <a:srgbClr val="FFFF00"/>
                </a:solidFill>
              </a:rPr>
              <a:t>Sources </a:t>
            </a:r>
            <a:r>
              <a:rPr lang="en-GB" sz="2700" b="1" dirty="0">
                <a:solidFill>
                  <a:srgbClr val="FFFF00"/>
                </a:solidFill>
              </a:rPr>
              <a:t>of research problem</a:t>
            </a:r>
            <a:endParaRPr lang="en-US" sz="2700" b="1" dirty="0">
              <a:solidFill>
                <a:srgbClr val="FFFF00"/>
              </a:solidFill>
            </a:endParaRPr>
          </a:p>
          <a:p>
            <a:pPr algn="just"/>
            <a:r>
              <a:rPr lang="en-GB" sz="2700" b="1" dirty="0" smtClean="0">
                <a:solidFill>
                  <a:srgbClr val="FFFF00"/>
                </a:solidFill>
              </a:rPr>
              <a:t>10</a:t>
            </a:r>
            <a:r>
              <a:rPr lang="en-GB" sz="2700" b="1" dirty="0" smtClean="0">
                <a:solidFill>
                  <a:srgbClr val="FFFF00"/>
                </a:solidFill>
              </a:rPr>
              <a:t>. </a:t>
            </a:r>
            <a:r>
              <a:rPr lang="en-GB" sz="2700" b="1" dirty="0">
                <a:solidFill>
                  <a:srgbClr val="FFFF00"/>
                </a:solidFill>
              </a:rPr>
              <a:t>Conclusion  </a:t>
            </a:r>
            <a:endParaRPr lang="en-US" sz="2700" b="1" dirty="0">
              <a:solidFill>
                <a:srgbClr val="FFFF00"/>
              </a:solidFill>
            </a:endParaRPr>
          </a:p>
          <a:p>
            <a:pPr>
              <a:buFont typeface="Wingdings" pitchFamily="2" charset="2"/>
              <a:buChar char="v"/>
            </a:pPr>
            <a:endParaRPr lang="en-US" sz="2400" dirty="0"/>
          </a:p>
        </p:txBody>
      </p:sp>
    </p:spTree>
    <p:extLst>
      <p:ext uri="{BB962C8B-B14F-4D97-AF65-F5344CB8AC3E}">
        <p14:creationId xmlns:p14="http://schemas.microsoft.com/office/powerpoint/2010/main" val="2149024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090"/>
            <a:ext cx="9098280" cy="647910"/>
          </a:xfrm>
          <a:solidFill>
            <a:schemeClr val="accent1">
              <a:lumMod val="60000"/>
              <a:lumOff val="40000"/>
            </a:schemeClr>
          </a:solidFill>
        </p:spPr>
        <p:txBody>
          <a:bodyPr/>
          <a:lstStyle/>
          <a:p>
            <a:r>
              <a:rPr lang="en-US" b="1" dirty="0" smtClean="0">
                <a:solidFill>
                  <a:schemeClr val="bg1"/>
                </a:solidFill>
              </a:rPr>
              <a:t>Research Questions….</a:t>
            </a:r>
            <a:endParaRPr lang="en-US" b="1" dirty="0">
              <a:solidFill>
                <a:schemeClr val="bg1"/>
              </a:solidFill>
            </a:endParaRPr>
          </a:p>
        </p:txBody>
      </p:sp>
      <p:sp>
        <p:nvSpPr>
          <p:cNvPr id="3" name="Content Placeholder 2"/>
          <p:cNvSpPr>
            <a:spLocks noGrp="1"/>
          </p:cNvSpPr>
          <p:nvPr>
            <p:ph idx="1"/>
          </p:nvPr>
        </p:nvSpPr>
        <p:spPr>
          <a:xfrm>
            <a:off x="76200" y="838200"/>
            <a:ext cx="9098280" cy="5943600"/>
          </a:xfrm>
          <a:solidFill>
            <a:schemeClr val="tx1"/>
          </a:solidFill>
        </p:spPr>
        <p:txBody>
          <a:bodyPr>
            <a:noAutofit/>
          </a:bodyPr>
          <a:lstStyle/>
          <a:p>
            <a:pPr>
              <a:buFont typeface="Wingdings" pitchFamily="2" charset="2"/>
              <a:buChar char="q"/>
            </a:pPr>
            <a:r>
              <a:rPr lang="en-GB" sz="3200" b="1" dirty="0">
                <a:solidFill>
                  <a:srgbClr val="002060"/>
                </a:solidFill>
              </a:rPr>
              <a:t>The relationships of these  concepts are not  clear in the title. </a:t>
            </a:r>
          </a:p>
          <a:p>
            <a:pPr algn="just">
              <a:buFont typeface="Wingdings" pitchFamily="2" charset="2"/>
              <a:buChar char="q"/>
            </a:pPr>
            <a:r>
              <a:rPr lang="en-GB" sz="3200" b="1" dirty="0">
                <a:solidFill>
                  <a:srgbClr val="002060"/>
                </a:solidFill>
              </a:rPr>
              <a:t>The problem statement clearly defines: </a:t>
            </a:r>
          </a:p>
          <a:p>
            <a:pPr marL="0" indent="0">
              <a:buNone/>
            </a:pPr>
            <a:r>
              <a:rPr lang="en-GB" sz="3200" b="1" dirty="0">
                <a:solidFill>
                  <a:srgbClr val="FF0000"/>
                </a:solidFill>
              </a:rPr>
              <a:t>“This article relies on classic arguments from public administration and public policy, including 	the exit-voice-loyalty (EVL) framework, to develop </a:t>
            </a:r>
            <a:r>
              <a:rPr lang="en-GB" sz="3200" b="1" dirty="0" smtClean="0">
                <a:solidFill>
                  <a:srgbClr val="FF0000"/>
                </a:solidFill>
              </a:rPr>
              <a:t>such </a:t>
            </a:r>
            <a:r>
              <a:rPr lang="en-GB" sz="3200" b="1" dirty="0">
                <a:solidFill>
                  <a:srgbClr val="FF0000"/>
                </a:solidFill>
              </a:rPr>
              <a:t>an explanation and </a:t>
            </a:r>
            <a:r>
              <a:rPr lang="en-GB" sz="3200" b="1" dirty="0" err="1">
                <a:solidFill>
                  <a:srgbClr val="FF0000"/>
                </a:solidFill>
              </a:rPr>
              <a:t>analyze</a:t>
            </a:r>
            <a:r>
              <a:rPr lang="en-GB" sz="3200" b="1" dirty="0">
                <a:solidFill>
                  <a:srgbClr val="FF0000"/>
                </a:solidFill>
              </a:rPr>
              <a:t> the role of the national Ombudsman as a voice solution of last 	resort for citizen dissatisfaction with their local governments”</a:t>
            </a:r>
          </a:p>
          <a:p>
            <a:pPr marL="0" indent="0" algn="just"/>
            <a:endParaRPr lang="en-US" sz="2400" dirty="0"/>
          </a:p>
        </p:txBody>
      </p:sp>
    </p:spTree>
    <p:extLst>
      <p:ext uri="{BB962C8B-B14F-4D97-AF65-F5344CB8AC3E}">
        <p14:creationId xmlns:p14="http://schemas.microsoft.com/office/powerpoint/2010/main" val="932936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41238"/>
            <a:ext cx="9265920" cy="614082"/>
          </a:xfrm>
          <a:solidFill>
            <a:srgbClr val="FFFF00"/>
          </a:solidFill>
        </p:spPr>
        <p:txBody>
          <a:bodyPr/>
          <a:lstStyle/>
          <a:p>
            <a:r>
              <a:rPr lang="en-US" sz="3200" b="1" dirty="0">
                <a:solidFill>
                  <a:srgbClr val="C00000"/>
                </a:solidFill>
              </a:rPr>
              <a:t>Research Questions….</a:t>
            </a:r>
          </a:p>
        </p:txBody>
      </p:sp>
      <p:sp>
        <p:nvSpPr>
          <p:cNvPr id="3" name="Content Placeholder 2"/>
          <p:cNvSpPr>
            <a:spLocks noGrp="1"/>
          </p:cNvSpPr>
          <p:nvPr>
            <p:ph idx="1"/>
          </p:nvPr>
        </p:nvSpPr>
        <p:spPr>
          <a:xfrm>
            <a:off x="137160" y="762000"/>
            <a:ext cx="9265920" cy="5943600"/>
          </a:xfrm>
          <a:solidFill>
            <a:schemeClr val="accent3">
              <a:lumMod val="75000"/>
            </a:schemeClr>
          </a:solidFill>
        </p:spPr>
        <p:txBody>
          <a:bodyPr>
            <a:noAutofit/>
          </a:bodyPr>
          <a:lstStyle/>
          <a:p>
            <a:pPr algn="just">
              <a:buFont typeface="Wingdings" pitchFamily="2" charset="2"/>
              <a:buChar char="q"/>
            </a:pPr>
            <a:r>
              <a:rPr lang="en-GB" sz="2400" b="1" dirty="0" smtClean="0"/>
              <a:t>Observe that the passage above has </a:t>
            </a:r>
            <a:r>
              <a:rPr lang="en-GB" sz="2400" b="1" dirty="0"/>
              <a:t>no explicit research question</a:t>
            </a:r>
          </a:p>
          <a:p>
            <a:pPr algn="just">
              <a:buFont typeface="Wingdings" pitchFamily="2" charset="2"/>
              <a:buChar char="q"/>
            </a:pPr>
            <a:r>
              <a:rPr lang="en-GB" sz="2400" b="1" dirty="0">
                <a:solidFill>
                  <a:srgbClr val="FFFF00"/>
                </a:solidFill>
              </a:rPr>
              <a:t>But from the problem statement, </a:t>
            </a:r>
          </a:p>
          <a:p>
            <a:pPr algn="just">
              <a:buFont typeface="Wingdings" pitchFamily="2" charset="2"/>
              <a:buChar char="q"/>
            </a:pPr>
            <a:r>
              <a:rPr lang="en-GB" sz="2400" b="1" dirty="0"/>
              <a:t>The national Ombudsman is the independent variable that should influence voice to citizen’s dissatisfaction.</a:t>
            </a:r>
          </a:p>
          <a:p>
            <a:pPr algn="just">
              <a:buFont typeface="Wingdings" pitchFamily="2" charset="2"/>
              <a:buChar char="q"/>
            </a:pPr>
            <a:r>
              <a:rPr lang="en-GB" sz="2400" b="1" dirty="0"/>
              <a:t> </a:t>
            </a:r>
            <a:r>
              <a:rPr lang="en-GB" sz="2400" b="1" dirty="0">
                <a:solidFill>
                  <a:srgbClr val="FFFF00"/>
                </a:solidFill>
              </a:rPr>
              <a:t>The case study or context is local government.</a:t>
            </a:r>
          </a:p>
          <a:p>
            <a:pPr algn="just">
              <a:buFont typeface="Wingdings" pitchFamily="2" charset="2"/>
              <a:buChar char="q"/>
            </a:pPr>
            <a:r>
              <a:rPr lang="en-GB" sz="2400" b="1" dirty="0"/>
              <a:t>Another point here is that Research question may be explicit or implicit. </a:t>
            </a:r>
          </a:p>
          <a:p>
            <a:pPr algn="just">
              <a:buFont typeface="Wingdings" pitchFamily="2" charset="2"/>
              <a:buChar char="q"/>
            </a:pPr>
            <a:r>
              <a:rPr lang="en-GB" sz="2400" b="1" dirty="0">
                <a:solidFill>
                  <a:srgbClr val="FFFF00"/>
                </a:solidFill>
              </a:rPr>
              <a:t>It is implicit when question is not stated, </a:t>
            </a:r>
          </a:p>
          <a:p>
            <a:pPr algn="just">
              <a:buFont typeface="Wingdings" pitchFamily="2" charset="2"/>
              <a:buChar char="q"/>
            </a:pPr>
            <a:r>
              <a:rPr lang="en-GB" sz="2400" b="1" dirty="0"/>
              <a:t>Many research articles do not have an explicitly stated research question. </a:t>
            </a:r>
          </a:p>
          <a:p>
            <a:pPr algn="just">
              <a:buFont typeface="Wingdings" pitchFamily="2" charset="2"/>
              <a:buChar char="q"/>
            </a:pPr>
            <a:r>
              <a:rPr lang="en-GB" sz="2400" b="1" dirty="0">
                <a:solidFill>
                  <a:srgbClr val="FFFF00"/>
                </a:solidFill>
              </a:rPr>
              <a:t>As students, however, you are encouraged to clearly state this as a learning and internalisation process. </a:t>
            </a:r>
            <a:endParaRPr lang="en-US" sz="2400" b="1" dirty="0">
              <a:solidFill>
                <a:srgbClr val="FFFF00"/>
              </a:solidFill>
            </a:endParaRPr>
          </a:p>
          <a:p>
            <a:pPr algn="just">
              <a:buFont typeface="Wingdings" pitchFamily="2" charset="2"/>
              <a:buChar char="q"/>
            </a:pPr>
            <a:endParaRPr lang="en-US" sz="2400" dirty="0">
              <a:solidFill>
                <a:srgbClr val="FFFF00"/>
              </a:solidFill>
            </a:endParaRPr>
          </a:p>
        </p:txBody>
      </p:sp>
    </p:spTree>
    <p:extLst>
      <p:ext uri="{BB962C8B-B14F-4D97-AF65-F5344CB8AC3E}">
        <p14:creationId xmlns:p14="http://schemas.microsoft.com/office/powerpoint/2010/main" val="46092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21920"/>
            <a:ext cx="9342119" cy="6614160"/>
          </a:xfrm>
        </p:spPr>
      </p:pic>
    </p:spTree>
    <p:extLst>
      <p:ext uri="{BB962C8B-B14F-4D97-AF65-F5344CB8AC3E}">
        <p14:creationId xmlns:p14="http://schemas.microsoft.com/office/powerpoint/2010/main" val="4273335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14090"/>
            <a:ext cx="8384970" cy="647910"/>
          </a:xfrm>
          <a:solidFill>
            <a:srgbClr val="C00000"/>
          </a:solidFill>
        </p:spPr>
        <p:txBody>
          <a:bodyPr/>
          <a:lstStyle/>
          <a:p>
            <a:r>
              <a:rPr lang="en-US" sz="3200" b="1" dirty="0">
                <a:solidFill>
                  <a:srgbClr val="FFFF00"/>
                </a:solidFill>
              </a:rPr>
              <a:t>Kinds of Research Questions</a:t>
            </a:r>
          </a:p>
        </p:txBody>
      </p:sp>
      <p:sp>
        <p:nvSpPr>
          <p:cNvPr id="3" name="Content Placeholder 2"/>
          <p:cNvSpPr>
            <a:spLocks noGrp="1"/>
          </p:cNvSpPr>
          <p:nvPr>
            <p:ph idx="1"/>
          </p:nvPr>
        </p:nvSpPr>
        <p:spPr>
          <a:xfrm>
            <a:off x="121920" y="822960"/>
            <a:ext cx="9037320" cy="5974080"/>
          </a:xfrm>
          <a:solidFill>
            <a:srgbClr val="FFFF00"/>
          </a:solidFill>
        </p:spPr>
        <p:txBody>
          <a:bodyPr>
            <a:normAutofit/>
          </a:bodyPr>
          <a:lstStyle/>
          <a:p>
            <a:pPr lvl="0" algn="just">
              <a:buFont typeface="Wingdings" pitchFamily="2" charset="2"/>
              <a:buChar char="q"/>
            </a:pPr>
            <a:r>
              <a:rPr lang="en-GB" sz="2800" b="1" dirty="0">
                <a:solidFill>
                  <a:schemeClr val="bg1"/>
                </a:solidFill>
              </a:rPr>
              <a:t>A descriptive research problem/question </a:t>
            </a:r>
          </a:p>
          <a:p>
            <a:pPr lvl="0" algn="just">
              <a:buFont typeface="Wingdings" pitchFamily="2" charset="2"/>
              <a:buChar char="q"/>
            </a:pPr>
            <a:r>
              <a:rPr lang="en-GB" sz="2800" b="1" dirty="0">
                <a:solidFill>
                  <a:schemeClr val="bg1"/>
                </a:solidFill>
              </a:rPr>
              <a:t>Difference research problem/question</a:t>
            </a:r>
          </a:p>
          <a:p>
            <a:pPr lvl="0" algn="just">
              <a:buFont typeface="Wingdings" pitchFamily="2" charset="2"/>
              <a:buChar char="q"/>
            </a:pPr>
            <a:r>
              <a:rPr lang="en-GB" sz="2800" b="1" dirty="0">
                <a:solidFill>
                  <a:schemeClr val="bg1"/>
                </a:solidFill>
              </a:rPr>
              <a:t>Relational research problem/question </a:t>
            </a:r>
          </a:p>
          <a:p>
            <a:pPr lvl="0" algn="just">
              <a:buFont typeface="Wingdings" pitchFamily="2" charset="2"/>
              <a:buChar char="q"/>
            </a:pPr>
            <a:r>
              <a:rPr lang="en-GB" sz="2800" b="1" dirty="0">
                <a:solidFill>
                  <a:schemeClr val="bg1"/>
                </a:solidFill>
              </a:rPr>
              <a:t>Causal research question – this is more demanding</a:t>
            </a:r>
          </a:p>
          <a:p>
            <a:pPr marL="0" indent="0" algn="just"/>
            <a:r>
              <a:rPr lang="en-GB" sz="2800" dirty="0"/>
              <a:t>	 </a:t>
            </a:r>
            <a:r>
              <a:rPr lang="en-GB" sz="2800" b="1" dirty="0">
                <a:solidFill>
                  <a:srgbClr val="0070C0"/>
                </a:solidFill>
              </a:rPr>
              <a:t>Asking cause and effect question may require a whole lot 	of controls to ensure that there are no extraneous causal 	factor or other intervening  variables apart from the one being measured. </a:t>
            </a:r>
          </a:p>
          <a:p>
            <a:pPr lvl="0" algn="just">
              <a:buFont typeface="Wingdings" pitchFamily="2" charset="2"/>
              <a:buChar char="q"/>
            </a:pPr>
            <a:r>
              <a:rPr lang="en-GB" sz="2800" b="1" dirty="0">
                <a:solidFill>
                  <a:schemeClr val="bg1"/>
                </a:solidFill>
              </a:rPr>
              <a:t>Although we often use effect to relate variables, it must be noted that 	proving causal relationship is difficult in social science. </a:t>
            </a:r>
            <a:endParaRPr lang="en-US" sz="2800" b="1" dirty="0">
              <a:solidFill>
                <a:schemeClr val="bg1"/>
              </a:solidFill>
            </a:endParaRPr>
          </a:p>
        </p:txBody>
      </p:sp>
    </p:spTree>
    <p:extLst>
      <p:ext uri="{BB962C8B-B14F-4D97-AF65-F5344CB8AC3E}">
        <p14:creationId xmlns:p14="http://schemas.microsoft.com/office/powerpoint/2010/main" val="91266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854440" cy="533400"/>
          </a:xfrm>
          <a:solidFill>
            <a:schemeClr val="tx1"/>
          </a:solidFill>
        </p:spPr>
        <p:txBody>
          <a:bodyPr/>
          <a:lstStyle/>
          <a:p>
            <a:r>
              <a:rPr lang="en-US" sz="2400" b="1" dirty="0" smtClean="0">
                <a:solidFill>
                  <a:srgbClr val="0070C0"/>
                </a:solidFill>
              </a:rPr>
              <a:t>CHARACTERISTICS OF A GOOD RESEARCH QUESTION</a:t>
            </a:r>
            <a:endParaRPr lang="en-US" sz="2400" b="1" dirty="0">
              <a:solidFill>
                <a:srgbClr val="0070C0"/>
              </a:solidFill>
            </a:endParaRPr>
          </a:p>
        </p:txBody>
      </p:sp>
      <p:sp>
        <p:nvSpPr>
          <p:cNvPr id="3" name="Content Placeholder 2"/>
          <p:cNvSpPr>
            <a:spLocks noGrp="1"/>
          </p:cNvSpPr>
          <p:nvPr>
            <p:ph idx="1"/>
          </p:nvPr>
        </p:nvSpPr>
        <p:spPr>
          <a:xfrm>
            <a:off x="137160" y="762000"/>
            <a:ext cx="9067800" cy="5943600"/>
          </a:xfrm>
          <a:solidFill>
            <a:schemeClr val="bg1"/>
          </a:solidFill>
        </p:spPr>
        <p:txBody>
          <a:bodyPr>
            <a:noAutofit/>
          </a:bodyPr>
          <a:lstStyle/>
          <a:p>
            <a:pPr lvl="0">
              <a:buFont typeface="Wingdings" pitchFamily="2" charset="2"/>
              <a:buChar char="q"/>
            </a:pPr>
            <a:r>
              <a:rPr lang="en-GB" sz="2600" b="1" dirty="0"/>
              <a:t>Highlights a genuine dilemma, area of ambiguity, or point of confusion about a topic</a:t>
            </a:r>
            <a:endParaRPr lang="en-US" sz="2600" b="1" dirty="0"/>
          </a:p>
          <a:p>
            <a:pPr lvl="0">
              <a:buFont typeface="Wingdings" pitchFamily="2" charset="2"/>
              <a:buChar char="q"/>
            </a:pPr>
            <a:r>
              <a:rPr lang="en-GB" sz="2600" b="1" dirty="0">
                <a:solidFill>
                  <a:srgbClr val="FFFF00"/>
                </a:solidFill>
              </a:rPr>
              <a:t>Yields an answer that is unexpected and not obvious rather than inevitable and self-evident;</a:t>
            </a:r>
            <a:endParaRPr lang="en-US" sz="2600" b="1" dirty="0">
              <a:solidFill>
                <a:srgbClr val="FFFF00"/>
              </a:solidFill>
            </a:endParaRPr>
          </a:p>
          <a:p>
            <a:pPr lvl="0">
              <a:buFont typeface="Wingdings" pitchFamily="2" charset="2"/>
              <a:buChar char="q"/>
            </a:pPr>
            <a:r>
              <a:rPr lang="en-GB" sz="2600" b="1" dirty="0"/>
              <a:t>Provokes meaningful thought or discussion;</a:t>
            </a:r>
            <a:endParaRPr lang="en-US" sz="2600" b="1" dirty="0"/>
          </a:p>
          <a:p>
            <a:pPr lvl="0">
              <a:buFont typeface="Wingdings" pitchFamily="2" charset="2"/>
              <a:buChar char="q"/>
            </a:pPr>
            <a:r>
              <a:rPr lang="en-GB" sz="2600" b="1" dirty="0">
                <a:solidFill>
                  <a:srgbClr val="FFFF00"/>
                </a:solidFill>
              </a:rPr>
              <a:t>Raises the visibility of the key ideas or concepts that may be understudied or hidden;</a:t>
            </a:r>
            <a:endParaRPr lang="en-US" sz="2600" b="1" dirty="0">
              <a:solidFill>
                <a:srgbClr val="FFFF00"/>
              </a:solidFill>
            </a:endParaRPr>
          </a:p>
          <a:p>
            <a:pPr lvl="0">
              <a:buFont typeface="Wingdings" pitchFamily="2" charset="2"/>
              <a:buChar char="q"/>
            </a:pPr>
            <a:r>
              <a:rPr lang="en-GB" sz="2600" b="1" dirty="0"/>
              <a:t>Suggests the need for complex analysis or argument rather than a basic description or summary; and,</a:t>
            </a:r>
            <a:endParaRPr lang="en-US" sz="2600" b="1" dirty="0"/>
          </a:p>
          <a:p>
            <a:pPr lvl="0">
              <a:buFont typeface="Wingdings" pitchFamily="2" charset="2"/>
              <a:buChar char="q"/>
            </a:pPr>
            <a:r>
              <a:rPr lang="en-GB" sz="2600" b="1" dirty="0">
                <a:solidFill>
                  <a:srgbClr val="FFFF00"/>
                </a:solidFill>
              </a:rPr>
              <a:t>Offers a specific path of inquiry that avoids eliciting generalizations about the problem.</a:t>
            </a:r>
            <a:endParaRPr lang="en-US" sz="2600" b="1" dirty="0">
              <a:solidFill>
                <a:srgbClr val="FFFF00"/>
              </a:solidFill>
            </a:endParaRPr>
          </a:p>
          <a:p>
            <a:r>
              <a:rPr lang="en-US" sz="2600" b="1" dirty="0">
                <a:solidFill>
                  <a:srgbClr val="00B0F0"/>
                </a:solidFill>
              </a:rPr>
              <a:t>See full paper for samples…</a:t>
            </a:r>
          </a:p>
        </p:txBody>
      </p:sp>
    </p:spTree>
    <p:extLst>
      <p:ext uri="{BB962C8B-B14F-4D97-AF65-F5344CB8AC3E}">
        <p14:creationId xmlns:p14="http://schemas.microsoft.com/office/powerpoint/2010/main" val="1988164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0"/>
            <a:ext cx="9875519" cy="6736079"/>
          </a:xfrm>
          <a:prstGeom prst="rect">
            <a:avLst/>
          </a:prstGeom>
        </p:spPr>
      </p:pic>
    </p:spTree>
    <p:extLst>
      <p:ext uri="{BB962C8B-B14F-4D97-AF65-F5344CB8AC3E}">
        <p14:creationId xmlns:p14="http://schemas.microsoft.com/office/powerpoint/2010/main" val="808837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0"/>
            <a:ext cx="9418320" cy="868680"/>
          </a:xfrm>
          <a:solidFill>
            <a:schemeClr val="tx1"/>
          </a:solidFill>
        </p:spPr>
        <p:txBody>
          <a:bodyPr>
            <a:normAutofit fontScale="90000"/>
          </a:bodyPr>
          <a:lstStyle/>
          <a:p>
            <a:r>
              <a:rPr lang="en-GB" sz="3100" b="1" dirty="0" smtClean="0">
                <a:solidFill>
                  <a:srgbClr val="C00000"/>
                </a:solidFill>
              </a:rPr>
              <a:t>ALIGNING RESEARCH PROBLEM TO OBJECTIVE AND HYPOTHESIS</a:t>
            </a:r>
            <a:r>
              <a:rPr lang="en-US" sz="2400" dirty="0">
                <a:solidFill>
                  <a:srgbClr val="C00000"/>
                </a:solidFill>
              </a:rPr>
              <a:t/>
            </a:r>
            <a:br>
              <a:rPr lang="en-US" sz="2400" dirty="0">
                <a:solidFill>
                  <a:srgbClr val="C00000"/>
                </a:solidFill>
              </a:rPr>
            </a:br>
            <a:endParaRPr lang="en-US" sz="2400" dirty="0">
              <a:solidFill>
                <a:srgbClr val="C00000"/>
              </a:solidFill>
            </a:endParaRPr>
          </a:p>
        </p:txBody>
      </p:sp>
      <p:sp>
        <p:nvSpPr>
          <p:cNvPr id="3" name="Content Placeholder 2"/>
          <p:cNvSpPr>
            <a:spLocks noGrp="1"/>
          </p:cNvSpPr>
          <p:nvPr>
            <p:ph idx="1"/>
          </p:nvPr>
        </p:nvSpPr>
        <p:spPr>
          <a:xfrm>
            <a:off x="0" y="990600"/>
            <a:ext cx="9631680" cy="5867400"/>
          </a:xfrm>
          <a:solidFill>
            <a:schemeClr val="accent1">
              <a:lumMod val="50000"/>
            </a:schemeClr>
          </a:solidFill>
        </p:spPr>
        <p:txBody>
          <a:bodyPr>
            <a:normAutofit fontScale="70000" lnSpcReduction="20000"/>
          </a:bodyPr>
          <a:lstStyle/>
          <a:p>
            <a:pPr>
              <a:buFont typeface="Wingdings" pitchFamily="2" charset="2"/>
              <a:buChar char="q"/>
            </a:pPr>
            <a:r>
              <a:rPr lang="en-GB" sz="3000" b="1" dirty="0"/>
              <a:t>Developing research objective is a significant part of an introduction or identification and formulation of the research problem. </a:t>
            </a:r>
          </a:p>
          <a:p>
            <a:pPr>
              <a:buFont typeface="Wingdings" pitchFamily="2" charset="2"/>
              <a:buChar char="q"/>
            </a:pPr>
            <a:r>
              <a:rPr lang="en-GB" sz="3000" b="1" dirty="0">
                <a:solidFill>
                  <a:srgbClr val="FFFF00"/>
                </a:solidFill>
              </a:rPr>
              <a:t>Synonyms: aim, object, target, goal, end, or ultimate reason for carrying out research in the first place.</a:t>
            </a:r>
          </a:p>
          <a:p>
            <a:pPr>
              <a:buFont typeface="Wingdings" pitchFamily="2" charset="2"/>
              <a:buChar char="q"/>
            </a:pPr>
            <a:r>
              <a:rPr lang="en-GB" sz="3000" b="1" dirty="0"/>
              <a:t>If conducting a research is a journey, the objective defines the destination </a:t>
            </a:r>
          </a:p>
          <a:p>
            <a:pPr>
              <a:buFont typeface="Wingdings" pitchFamily="2" charset="2"/>
              <a:buChar char="q"/>
            </a:pPr>
            <a:r>
              <a:rPr lang="en-GB" sz="3000" b="1" dirty="0">
                <a:solidFill>
                  <a:srgbClr val="FFFF00"/>
                </a:solidFill>
              </a:rPr>
              <a:t>A research objective is simply defined as the state of affairs that a research is intended to achieve and that (when achieved) terminates behaviour intended to achieve it; “</a:t>
            </a:r>
          </a:p>
          <a:p>
            <a:pPr>
              <a:buFont typeface="Wingdings" pitchFamily="2" charset="2"/>
              <a:buChar char="q"/>
            </a:pPr>
            <a:r>
              <a:rPr lang="en-GB" sz="3000" b="1" dirty="0"/>
              <a:t>It is the goal a researcher sets for his or herself in relation to the research question/problem.</a:t>
            </a:r>
          </a:p>
          <a:p>
            <a:pPr>
              <a:buFont typeface="Wingdings" pitchFamily="2" charset="2"/>
              <a:buChar char="q"/>
            </a:pPr>
            <a:r>
              <a:rPr lang="en-GB" sz="3000" b="1" dirty="0">
                <a:solidFill>
                  <a:srgbClr val="FFFF00"/>
                </a:solidFill>
              </a:rPr>
              <a:t>Research objective should be definitive </a:t>
            </a:r>
          </a:p>
          <a:p>
            <a:pPr>
              <a:buFont typeface="Wingdings" pitchFamily="2" charset="2"/>
              <a:buChar char="q"/>
            </a:pPr>
            <a:r>
              <a:rPr lang="en-GB" sz="3000" b="1" dirty="0"/>
              <a:t>Not be too ambitious. </a:t>
            </a:r>
          </a:p>
          <a:p>
            <a:pPr>
              <a:buFont typeface="Wingdings" pitchFamily="2" charset="2"/>
              <a:buChar char="q"/>
            </a:pPr>
            <a:r>
              <a:rPr lang="en-GB" sz="3000" b="1" dirty="0">
                <a:solidFill>
                  <a:srgbClr val="FFFF00"/>
                </a:solidFill>
              </a:rPr>
              <a:t>Every set objective should be exhaustively attended to. </a:t>
            </a:r>
          </a:p>
          <a:p>
            <a:pPr>
              <a:buFont typeface="Wingdings" pitchFamily="2" charset="2"/>
              <a:buChar char="q"/>
            </a:pPr>
            <a:r>
              <a:rPr lang="en-GB" sz="3000" b="1" dirty="0"/>
              <a:t>Setting too many objectives for a single piece of research or a difficult objective will surely lead to inability to attend to them comprehensively. </a:t>
            </a:r>
            <a:endParaRPr lang="en-US" sz="3000" b="1" dirty="0"/>
          </a:p>
          <a:p>
            <a:pPr>
              <a:buFont typeface="Wingdings" pitchFamily="2" charset="2"/>
              <a:buChar char="q"/>
            </a:pPr>
            <a:endParaRPr lang="en-US" dirty="0"/>
          </a:p>
        </p:txBody>
      </p:sp>
    </p:spTree>
    <p:extLst>
      <p:ext uri="{BB962C8B-B14F-4D97-AF65-F5344CB8AC3E}">
        <p14:creationId xmlns:p14="http://schemas.microsoft.com/office/powerpoint/2010/main" val="132550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 y="46495"/>
            <a:ext cx="12070080" cy="654545"/>
          </a:xfrm>
          <a:solidFill>
            <a:srgbClr val="FFFF00"/>
          </a:solidFill>
        </p:spPr>
        <p:txBody>
          <a:bodyPr/>
          <a:lstStyle/>
          <a:p>
            <a:pPr algn="ctr"/>
            <a:r>
              <a:rPr lang="en-GB" sz="2800" b="1" dirty="0">
                <a:solidFill>
                  <a:srgbClr val="C00000"/>
                </a:solidFill>
              </a:rPr>
              <a:t>How to Develop and Write Good Research Aims and Objectives</a:t>
            </a:r>
            <a:endParaRPr lang="en-US" sz="2800" b="1" dirty="0">
              <a:solidFill>
                <a:srgbClr val="C00000"/>
              </a:solidFill>
            </a:endParaRPr>
          </a:p>
        </p:txBody>
      </p:sp>
      <p:sp>
        <p:nvSpPr>
          <p:cNvPr id="2" name="Content Placeholder 1"/>
          <p:cNvSpPr>
            <a:spLocks noGrp="1"/>
          </p:cNvSpPr>
          <p:nvPr>
            <p:ph sz="half" idx="1"/>
          </p:nvPr>
        </p:nvSpPr>
        <p:spPr>
          <a:xfrm>
            <a:off x="60960" y="762000"/>
            <a:ext cx="5806440" cy="6027420"/>
          </a:xfrm>
          <a:solidFill>
            <a:schemeClr val="accent5">
              <a:lumMod val="75000"/>
            </a:schemeClr>
          </a:solidFill>
          <a:ln>
            <a:solidFill>
              <a:srgbClr val="0070C0"/>
            </a:solidFill>
          </a:ln>
        </p:spPr>
        <p:txBody>
          <a:bodyPr>
            <a:noAutofit/>
          </a:bodyPr>
          <a:lstStyle/>
          <a:p>
            <a:pPr lvl="0" algn="just">
              <a:buFont typeface="Wingdings" pitchFamily="2" charset="2"/>
              <a:buChar char="q"/>
            </a:pPr>
            <a:r>
              <a:rPr lang="en-US" sz="2600" b="1" dirty="0"/>
              <a:t>objectives do not normally spring forth fully formed in a sudden eureka moment. </a:t>
            </a:r>
          </a:p>
          <a:p>
            <a:pPr lvl="0" algn="just">
              <a:buFont typeface="Wingdings" pitchFamily="2" charset="2"/>
              <a:buChar char="q"/>
            </a:pPr>
            <a:r>
              <a:rPr lang="en-US" sz="2600" b="1" dirty="0">
                <a:solidFill>
                  <a:srgbClr val="FFFF00"/>
                </a:solidFill>
              </a:rPr>
              <a:t>They tend to emerge slowly, after considerable thought, and time taken to develop and </a:t>
            </a:r>
            <a:r>
              <a:rPr lang="en-US" sz="2600" b="1" dirty="0" smtClean="0">
                <a:solidFill>
                  <a:srgbClr val="FFFF00"/>
                </a:solidFill>
              </a:rPr>
              <a:t>finalize </a:t>
            </a:r>
            <a:r>
              <a:rPr lang="en-US" sz="2600" b="1" dirty="0">
                <a:solidFill>
                  <a:srgbClr val="FFFF00"/>
                </a:solidFill>
              </a:rPr>
              <a:t>it</a:t>
            </a:r>
          </a:p>
          <a:p>
            <a:pPr lvl="0" algn="just">
              <a:buFont typeface="Wingdings" pitchFamily="2" charset="2"/>
              <a:buChar char="q"/>
            </a:pPr>
            <a:r>
              <a:rPr lang="en-US" sz="2600" b="1" dirty="0"/>
              <a:t>In designing a project, give yourself plenty of time to think through your aims and objectives. </a:t>
            </a:r>
          </a:p>
          <a:p>
            <a:pPr lvl="0" algn="just">
              <a:buFont typeface="Wingdings" pitchFamily="2" charset="2"/>
              <a:buChar char="q"/>
            </a:pPr>
            <a:r>
              <a:rPr lang="en-US" sz="2600" b="1" dirty="0">
                <a:solidFill>
                  <a:srgbClr val="FFFF00"/>
                </a:solidFill>
              </a:rPr>
              <a:t>Read around your subject.</a:t>
            </a:r>
          </a:p>
          <a:p>
            <a:pPr lvl="0" algn="just">
              <a:buFont typeface="Wingdings" pitchFamily="2" charset="2"/>
              <a:buChar char="q"/>
            </a:pPr>
            <a:r>
              <a:rPr lang="en-US" sz="2600" b="1" dirty="0"/>
              <a:t>Look at how other researchers frame their aims and objectives. </a:t>
            </a:r>
          </a:p>
        </p:txBody>
      </p:sp>
      <p:sp>
        <p:nvSpPr>
          <p:cNvPr id="3" name="Content Placeholder 2"/>
          <p:cNvSpPr>
            <a:spLocks noGrp="1"/>
          </p:cNvSpPr>
          <p:nvPr>
            <p:ph sz="half" idx="2"/>
          </p:nvPr>
        </p:nvSpPr>
        <p:spPr>
          <a:xfrm>
            <a:off x="5974080" y="731520"/>
            <a:ext cx="6156960" cy="6057900"/>
          </a:xfrm>
          <a:solidFill>
            <a:srgbClr val="00B050"/>
          </a:solidFill>
        </p:spPr>
        <p:txBody>
          <a:bodyPr>
            <a:noAutofit/>
          </a:bodyPr>
          <a:lstStyle/>
          <a:p>
            <a:pPr marL="457200" indent="-457200" algn="just">
              <a:buFont typeface="Wingdings" pitchFamily="2" charset="2"/>
              <a:buChar char="q"/>
            </a:pPr>
            <a:r>
              <a:rPr lang="en-US" sz="2200" b="1" dirty="0"/>
              <a:t>Frame and draft your own research objectives.</a:t>
            </a:r>
          </a:p>
          <a:p>
            <a:pPr marL="457200" indent="-457200" algn="just">
              <a:buFont typeface="Wingdings" pitchFamily="2" charset="2"/>
              <a:buChar char="q"/>
            </a:pPr>
            <a:r>
              <a:rPr lang="en-US" sz="2200" b="1" dirty="0">
                <a:solidFill>
                  <a:schemeClr val="bg1"/>
                </a:solidFill>
              </a:rPr>
              <a:t>Write them down and ask other people to comment on them.</a:t>
            </a:r>
          </a:p>
          <a:p>
            <a:pPr marL="457200" indent="-457200" algn="just">
              <a:buFont typeface="Wingdings" pitchFamily="2" charset="2"/>
              <a:buChar char="q"/>
            </a:pPr>
            <a:r>
              <a:rPr lang="en-US" sz="2200" b="1" dirty="0"/>
              <a:t>Revise it until you are satisfied with it as an opening or provisional attempt to describe your goals. </a:t>
            </a:r>
          </a:p>
          <a:p>
            <a:pPr marL="457200" indent="-457200" algn="just">
              <a:buFont typeface="Wingdings" pitchFamily="2" charset="2"/>
              <a:buChar char="q"/>
            </a:pPr>
            <a:r>
              <a:rPr lang="en-US" sz="2200" b="1" dirty="0">
                <a:solidFill>
                  <a:schemeClr val="bg1"/>
                </a:solidFill>
              </a:rPr>
              <a:t>Show it to colleagues, supervisors, friends and family. </a:t>
            </a:r>
          </a:p>
          <a:p>
            <a:pPr marL="457200" indent="-457200" algn="just">
              <a:buFont typeface="Wingdings" pitchFamily="2" charset="2"/>
              <a:buChar char="q"/>
            </a:pPr>
            <a:r>
              <a:rPr lang="en-US" sz="2200" b="1" dirty="0"/>
              <a:t>Do they understand what you mean? Do they agree with the particular objectives you have chosen? Do they regard them as feasible?</a:t>
            </a:r>
          </a:p>
          <a:p>
            <a:pPr marL="457200" indent="-457200" algn="just">
              <a:buFont typeface="Wingdings" pitchFamily="2" charset="2"/>
              <a:buChar char="q"/>
            </a:pPr>
            <a:r>
              <a:rPr lang="en-US" sz="2200" b="1" dirty="0">
                <a:solidFill>
                  <a:schemeClr val="bg1"/>
                </a:solidFill>
              </a:rPr>
              <a:t>Use all the feedback  to assess  clarity, relevance, logical consistency and practicality of your research objectives</a:t>
            </a:r>
          </a:p>
          <a:p>
            <a:pPr algn="just"/>
            <a:endParaRPr lang="en-US" dirty="0"/>
          </a:p>
        </p:txBody>
      </p:sp>
    </p:spTree>
    <p:extLst>
      <p:ext uri="{BB962C8B-B14F-4D97-AF65-F5344CB8AC3E}">
        <p14:creationId xmlns:p14="http://schemas.microsoft.com/office/powerpoint/2010/main" val="2336073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9570720" cy="838200"/>
          </a:xfrm>
          <a:solidFill>
            <a:schemeClr val="tx1"/>
          </a:solidFill>
        </p:spPr>
        <p:txBody>
          <a:bodyPr/>
          <a:lstStyle/>
          <a:p>
            <a:pPr algn="ctr"/>
            <a:r>
              <a:rPr lang="en-GB" sz="2400" b="1" dirty="0">
                <a:solidFill>
                  <a:srgbClr val="C00000"/>
                </a:solidFill>
              </a:rPr>
              <a:t>SOURCESES OF IDENTIFYING RESEARCH PROBLEMS, RESEARCH QUESTIONS AND OBJECTIVES..</a:t>
            </a:r>
            <a:endParaRPr lang="en-US" sz="2400" b="1" dirty="0">
              <a:solidFill>
                <a:srgbClr val="C00000"/>
              </a:solidFill>
            </a:endParaRPr>
          </a:p>
        </p:txBody>
      </p:sp>
      <p:sp>
        <p:nvSpPr>
          <p:cNvPr id="3" name="Content Placeholder 2"/>
          <p:cNvSpPr>
            <a:spLocks noGrp="1"/>
          </p:cNvSpPr>
          <p:nvPr>
            <p:ph idx="1"/>
          </p:nvPr>
        </p:nvSpPr>
        <p:spPr>
          <a:xfrm>
            <a:off x="152400" y="1143000"/>
            <a:ext cx="9525000" cy="5715000"/>
          </a:xfrm>
          <a:solidFill>
            <a:schemeClr val="accent1">
              <a:lumMod val="50000"/>
            </a:schemeClr>
          </a:solidFill>
        </p:spPr>
        <p:txBody>
          <a:bodyPr>
            <a:normAutofit fontScale="92500" lnSpcReduction="10000"/>
          </a:bodyPr>
          <a:lstStyle/>
          <a:p>
            <a:r>
              <a:rPr lang="en-GB" b="1" dirty="0">
                <a:solidFill>
                  <a:srgbClr val="FFFF00"/>
                </a:solidFill>
              </a:rPr>
              <a:t>What are the sources  for identifying research problem whether in terms of topic, problem statement, research question or objective?</a:t>
            </a:r>
          </a:p>
          <a:p>
            <a:pPr>
              <a:buFont typeface="Wingdings" pitchFamily="2" charset="2"/>
              <a:buChar char="q"/>
            </a:pPr>
            <a:r>
              <a:rPr lang="en-GB" sz="2600" dirty="0"/>
              <a:t>Knowledge of one’s field, innovation, or creativity, and efforts to develop theory and apply it (</a:t>
            </a:r>
            <a:r>
              <a:rPr lang="en-GB" sz="2600" dirty="0" err="1"/>
              <a:t>Tullock</a:t>
            </a:r>
            <a:r>
              <a:rPr lang="en-GB" sz="2600" dirty="0"/>
              <a:t>, 966) </a:t>
            </a:r>
          </a:p>
          <a:p>
            <a:pPr>
              <a:buFont typeface="Wingdings" pitchFamily="2" charset="2"/>
              <a:buChar char="q"/>
            </a:pPr>
            <a:r>
              <a:rPr lang="en-GB" sz="2600" dirty="0"/>
              <a:t>Social scientists are in the business of describing and understanding the world around them </a:t>
            </a:r>
          </a:p>
          <a:p>
            <a:pPr>
              <a:buFont typeface="Wingdings" pitchFamily="2" charset="2"/>
              <a:buChar char="q"/>
            </a:pPr>
            <a:r>
              <a:rPr lang="en-GB" sz="2600" dirty="0"/>
              <a:t>They  defining what it is, </a:t>
            </a:r>
          </a:p>
          <a:p>
            <a:pPr>
              <a:buFont typeface="Wingdings" pitchFamily="2" charset="2"/>
              <a:buChar char="q"/>
            </a:pPr>
            <a:r>
              <a:rPr lang="en-GB" sz="2600" dirty="0"/>
              <a:t>how things work, and </a:t>
            </a:r>
          </a:p>
          <a:p>
            <a:pPr>
              <a:buFont typeface="Wingdings" pitchFamily="2" charset="2"/>
              <a:buChar char="q"/>
            </a:pPr>
            <a:r>
              <a:rPr lang="en-GB" sz="2600" dirty="0"/>
              <a:t>how to improve them. </a:t>
            </a:r>
          </a:p>
          <a:p>
            <a:pPr>
              <a:buFont typeface="Wingdings" pitchFamily="2" charset="2"/>
              <a:buChar char="q"/>
            </a:pPr>
            <a:r>
              <a:rPr lang="en-GB" sz="2600" dirty="0"/>
              <a:t>Mental examination of these things can throw up a thousand and one things that need to be explored, described, explained or predicted</a:t>
            </a:r>
          </a:p>
          <a:p>
            <a:pPr>
              <a:buFont typeface="Wingdings" pitchFamily="2" charset="2"/>
              <a:buChar char="q"/>
            </a:pPr>
            <a:r>
              <a:rPr lang="en-GB" sz="2600" dirty="0"/>
              <a:t>Let’s even start with the fundamental administrative principles- POSCORB</a:t>
            </a:r>
          </a:p>
          <a:p>
            <a:pPr>
              <a:buFont typeface="Wingdings" pitchFamily="2" charset="2"/>
              <a:buChar char="q"/>
            </a:pPr>
            <a:endParaRPr lang="en-US" sz="2600" dirty="0"/>
          </a:p>
        </p:txBody>
      </p:sp>
    </p:spTree>
    <p:extLst>
      <p:ext uri="{BB962C8B-B14F-4D97-AF65-F5344CB8AC3E}">
        <p14:creationId xmlns:p14="http://schemas.microsoft.com/office/powerpoint/2010/main" val="290019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30480"/>
            <a:ext cx="8921262" cy="762000"/>
          </a:xfrm>
          <a:solidFill>
            <a:srgbClr val="FF0000"/>
          </a:solidFill>
        </p:spPr>
        <p:txBody>
          <a:bodyPr/>
          <a:lstStyle/>
          <a:p>
            <a:pPr algn="ctr"/>
            <a:r>
              <a:rPr lang="en-GB" sz="2400" b="1" dirty="0">
                <a:solidFill>
                  <a:srgbClr val="FFFF00"/>
                </a:solidFill>
              </a:rPr>
              <a:t>SOURCES OF RESEARCH PROBLEM, RESEARCH QUESTIONS AND OBJECTIVES</a:t>
            </a:r>
            <a:endParaRPr lang="en-US" sz="2400" b="1" dirty="0">
              <a:solidFill>
                <a:srgbClr val="FFFF00"/>
              </a:solidFill>
            </a:endParaRPr>
          </a:p>
        </p:txBody>
      </p:sp>
      <p:sp>
        <p:nvSpPr>
          <p:cNvPr id="3" name="Content Placeholder 2"/>
          <p:cNvSpPr>
            <a:spLocks noGrp="1"/>
          </p:cNvSpPr>
          <p:nvPr>
            <p:ph idx="1"/>
          </p:nvPr>
        </p:nvSpPr>
        <p:spPr>
          <a:xfrm>
            <a:off x="106680" y="868680"/>
            <a:ext cx="8921262" cy="5867400"/>
          </a:xfrm>
          <a:solidFill>
            <a:schemeClr val="tx1"/>
          </a:solidFill>
        </p:spPr>
        <p:txBody>
          <a:bodyPr>
            <a:normAutofit fontScale="77500" lnSpcReduction="20000"/>
          </a:bodyPr>
          <a:lstStyle/>
          <a:p>
            <a:pPr algn="just">
              <a:buFont typeface="Wingdings" pitchFamily="2" charset="2"/>
              <a:buChar char="q"/>
            </a:pPr>
            <a:r>
              <a:rPr lang="en-GB" sz="2600" b="1" dirty="0">
                <a:solidFill>
                  <a:schemeClr val="bg1"/>
                </a:solidFill>
              </a:rPr>
              <a:t>Research problems and questions come from practice and theory</a:t>
            </a:r>
          </a:p>
          <a:p>
            <a:pPr algn="just">
              <a:buFont typeface="Wingdings" pitchFamily="2" charset="2"/>
              <a:buChar char="q"/>
            </a:pPr>
            <a:r>
              <a:rPr lang="en-GB" sz="2600" b="1" dirty="0">
                <a:solidFill>
                  <a:schemeClr val="bg1"/>
                </a:solidFill>
              </a:rPr>
              <a:t>Structure, rules and processes of government. </a:t>
            </a:r>
          </a:p>
          <a:p>
            <a:pPr algn="just">
              <a:buFont typeface="Wingdings" pitchFamily="2" charset="2"/>
              <a:buChar char="q"/>
            </a:pPr>
            <a:r>
              <a:rPr lang="en-GB" sz="2600" b="1" dirty="0">
                <a:solidFill>
                  <a:schemeClr val="bg1"/>
                </a:solidFill>
              </a:rPr>
              <a:t>Curiosity about what practitioners do; why do they do it; how they can do it more effectively and efficiently. </a:t>
            </a:r>
          </a:p>
          <a:p>
            <a:pPr algn="just">
              <a:buFont typeface="Wingdings" pitchFamily="2" charset="2"/>
              <a:buChar char="q"/>
            </a:pPr>
            <a:r>
              <a:rPr lang="en-GB" sz="2600" b="1" dirty="0">
                <a:solidFill>
                  <a:schemeClr val="bg1"/>
                </a:solidFill>
              </a:rPr>
              <a:t>Curiosity/disagreement with scholarly positions can be gleaned from the literature. </a:t>
            </a:r>
          </a:p>
          <a:p>
            <a:pPr algn="just">
              <a:buFont typeface="Wingdings" pitchFamily="2" charset="2"/>
              <a:buChar char="q"/>
            </a:pPr>
            <a:r>
              <a:rPr lang="en-GB" sz="2600" b="1" dirty="0">
                <a:solidFill>
                  <a:schemeClr val="bg1"/>
                </a:solidFill>
              </a:rPr>
              <a:t>Research problems can come from classroom discussions and assignments, </a:t>
            </a:r>
          </a:p>
          <a:p>
            <a:pPr algn="just">
              <a:buFont typeface="Wingdings" pitchFamily="2" charset="2"/>
              <a:buChar char="q"/>
            </a:pPr>
            <a:r>
              <a:rPr lang="en-GB" sz="2600" b="1" dirty="0">
                <a:solidFill>
                  <a:schemeClr val="bg1"/>
                </a:solidFill>
              </a:rPr>
              <a:t>It can come from the life experience of the researcher</a:t>
            </a:r>
          </a:p>
          <a:p>
            <a:pPr algn="just">
              <a:buFont typeface="Wingdings" pitchFamily="2" charset="2"/>
              <a:buChar char="q"/>
            </a:pPr>
            <a:r>
              <a:rPr lang="en-GB" sz="2600" b="1" dirty="0">
                <a:solidFill>
                  <a:schemeClr val="bg1"/>
                </a:solidFill>
              </a:rPr>
              <a:t>Conference themes and sub-themes</a:t>
            </a:r>
          </a:p>
          <a:p>
            <a:pPr algn="just">
              <a:buFont typeface="Wingdings" pitchFamily="2" charset="2"/>
              <a:buChar char="q"/>
            </a:pPr>
            <a:r>
              <a:rPr lang="en-GB" sz="2600" b="1" dirty="0">
                <a:solidFill>
                  <a:schemeClr val="bg1"/>
                </a:solidFill>
              </a:rPr>
              <a:t>Discussion with peers </a:t>
            </a:r>
          </a:p>
          <a:p>
            <a:pPr algn="just">
              <a:buFont typeface="Wingdings" pitchFamily="2" charset="2"/>
              <a:buChar char="q"/>
            </a:pPr>
            <a:r>
              <a:rPr lang="en-GB" sz="2600" b="1" dirty="0">
                <a:solidFill>
                  <a:schemeClr val="bg1"/>
                </a:solidFill>
              </a:rPr>
              <a:t>Listening to experts and public commentators in the media </a:t>
            </a:r>
          </a:p>
          <a:p>
            <a:pPr algn="just">
              <a:buFont typeface="Wingdings" pitchFamily="2" charset="2"/>
              <a:buChar char="q"/>
            </a:pPr>
            <a:r>
              <a:rPr lang="en-GB" sz="2600" b="1" dirty="0">
                <a:solidFill>
                  <a:schemeClr val="bg1"/>
                </a:solidFill>
              </a:rPr>
              <a:t>Social media reporting. </a:t>
            </a:r>
          </a:p>
          <a:p>
            <a:pPr algn="just">
              <a:buFont typeface="Wingdings" pitchFamily="2" charset="2"/>
              <a:buChar char="q"/>
            </a:pPr>
            <a:r>
              <a:rPr lang="en-GB" sz="2600" b="1" dirty="0">
                <a:solidFill>
                  <a:schemeClr val="bg1"/>
                </a:solidFill>
              </a:rPr>
              <a:t>There are enough troubles and problems in every sphere of human endeavour.</a:t>
            </a:r>
          </a:p>
          <a:p>
            <a:pPr algn="just">
              <a:buFont typeface="Wingdings" pitchFamily="2" charset="2"/>
              <a:buChar char="q"/>
            </a:pPr>
            <a:r>
              <a:rPr lang="en-GB" sz="2600" b="1" dirty="0">
                <a:solidFill>
                  <a:schemeClr val="bg1"/>
                </a:solidFill>
              </a:rPr>
              <a:t> Only uncritical mind fail to see problems and difficulties that need academic research to find answers.</a:t>
            </a:r>
            <a:endParaRPr lang="en-US" sz="2600" b="1" dirty="0">
              <a:solidFill>
                <a:schemeClr val="bg1"/>
              </a:solidFill>
            </a:endParaRPr>
          </a:p>
          <a:p>
            <a:pPr algn="just">
              <a:buFont typeface="Wingdings" pitchFamily="2" charset="2"/>
              <a:buChar char="q"/>
            </a:pPr>
            <a:endParaRPr lang="en-GB" b="1" dirty="0" smtClean="0">
              <a:solidFill>
                <a:schemeClr val="bg1"/>
              </a:solidFill>
            </a:endParaRPr>
          </a:p>
        </p:txBody>
      </p:sp>
    </p:spTree>
    <p:extLst>
      <p:ext uri="{BB962C8B-B14F-4D97-AF65-F5344CB8AC3E}">
        <p14:creationId xmlns:p14="http://schemas.microsoft.com/office/powerpoint/2010/main" val="26294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6200"/>
            <a:ext cx="9014460" cy="685800"/>
          </a:xfrm>
          <a:solidFill>
            <a:schemeClr val="accent6">
              <a:lumMod val="60000"/>
              <a:lumOff val="40000"/>
            </a:schemeClr>
          </a:solidFill>
        </p:spPr>
        <p:txBody>
          <a:bodyPr>
            <a:normAutofit fontScale="90000"/>
          </a:bodyPr>
          <a:lstStyle/>
          <a:p>
            <a:r>
              <a:rPr lang="en-US" b="1" dirty="0" smtClean="0">
                <a:solidFill>
                  <a:schemeClr val="tx1"/>
                </a:solidFill>
              </a:rPr>
              <a:t>Introduction </a:t>
            </a:r>
            <a:r>
              <a:rPr lang="en-US" b="1" dirty="0">
                <a:solidFill>
                  <a:schemeClr val="tx1"/>
                </a:solidFill>
              </a:rPr>
              <a:t>B</a:t>
            </a:r>
            <a:r>
              <a:rPr lang="en-US" b="1" dirty="0" smtClean="0">
                <a:solidFill>
                  <a:schemeClr val="tx1"/>
                </a:solidFill>
              </a:rPr>
              <a:t>asic Research…</a:t>
            </a:r>
            <a:r>
              <a:rPr lang="en-US" dirty="0" smtClean="0">
                <a:solidFill>
                  <a:schemeClr val="tx1"/>
                </a:solidFill>
              </a:rPr>
              <a:t> </a:t>
            </a:r>
            <a:endParaRPr lang="en-US" dirty="0">
              <a:solidFill>
                <a:schemeClr val="tx1"/>
              </a:solidFill>
            </a:endParaRPr>
          </a:p>
        </p:txBody>
      </p:sp>
      <p:sp>
        <p:nvSpPr>
          <p:cNvPr id="6" name="Content Placeholder 5"/>
          <p:cNvSpPr>
            <a:spLocks noGrp="1"/>
          </p:cNvSpPr>
          <p:nvPr>
            <p:ph idx="1"/>
          </p:nvPr>
        </p:nvSpPr>
        <p:spPr>
          <a:xfrm>
            <a:off x="106680" y="838200"/>
            <a:ext cx="9555480" cy="5897880"/>
          </a:xfrm>
          <a:solidFill>
            <a:srgbClr val="FFFF00"/>
          </a:solidFill>
        </p:spPr>
        <p:txBody>
          <a:bodyPr>
            <a:noAutofit/>
          </a:bodyPr>
          <a:lstStyle/>
          <a:p>
            <a:pPr>
              <a:buFont typeface="Wingdings" pitchFamily="2" charset="2"/>
              <a:buChar char="q"/>
            </a:pPr>
            <a:r>
              <a:rPr lang="en-GB" sz="3600" b="1" dirty="0">
                <a:solidFill>
                  <a:srgbClr val="FF0000"/>
                </a:solidFill>
              </a:rPr>
              <a:t>Research is a problem solving activity</a:t>
            </a:r>
            <a:r>
              <a:rPr lang="en-GB" sz="3600" dirty="0">
                <a:solidFill>
                  <a:schemeClr val="bg1"/>
                </a:solidFill>
              </a:rPr>
              <a:t>. </a:t>
            </a:r>
          </a:p>
          <a:p>
            <a:pPr>
              <a:buFont typeface="Wingdings" pitchFamily="2" charset="2"/>
              <a:buChar char="q"/>
            </a:pPr>
            <a:r>
              <a:rPr lang="en-GB" sz="3600" b="1" dirty="0">
                <a:solidFill>
                  <a:schemeClr val="bg1"/>
                </a:solidFill>
              </a:rPr>
              <a:t>Essentially a </a:t>
            </a:r>
            <a:r>
              <a:rPr lang="en-GB" sz="3600" b="1" i="1" dirty="0">
                <a:solidFill>
                  <a:srgbClr val="FF0000"/>
                </a:solidFill>
              </a:rPr>
              <a:t>Process</a:t>
            </a:r>
            <a:r>
              <a:rPr lang="en-GB" sz="3600" b="1" dirty="0">
                <a:solidFill>
                  <a:schemeClr val="bg1"/>
                </a:solidFill>
              </a:rPr>
              <a:t> &amp; </a:t>
            </a:r>
            <a:r>
              <a:rPr lang="en-GB" sz="3600" b="1" i="1" dirty="0">
                <a:solidFill>
                  <a:srgbClr val="FF0000"/>
                </a:solidFill>
              </a:rPr>
              <a:t>Journey</a:t>
            </a:r>
            <a:r>
              <a:rPr lang="en-GB" sz="3600" b="1" dirty="0">
                <a:solidFill>
                  <a:schemeClr val="bg1"/>
                </a:solidFill>
              </a:rPr>
              <a:t> of </a:t>
            </a:r>
            <a:r>
              <a:rPr lang="en-GB" sz="3600" b="1" dirty="0" smtClean="0">
                <a:solidFill>
                  <a:schemeClr val="bg1"/>
                </a:solidFill>
              </a:rPr>
              <a:t>discovery and discovering the unknown. </a:t>
            </a:r>
            <a:endParaRPr lang="en-GB" sz="3600" b="1" dirty="0">
              <a:solidFill>
                <a:schemeClr val="bg1"/>
              </a:solidFill>
            </a:endParaRPr>
          </a:p>
          <a:p>
            <a:pPr>
              <a:buFont typeface="Wingdings" pitchFamily="2" charset="2"/>
              <a:buChar char="q"/>
            </a:pPr>
            <a:r>
              <a:rPr lang="en-GB" sz="3600" b="1" dirty="0">
                <a:solidFill>
                  <a:srgbClr val="FF0000"/>
                </a:solidFill>
              </a:rPr>
              <a:t>Requires a sense of direction provided by a </a:t>
            </a:r>
            <a:r>
              <a:rPr lang="en-GB" sz="3600" b="1" dirty="0" smtClean="0">
                <a:solidFill>
                  <a:srgbClr val="FF0000"/>
                </a:solidFill>
              </a:rPr>
              <a:t>Research </a:t>
            </a:r>
            <a:r>
              <a:rPr lang="en-GB" sz="3600" b="1" dirty="0">
                <a:solidFill>
                  <a:srgbClr val="FF0000"/>
                </a:solidFill>
              </a:rPr>
              <a:t>P</a:t>
            </a:r>
            <a:r>
              <a:rPr lang="en-GB" sz="3600" b="1" dirty="0" smtClean="0">
                <a:solidFill>
                  <a:srgbClr val="FF0000"/>
                </a:solidFill>
              </a:rPr>
              <a:t>roblem </a:t>
            </a:r>
            <a:r>
              <a:rPr lang="en-GB" sz="3600" b="1" dirty="0" smtClean="0">
                <a:solidFill>
                  <a:schemeClr val="bg1"/>
                </a:solidFill>
              </a:rPr>
              <a:t>(RP) </a:t>
            </a:r>
            <a:r>
              <a:rPr lang="en-GB" sz="3600" b="1" dirty="0" smtClean="0">
                <a:solidFill>
                  <a:srgbClr val="FF0000"/>
                </a:solidFill>
              </a:rPr>
              <a:t>and </a:t>
            </a:r>
            <a:r>
              <a:rPr lang="en-GB" sz="3600" b="1" dirty="0">
                <a:solidFill>
                  <a:srgbClr val="FF0000"/>
                </a:solidFill>
              </a:rPr>
              <a:t>a destination specified by research objective(s</a:t>
            </a:r>
            <a:r>
              <a:rPr lang="en-GB" sz="3600" b="1" dirty="0" smtClean="0">
                <a:solidFill>
                  <a:srgbClr val="FF0000"/>
                </a:solidFill>
              </a:rPr>
              <a:t>) </a:t>
            </a:r>
            <a:r>
              <a:rPr lang="en-GB" sz="3600" b="1" dirty="0" smtClean="0">
                <a:solidFill>
                  <a:schemeClr val="bg1"/>
                </a:solidFill>
              </a:rPr>
              <a:t>(RO). </a:t>
            </a:r>
            <a:endParaRPr lang="en-GB" sz="3600" b="1" dirty="0">
              <a:solidFill>
                <a:schemeClr val="bg1"/>
              </a:solidFill>
            </a:endParaRPr>
          </a:p>
          <a:p>
            <a:pPr>
              <a:buFont typeface="Wingdings" pitchFamily="2" charset="2"/>
              <a:buChar char="q"/>
            </a:pPr>
            <a:r>
              <a:rPr lang="en-GB" sz="3600" b="1" dirty="0">
                <a:solidFill>
                  <a:schemeClr val="bg1"/>
                </a:solidFill>
              </a:rPr>
              <a:t>Mapping the road and destination of a journey constitute the first part of the two parts of </a:t>
            </a:r>
            <a:r>
              <a:rPr lang="en-GB" sz="3600" b="1" dirty="0" smtClean="0">
                <a:solidFill>
                  <a:schemeClr val="bg1"/>
                </a:solidFill>
              </a:rPr>
              <a:t>research. </a:t>
            </a:r>
            <a:endParaRPr lang="en-US" sz="3600" b="1" dirty="0">
              <a:solidFill>
                <a:schemeClr val="bg1"/>
              </a:solidFill>
            </a:endParaRPr>
          </a:p>
        </p:txBody>
      </p:sp>
    </p:spTree>
    <p:extLst>
      <p:ext uri="{BB962C8B-B14F-4D97-AF65-F5344CB8AC3E}">
        <p14:creationId xmlns:p14="http://schemas.microsoft.com/office/powerpoint/2010/main" val="2041351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21920"/>
            <a:ext cx="8808720" cy="6598920"/>
          </a:xfrm>
        </p:spPr>
      </p:pic>
    </p:spTree>
    <p:extLst>
      <p:ext uri="{BB962C8B-B14F-4D97-AF65-F5344CB8AC3E}">
        <p14:creationId xmlns:p14="http://schemas.microsoft.com/office/powerpoint/2010/main" val="161400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1" y="121920"/>
            <a:ext cx="9311598" cy="6629400"/>
          </a:xfrm>
        </p:spPr>
      </p:pic>
    </p:spTree>
    <p:extLst>
      <p:ext uri="{BB962C8B-B14F-4D97-AF65-F5344CB8AC3E}">
        <p14:creationId xmlns:p14="http://schemas.microsoft.com/office/powerpoint/2010/main" val="1551016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311640" cy="6629400"/>
          </a:xfrm>
        </p:spPr>
      </p:pic>
    </p:spTree>
    <p:extLst>
      <p:ext uri="{BB962C8B-B14F-4D97-AF65-F5344CB8AC3E}">
        <p14:creationId xmlns:p14="http://schemas.microsoft.com/office/powerpoint/2010/main" val="208418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06680"/>
            <a:ext cx="9372600" cy="6629400"/>
          </a:xfrm>
        </p:spPr>
      </p:pic>
    </p:spTree>
    <p:extLst>
      <p:ext uri="{BB962C8B-B14F-4D97-AF65-F5344CB8AC3E}">
        <p14:creationId xmlns:p14="http://schemas.microsoft.com/office/powerpoint/2010/main" val="4274486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285503" cy="6751320"/>
          </a:xfrm>
        </p:spPr>
      </p:pic>
    </p:spTree>
    <p:extLst>
      <p:ext uri="{BB962C8B-B14F-4D97-AF65-F5344CB8AC3E}">
        <p14:creationId xmlns:p14="http://schemas.microsoft.com/office/powerpoint/2010/main" val="240326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37160"/>
            <a:ext cx="9190239" cy="6614160"/>
          </a:xfrm>
        </p:spPr>
      </p:pic>
    </p:spTree>
    <p:extLst>
      <p:ext uri="{BB962C8B-B14F-4D97-AF65-F5344CB8AC3E}">
        <p14:creationId xmlns:p14="http://schemas.microsoft.com/office/powerpoint/2010/main" val="152314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655320"/>
          </a:xfrm>
          <a:solidFill>
            <a:srgbClr val="FFFF00"/>
          </a:solidFill>
        </p:spPr>
        <p:txBody>
          <a:bodyPr/>
          <a:lstStyle/>
          <a:p>
            <a:r>
              <a:rPr lang="en-US" b="1" dirty="0" smtClean="0">
                <a:solidFill>
                  <a:srgbClr val="C00000"/>
                </a:solidFill>
              </a:rPr>
              <a:t>Significance of The </a:t>
            </a:r>
            <a:r>
              <a:rPr lang="en-US" b="1" dirty="0">
                <a:solidFill>
                  <a:srgbClr val="C00000"/>
                </a:solidFill>
              </a:rPr>
              <a:t>S</a:t>
            </a:r>
            <a:r>
              <a:rPr lang="en-US" b="1" dirty="0" smtClean="0">
                <a:solidFill>
                  <a:srgbClr val="C00000"/>
                </a:solidFill>
              </a:rPr>
              <a:t>tudy….</a:t>
            </a:r>
            <a:endParaRPr lang="en-US" b="1" dirty="0">
              <a:solidFill>
                <a:srgbClr val="C00000"/>
              </a:solidFill>
            </a:endParaRPr>
          </a:p>
        </p:txBody>
      </p:sp>
      <p:sp>
        <p:nvSpPr>
          <p:cNvPr id="3" name="Content Placeholder 2"/>
          <p:cNvSpPr>
            <a:spLocks noGrp="1"/>
          </p:cNvSpPr>
          <p:nvPr>
            <p:ph idx="1"/>
          </p:nvPr>
        </p:nvSpPr>
        <p:spPr>
          <a:xfrm>
            <a:off x="76200" y="792480"/>
            <a:ext cx="9326880" cy="5989319"/>
          </a:xfrm>
          <a:solidFill>
            <a:srgbClr val="FFFF00"/>
          </a:solidFill>
        </p:spPr>
        <p:txBody>
          <a:bodyPr>
            <a:normAutofit/>
          </a:bodyPr>
          <a:lstStyle/>
          <a:p>
            <a:pPr algn="just">
              <a:buFont typeface="Wingdings" pitchFamily="2" charset="2"/>
              <a:buChar char="q"/>
            </a:pPr>
            <a:r>
              <a:rPr lang="en-GB" sz="3200" b="1" dirty="0">
                <a:solidFill>
                  <a:schemeClr val="bg1"/>
                </a:solidFill>
              </a:rPr>
              <a:t>Significance should be logically linked to the gap, the problem of study and objective</a:t>
            </a:r>
          </a:p>
          <a:p>
            <a:pPr algn="just">
              <a:buFont typeface="Wingdings" pitchFamily="2" charset="2"/>
              <a:buChar char="q"/>
            </a:pPr>
            <a:r>
              <a:rPr lang="en-GB" sz="3200" b="1" dirty="0">
                <a:solidFill>
                  <a:srgbClr val="FF0000"/>
                </a:solidFill>
              </a:rPr>
              <a:t>It is less important to say who benefits than the ‘how’</a:t>
            </a:r>
          </a:p>
          <a:p>
            <a:pPr algn="just">
              <a:buFont typeface="Wingdings" pitchFamily="2" charset="2"/>
              <a:buChar char="q"/>
            </a:pPr>
            <a:r>
              <a:rPr lang="en-GB" sz="3200" b="1" dirty="0">
                <a:solidFill>
                  <a:schemeClr val="bg1"/>
                </a:solidFill>
              </a:rPr>
              <a:t>Addressing the how is essentially the justification</a:t>
            </a:r>
          </a:p>
          <a:p>
            <a:pPr algn="just">
              <a:buFont typeface="Wingdings" pitchFamily="2" charset="2"/>
              <a:buChar char="q"/>
            </a:pPr>
            <a:r>
              <a:rPr lang="en-GB" sz="3200" b="1" dirty="0">
                <a:solidFill>
                  <a:srgbClr val="FF0000"/>
                </a:solidFill>
              </a:rPr>
              <a:t>It  is pure mundane to list beneficiaries like students, researchers, policy makers as beneficiaries without the :how”</a:t>
            </a:r>
          </a:p>
          <a:p>
            <a:pPr algn="just">
              <a:buFont typeface="Wingdings" pitchFamily="2" charset="2"/>
              <a:buChar char="q"/>
            </a:pPr>
            <a:r>
              <a:rPr lang="en-GB" sz="3200" b="1" dirty="0">
                <a:solidFill>
                  <a:schemeClr val="bg1"/>
                </a:solidFill>
              </a:rPr>
              <a:t>And this “how” should be circumspect and related to the study outcome.</a:t>
            </a:r>
          </a:p>
          <a:p>
            <a:pPr algn="just"/>
            <a:endParaRPr lang="en-US" sz="2400" dirty="0">
              <a:solidFill>
                <a:schemeClr val="bg1"/>
              </a:solidFill>
            </a:endParaRPr>
          </a:p>
        </p:txBody>
      </p:sp>
    </p:spTree>
    <p:extLst>
      <p:ext uri="{BB962C8B-B14F-4D97-AF65-F5344CB8AC3E}">
        <p14:creationId xmlns:p14="http://schemas.microsoft.com/office/powerpoint/2010/main" val="309214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76200"/>
            <a:ext cx="9128760" cy="638530"/>
          </a:xfrm>
          <a:solidFill>
            <a:srgbClr val="FFFF00"/>
          </a:solidFill>
        </p:spPr>
        <p:txBody>
          <a:bodyPr/>
          <a:lstStyle/>
          <a:p>
            <a:r>
              <a:rPr lang="en-US" b="1" dirty="0" smtClean="0">
                <a:solidFill>
                  <a:srgbClr val="C00000"/>
                </a:solidFill>
              </a:rPr>
              <a:t>Sample Significance of Study</a:t>
            </a: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4156990"/>
              </p:ext>
            </p:extLst>
          </p:nvPr>
        </p:nvGraphicFramePr>
        <p:xfrm>
          <a:off x="91440" y="792481"/>
          <a:ext cx="9189720" cy="5989318"/>
        </p:xfrm>
        <a:graphic>
          <a:graphicData uri="http://schemas.openxmlformats.org/drawingml/2006/table">
            <a:tbl>
              <a:tblPr firstRow="1" firstCol="1" bandRow="1">
                <a:tableStyleId>{5C22544A-7EE6-4342-B048-85BDC9FD1C3A}</a:tableStyleId>
              </a:tblPr>
              <a:tblGrid>
                <a:gridCol w="9189720"/>
              </a:tblGrid>
              <a:tr h="620708">
                <a:tc>
                  <a:txBody>
                    <a:bodyPr/>
                    <a:lstStyle/>
                    <a:p>
                      <a:pPr marL="0" marR="0" algn="just">
                        <a:lnSpc>
                          <a:spcPct val="115000"/>
                        </a:lnSpc>
                        <a:spcBef>
                          <a:spcPts val="0"/>
                        </a:spcBef>
                        <a:spcAft>
                          <a:spcPts val="0"/>
                        </a:spcAft>
                      </a:pPr>
                      <a:r>
                        <a:rPr lang="en-GB" sz="1600" dirty="0">
                          <a:effectLst/>
                        </a:rPr>
                        <a:t>Development of a Source Material in Food Dehydration Craft Technology for the Secondary Schools” by Mary Rose Florence S. </a:t>
                      </a:r>
                      <a:r>
                        <a:rPr lang="en-GB" sz="1600" dirty="0" err="1">
                          <a:effectLst/>
                        </a:rPr>
                        <a:t>Cobar</a:t>
                      </a:r>
                      <a:r>
                        <a:rPr lang="en-GB" sz="1600" dirty="0">
                          <a:effectLst/>
                        </a:rPr>
                        <a:t>.</a:t>
                      </a:r>
                      <a:endParaRPr lang="en-US" sz="1600" dirty="0">
                        <a:effectLst/>
                        <a:latin typeface="Calibri"/>
                        <a:ea typeface="Calibri"/>
                        <a:cs typeface="Times New Roman"/>
                      </a:endParaRPr>
                    </a:p>
                  </a:txBody>
                  <a:tcPr marL="68580" marR="68580" marT="0" marB="0"/>
                </a:tc>
              </a:tr>
              <a:tr h="1979887">
                <a:tc>
                  <a:txBody>
                    <a:bodyPr/>
                    <a:lstStyle/>
                    <a:p>
                      <a:pPr marL="0" marR="0" algn="just">
                        <a:lnSpc>
                          <a:spcPct val="115000"/>
                        </a:lnSpc>
                        <a:spcBef>
                          <a:spcPts val="0"/>
                        </a:spcBef>
                        <a:spcAft>
                          <a:spcPts val="0"/>
                        </a:spcAft>
                      </a:pPr>
                      <a:r>
                        <a:rPr lang="en-GB" sz="1600" dirty="0">
                          <a:effectLst/>
                        </a:rPr>
                        <a:t> The study of dehydration technology and fabrication can be a learning paradigm in the secondary level and vocational schools to enhance the students’ knowledge and entrepreneurial skills as well. The project’s goal is designed to help students improve academic competence, develop employability skills, implement a career plan and participate in a career pathway in preparation for post secondary education or careers in the food manufacturing or services sector after graduating from high school.</a:t>
                      </a:r>
                      <a:endParaRPr lang="en-US" sz="1600" dirty="0">
                        <a:effectLst/>
                        <a:latin typeface="Calibri"/>
                        <a:ea typeface="Calibri"/>
                        <a:cs typeface="Times New Roman"/>
                      </a:endParaRPr>
                    </a:p>
                  </a:txBody>
                  <a:tcPr marL="68580" marR="68580" marT="0" marB="0"/>
                </a:tc>
              </a:tr>
              <a:tr h="1123310">
                <a:tc>
                  <a:txBody>
                    <a:bodyPr/>
                    <a:lstStyle/>
                    <a:p>
                      <a:pPr marL="0" marR="0">
                        <a:lnSpc>
                          <a:spcPct val="115000"/>
                        </a:lnSpc>
                        <a:spcBef>
                          <a:spcPts val="0"/>
                        </a:spcBef>
                        <a:spcAft>
                          <a:spcPts val="0"/>
                        </a:spcAft>
                      </a:pPr>
                      <a:r>
                        <a:rPr lang="en-US" sz="1600" dirty="0">
                          <a:effectLst/>
                        </a:rPr>
                        <a:t>Bureaucratic Politics and the Implementation of Liberalization Reforms in Nigeria: A Study</a:t>
                      </a:r>
                    </a:p>
                    <a:p>
                      <a:pPr marL="0" marR="0">
                        <a:lnSpc>
                          <a:spcPct val="115000"/>
                        </a:lnSpc>
                        <a:spcBef>
                          <a:spcPts val="0"/>
                        </a:spcBef>
                        <a:spcAft>
                          <a:spcPts val="0"/>
                        </a:spcAft>
                      </a:pPr>
                      <a:r>
                        <a:rPr lang="en-US" sz="1600" dirty="0">
                          <a:effectLst/>
                        </a:rPr>
                        <a:t>of the Unbundling and Reorganization of the Nigerian National Petroleum Corporation</a:t>
                      </a:r>
                      <a:endParaRPr lang="en-US" sz="1600" dirty="0">
                        <a:effectLst/>
                        <a:latin typeface="Calibri"/>
                        <a:ea typeface="Calibri"/>
                        <a:cs typeface="Times New Roman"/>
                      </a:endParaRPr>
                    </a:p>
                  </a:txBody>
                  <a:tcPr marL="68580" marR="68580" marT="0" marB="0"/>
                </a:tc>
              </a:tr>
              <a:tr h="2265413">
                <a:tc>
                  <a:txBody>
                    <a:bodyPr/>
                    <a:lstStyle/>
                    <a:p>
                      <a:pPr marL="0" marR="0" algn="just">
                        <a:lnSpc>
                          <a:spcPct val="115000"/>
                        </a:lnSpc>
                        <a:spcBef>
                          <a:spcPts val="0"/>
                        </a:spcBef>
                        <a:spcAft>
                          <a:spcPts val="0"/>
                        </a:spcAft>
                      </a:pPr>
                      <a:r>
                        <a:rPr lang="en-US" sz="1600" dirty="0">
                          <a:effectLst/>
                        </a:rPr>
                        <a:t>… it is striking to observe that very little attention has been devoted to understanding how the interests of bureaucratic agencies play out in policy implementation in less developed countries, particularly in Sub-Saharan Africa, where most decided policies are poorly implemented, or not implemented at all. The study aims to expand the scope of application of the bureaucratic politics model in understanding policy outcomes. It also contributes to the literature on policy implementation research, and to inter-agency relationships and interests in a developing country environment</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29790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106680"/>
            <a:ext cx="8892051" cy="6614160"/>
          </a:xfrm>
        </p:spPr>
      </p:pic>
    </p:spTree>
    <p:extLst>
      <p:ext uri="{BB962C8B-B14F-4D97-AF65-F5344CB8AC3E}">
        <p14:creationId xmlns:p14="http://schemas.microsoft.com/office/powerpoint/2010/main" val="1036255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107473" cy="6644640"/>
          </a:xfrm>
        </p:spPr>
      </p:pic>
    </p:spTree>
    <p:extLst>
      <p:ext uri="{BB962C8B-B14F-4D97-AF65-F5344CB8AC3E}">
        <p14:creationId xmlns:p14="http://schemas.microsoft.com/office/powerpoint/2010/main" val="45556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4" y="93486"/>
            <a:ext cx="9404723" cy="1400530"/>
          </a:xfrm>
          <a:solidFill>
            <a:srgbClr val="C00000"/>
          </a:solidFill>
        </p:spPr>
        <p:txBody>
          <a:bodyPr/>
          <a:lstStyle/>
          <a:p>
            <a:r>
              <a:rPr lang="en-US" b="1" dirty="0" smtClean="0"/>
              <a:t>Four Major Methods of Seeking Knowledge (Jones 1971)</a:t>
            </a:r>
            <a:endParaRPr lang="en-US" b="1" dirty="0"/>
          </a:p>
        </p:txBody>
      </p:sp>
      <p:sp>
        <p:nvSpPr>
          <p:cNvPr id="3" name="Content Placeholder 2"/>
          <p:cNvSpPr>
            <a:spLocks noGrp="1"/>
          </p:cNvSpPr>
          <p:nvPr>
            <p:ph idx="1"/>
          </p:nvPr>
        </p:nvSpPr>
        <p:spPr>
          <a:xfrm>
            <a:off x="130629" y="1494016"/>
            <a:ext cx="11332028" cy="5151713"/>
          </a:xfrm>
          <a:solidFill>
            <a:schemeClr val="bg1">
              <a:lumMod val="95000"/>
              <a:lumOff val="5000"/>
            </a:schemeClr>
          </a:solidFill>
        </p:spPr>
        <p:txBody>
          <a:bodyPr>
            <a:noAutofit/>
          </a:bodyPr>
          <a:lstStyle/>
          <a:p>
            <a:r>
              <a:rPr lang="en-US" sz="6000" b="1" dirty="0" smtClean="0">
                <a:solidFill>
                  <a:srgbClr val="FFFF00"/>
                </a:solidFill>
              </a:rPr>
              <a:t>Experience (Empiricism),</a:t>
            </a:r>
          </a:p>
          <a:p>
            <a:r>
              <a:rPr lang="en-US" sz="6000" b="1" dirty="0" smtClean="0">
                <a:solidFill>
                  <a:srgbClr val="FFFF00"/>
                </a:solidFill>
              </a:rPr>
              <a:t>Reason (Rationalism),</a:t>
            </a:r>
          </a:p>
          <a:p>
            <a:r>
              <a:rPr lang="en-US" sz="6000" b="1" dirty="0" smtClean="0">
                <a:solidFill>
                  <a:srgbClr val="FFFF00"/>
                </a:solidFill>
              </a:rPr>
              <a:t>Faith (Idealism),</a:t>
            </a:r>
          </a:p>
          <a:p>
            <a:r>
              <a:rPr lang="en-US" sz="6000" b="1" dirty="0" smtClean="0">
                <a:solidFill>
                  <a:srgbClr val="FFFF00"/>
                </a:solidFill>
              </a:rPr>
              <a:t>Science (Scientific Method),</a:t>
            </a:r>
            <a:endParaRPr lang="en-US" sz="6000" b="1" dirty="0">
              <a:solidFill>
                <a:srgbClr val="FFFF00"/>
              </a:solidFill>
            </a:endParaRPr>
          </a:p>
        </p:txBody>
      </p:sp>
    </p:spTree>
    <p:extLst>
      <p:ext uri="{BB962C8B-B14F-4D97-AF65-F5344CB8AC3E}">
        <p14:creationId xmlns:p14="http://schemas.microsoft.com/office/powerpoint/2010/main" val="581491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37160"/>
            <a:ext cx="9144000" cy="6583680"/>
          </a:xfrm>
        </p:spPr>
      </p:pic>
    </p:spTree>
    <p:extLst>
      <p:ext uri="{BB962C8B-B14F-4D97-AF65-F5344CB8AC3E}">
        <p14:creationId xmlns:p14="http://schemas.microsoft.com/office/powerpoint/2010/main" val="2728364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 y="106680"/>
            <a:ext cx="9418663" cy="6629400"/>
          </a:xfrm>
        </p:spPr>
      </p:pic>
    </p:spTree>
    <p:extLst>
      <p:ext uri="{BB962C8B-B14F-4D97-AF65-F5344CB8AC3E}">
        <p14:creationId xmlns:p14="http://schemas.microsoft.com/office/powerpoint/2010/main" val="2996351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37160"/>
            <a:ext cx="8899211" cy="6614160"/>
          </a:xfrm>
        </p:spPr>
      </p:pic>
    </p:spTree>
    <p:extLst>
      <p:ext uri="{BB962C8B-B14F-4D97-AF65-F5344CB8AC3E}">
        <p14:creationId xmlns:p14="http://schemas.microsoft.com/office/powerpoint/2010/main" val="812593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52400"/>
            <a:ext cx="9703638" cy="6598920"/>
          </a:xfrm>
          <a:prstGeom prst="rect">
            <a:avLst/>
          </a:prstGeom>
        </p:spPr>
      </p:pic>
    </p:spTree>
    <p:extLst>
      <p:ext uri="{BB962C8B-B14F-4D97-AF65-F5344CB8AC3E}">
        <p14:creationId xmlns:p14="http://schemas.microsoft.com/office/powerpoint/2010/main" val="4114420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21920"/>
            <a:ext cx="9090332" cy="6629400"/>
          </a:xfrm>
        </p:spPr>
      </p:pic>
    </p:spTree>
    <p:extLst>
      <p:ext uri="{BB962C8B-B14F-4D97-AF65-F5344CB8AC3E}">
        <p14:creationId xmlns:p14="http://schemas.microsoft.com/office/powerpoint/2010/main" val="73249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106680"/>
            <a:ext cx="9337898" cy="6644639"/>
          </a:xfrm>
        </p:spPr>
      </p:pic>
    </p:spTree>
    <p:extLst>
      <p:ext uri="{BB962C8B-B14F-4D97-AF65-F5344CB8AC3E}">
        <p14:creationId xmlns:p14="http://schemas.microsoft.com/office/powerpoint/2010/main" val="428538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 y="106680"/>
            <a:ext cx="9105143" cy="6629400"/>
          </a:xfrm>
        </p:spPr>
      </p:pic>
    </p:spTree>
    <p:extLst>
      <p:ext uri="{BB962C8B-B14F-4D97-AF65-F5344CB8AC3E}">
        <p14:creationId xmlns:p14="http://schemas.microsoft.com/office/powerpoint/2010/main" val="268336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0774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30480"/>
            <a:ext cx="8778240" cy="614082"/>
          </a:xfrm>
          <a:solidFill>
            <a:srgbClr val="FFFF00"/>
          </a:solidFill>
        </p:spPr>
        <p:txBody>
          <a:bodyPr/>
          <a:lstStyle/>
          <a:p>
            <a:pPr algn="ctr"/>
            <a:r>
              <a:rPr lang="en-US" b="1" dirty="0" smtClean="0">
                <a:solidFill>
                  <a:srgbClr val="C00000"/>
                </a:solidFill>
              </a:rPr>
              <a:t>Conclusion</a:t>
            </a:r>
            <a:r>
              <a:rPr lang="en-US" dirty="0" smtClean="0">
                <a:solidFill>
                  <a:srgbClr val="C00000"/>
                </a:solidFill>
              </a:rPr>
              <a:t> </a:t>
            </a:r>
            <a:endParaRPr lang="en-US" dirty="0">
              <a:solidFill>
                <a:srgbClr val="C00000"/>
              </a:solidFill>
            </a:endParaRPr>
          </a:p>
        </p:txBody>
      </p:sp>
      <p:sp>
        <p:nvSpPr>
          <p:cNvPr id="3" name="Content Placeholder 2"/>
          <p:cNvSpPr>
            <a:spLocks noGrp="1"/>
          </p:cNvSpPr>
          <p:nvPr>
            <p:ph idx="1"/>
          </p:nvPr>
        </p:nvSpPr>
        <p:spPr>
          <a:xfrm>
            <a:off x="76200" y="675042"/>
            <a:ext cx="8732520" cy="6106758"/>
          </a:xfrm>
          <a:solidFill>
            <a:schemeClr val="accent1">
              <a:lumMod val="60000"/>
              <a:lumOff val="40000"/>
            </a:schemeClr>
          </a:solidFill>
        </p:spPr>
        <p:txBody>
          <a:bodyPr>
            <a:normAutofit lnSpcReduction="10000"/>
          </a:bodyPr>
          <a:lstStyle/>
          <a:p>
            <a:pPr>
              <a:buFont typeface="Wingdings" pitchFamily="2" charset="2"/>
              <a:buChar char="q"/>
            </a:pPr>
            <a:r>
              <a:rPr lang="en-GB" sz="2800" b="1" dirty="0">
                <a:solidFill>
                  <a:srgbClr val="FFFF00"/>
                </a:solidFill>
              </a:rPr>
              <a:t>WE DIVIDED RESEARCH  PROJECT INTO TWO BROAD PARTS –</a:t>
            </a:r>
          </a:p>
          <a:p>
            <a:pPr>
              <a:buFont typeface="Wingdings" pitchFamily="2" charset="2"/>
              <a:buChar char="q"/>
            </a:pPr>
            <a:r>
              <a:rPr lang="en-GB" sz="2800" b="1" dirty="0">
                <a:solidFill>
                  <a:schemeClr val="bg1"/>
                </a:solidFill>
              </a:rPr>
              <a:t>identifying and formulating the problem and setting objectives, and, </a:t>
            </a:r>
          </a:p>
          <a:p>
            <a:pPr>
              <a:buFont typeface="Wingdings" pitchFamily="2" charset="2"/>
              <a:buChar char="q"/>
            </a:pPr>
            <a:r>
              <a:rPr lang="en-GB" sz="2800" b="1" dirty="0"/>
              <a:t>The actual execution of what has been planned. </a:t>
            </a:r>
          </a:p>
          <a:p>
            <a:pPr>
              <a:buFont typeface="Wingdings" pitchFamily="2" charset="2"/>
              <a:buChar char="q"/>
            </a:pPr>
            <a:r>
              <a:rPr lang="en-GB" sz="2800" b="1" dirty="0">
                <a:solidFill>
                  <a:schemeClr val="bg1"/>
                </a:solidFill>
              </a:rPr>
              <a:t>The first part  is explained as mapping out the destination and road to a journey</a:t>
            </a:r>
          </a:p>
          <a:p>
            <a:pPr>
              <a:buFont typeface="Wingdings" pitchFamily="2" charset="2"/>
              <a:buChar char="q"/>
            </a:pPr>
            <a:r>
              <a:rPr lang="en-GB" sz="2800" b="1" dirty="0"/>
              <a:t>It is the most critical aspect of a research. </a:t>
            </a:r>
          </a:p>
          <a:p>
            <a:pPr>
              <a:buFont typeface="Wingdings" pitchFamily="2" charset="2"/>
              <a:buChar char="q"/>
            </a:pPr>
            <a:r>
              <a:rPr lang="en-GB" sz="2800" b="1" dirty="0">
                <a:solidFill>
                  <a:schemeClr val="bg1"/>
                </a:solidFill>
              </a:rPr>
              <a:t>If properly done, should put to rest other decisions that need to be taken to accomplish a research project - literature review, methodology, data collection and analysis</a:t>
            </a:r>
            <a:r>
              <a:rPr lang="en-GB" sz="2800" dirty="0"/>
              <a:t>.</a:t>
            </a:r>
          </a:p>
          <a:p>
            <a:endParaRPr lang="en-US" dirty="0"/>
          </a:p>
        </p:txBody>
      </p:sp>
    </p:spTree>
    <p:extLst>
      <p:ext uri="{BB962C8B-B14F-4D97-AF65-F5344CB8AC3E}">
        <p14:creationId xmlns:p14="http://schemas.microsoft.com/office/powerpoint/2010/main" val="13281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36" y="76200"/>
            <a:ext cx="8835683" cy="537882"/>
          </a:xfrm>
          <a:solidFill>
            <a:srgbClr val="00B0F0"/>
          </a:solidFill>
        </p:spPr>
        <p:txBody>
          <a:bodyPr/>
          <a:lstStyle/>
          <a:p>
            <a:pPr algn="ctr"/>
            <a:r>
              <a:rPr lang="en-GB" sz="3000" b="1" dirty="0">
                <a:solidFill>
                  <a:srgbClr val="C00000"/>
                </a:solidFill>
              </a:rPr>
              <a:t>ONE FINAL THING I NEED TO SAY</a:t>
            </a:r>
            <a:r>
              <a:rPr lang="en-GB" sz="3000" b="1" dirty="0" smtClean="0">
                <a:solidFill>
                  <a:srgbClr val="C00000"/>
                </a:solidFill>
              </a:rPr>
              <a:t>…</a:t>
            </a:r>
            <a:endParaRPr lang="en-US" sz="3000" b="1" dirty="0">
              <a:solidFill>
                <a:srgbClr val="C00000"/>
              </a:solidFill>
            </a:endParaRPr>
          </a:p>
        </p:txBody>
      </p:sp>
      <p:sp>
        <p:nvSpPr>
          <p:cNvPr id="3" name="Content Placeholder 2"/>
          <p:cNvSpPr>
            <a:spLocks noGrp="1"/>
          </p:cNvSpPr>
          <p:nvPr>
            <p:ph idx="1"/>
          </p:nvPr>
        </p:nvSpPr>
        <p:spPr>
          <a:xfrm>
            <a:off x="121920" y="762000"/>
            <a:ext cx="8839200" cy="5943600"/>
          </a:xfrm>
          <a:solidFill>
            <a:srgbClr val="FFFF00"/>
          </a:solidFill>
        </p:spPr>
        <p:txBody>
          <a:bodyPr>
            <a:normAutofit/>
          </a:bodyPr>
          <a:lstStyle/>
          <a:p>
            <a:pPr>
              <a:buFont typeface="Wingdings" pitchFamily="2" charset="2"/>
              <a:buChar char="q"/>
            </a:pPr>
            <a:r>
              <a:rPr lang="en-GB" sz="2100" b="1" dirty="0">
                <a:solidFill>
                  <a:schemeClr val="bg1"/>
                </a:solidFill>
              </a:rPr>
              <a:t>There are two types of research in a research project that must go together:</a:t>
            </a:r>
          </a:p>
          <a:p>
            <a:pPr>
              <a:buFont typeface="Wingdings" pitchFamily="2" charset="2"/>
              <a:buChar char="q"/>
            </a:pPr>
            <a:r>
              <a:rPr lang="en-GB" sz="2100" b="1" dirty="0">
                <a:solidFill>
                  <a:schemeClr val="bg1"/>
                </a:solidFill>
              </a:rPr>
              <a:t>1) Research on how to write a research report, and </a:t>
            </a:r>
          </a:p>
          <a:p>
            <a:pPr>
              <a:buFont typeface="Wingdings" pitchFamily="2" charset="2"/>
              <a:buChar char="q"/>
            </a:pPr>
            <a:r>
              <a:rPr lang="en-GB" sz="2100" b="1" dirty="0">
                <a:solidFill>
                  <a:schemeClr val="bg1"/>
                </a:solidFill>
              </a:rPr>
              <a:t>2) The actual research you wish to do</a:t>
            </a:r>
          </a:p>
          <a:p>
            <a:pPr>
              <a:buFont typeface="Wingdings" pitchFamily="2" charset="2"/>
              <a:buChar char="q"/>
            </a:pPr>
            <a:r>
              <a:rPr lang="en-GB" sz="2100" b="1" dirty="0">
                <a:solidFill>
                  <a:schemeClr val="bg1"/>
                </a:solidFill>
              </a:rPr>
              <a:t>Students should have and consult good research texts as they write their research project</a:t>
            </a:r>
          </a:p>
          <a:p>
            <a:pPr>
              <a:buFont typeface="Wingdings" pitchFamily="2" charset="2"/>
              <a:buChar char="q"/>
            </a:pPr>
            <a:r>
              <a:rPr lang="en-GB" sz="2100" b="1" dirty="0">
                <a:solidFill>
                  <a:schemeClr val="bg1"/>
                </a:solidFill>
              </a:rPr>
              <a:t>No subsection (e.g. background to the study)  should be written without conviction about what should come under it.</a:t>
            </a:r>
          </a:p>
          <a:p>
            <a:pPr>
              <a:buFont typeface="Wingdings" pitchFamily="2" charset="2"/>
              <a:buChar char="q"/>
            </a:pPr>
            <a:r>
              <a:rPr lang="en-GB" sz="2100" b="1" dirty="0">
                <a:solidFill>
                  <a:schemeClr val="bg1"/>
                </a:solidFill>
              </a:rPr>
              <a:t>Many just set off writing whatever comes into their head.</a:t>
            </a:r>
          </a:p>
          <a:p>
            <a:pPr>
              <a:buFont typeface="Wingdings" pitchFamily="2" charset="2"/>
              <a:buChar char="q"/>
            </a:pPr>
            <a:r>
              <a:rPr lang="en-GB" sz="2100" b="1" dirty="0">
                <a:solidFill>
                  <a:schemeClr val="bg1"/>
                </a:solidFill>
              </a:rPr>
              <a:t>This is prevalent under background, statement of problem and of course literature review.</a:t>
            </a:r>
          </a:p>
          <a:p>
            <a:pPr>
              <a:buFont typeface="Wingdings" pitchFamily="2" charset="2"/>
              <a:buChar char="q"/>
            </a:pPr>
            <a:r>
              <a:rPr lang="en-GB" sz="2100" b="1" dirty="0">
                <a:solidFill>
                  <a:schemeClr val="bg1"/>
                </a:solidFill>
              </a:rPr>
              <a:t>Research is scientific, and there is expectations from each subsection of your research work.</a:t>
            </a:r>
          </a:p>
          <a:p>
            <a:pPr>
              <a:buFont typeface="Wingdings" pitchFamily="2" charset="2"/>
              <a:buChar char="q"/>
            </a:pPr>
            <a:r>
              <a:rPr lang="en-GB" sz="2100" b="1" dirty="0">
                <a:solidFill>
                  <a:schemeClr val="bg1"/>
                </a:solidFill>
              </a:rPr>
              <a:t>Again logic or sequence is very important.</a:t>
            </a:r>
            <a:endParaRPr lang="en-US" sz="2100"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289872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69" y="97967"/>
            <a:ext cx="10515600" cy="1355272"/>
          </a:xfrm>
          <a:solidFill>
            <a:schemeClr val="tx1"/>
          </a:solidFill>
        </p:spPr>
        <p:txBody>
          <a:bodyPr/>
          <a:lstStyle/>
          <a:p>
            <a:r>
              <a:rPr lang="en-US" b="1" dirty="0" smtClean="0">
                <a:solidFill>
                  <a:schemeClr val="bg1"/>
                </a:solidFill>
              </a:rPr>
              <a:t>Three Kinds of Reasoning Applied when Acquiring Knowledge….</a:t>
            </a:r>
            <a:endParaRPr lang="en-US" b="1" dirty="0">
              <a:solidFill>
                <a:schemeClr val="bg1"/>
              </a:solidFill>
            </a:endParaRPr>
          </a:p>
        </p:txBody>
      </p:sp>
      <p:sp>
        <p:nvSpPr>
          <p:cNvPr id="3" name="Content Placeholder 2"/>
          <p:cNvSpPr>
            <a:spLocks noGrp="1"/>
          </p:cNvSpPr>
          <p:nvPr>
            <p:ph idx="1"/>
          </p:nvPr>
        </p:nvSpPr>
        <p:spPr>
          <a:xfrm>
            <a:off x="97969" y="1567536"/>
            <a:ext cx="10646232" cy="5290463"/>
          </a:xfrm>
          <a:solidFill>
            <a:schemeClr val="accent3">
              <a:lumMod val="75000"/>
            </a:schemeClr>
          </a:solidFill>
        </p:spPr>
        <p:txBody>
          <a:bodyPr>
            <a:normAutofit/>
          </a:bodyPr>
          <a:lstStyle/>
          <a:p>
            <a:r>
              <a:rPr lang="en-US" sz="4000" b="1" dirty="0" smtClean="0"/>
              <a:t>1. Deductive Reasoning (</a:t>
            </a:r>
            <a:r>
              <a:rPr lang="en-US" sz="4000" b="1" dirty="0" smtClean="0">
                <a:solidFill>
                  <a:schemeClr val="bg1"/>
                </a:solidFill>
              </a:rPr>
              <a:t>Deduction</a:t>
            </a:r>
            <a:r>
              <a:rPr lang="en-US" sz="4000" b="1" dirty="0" smtClean="0"/>
              <a:t>)</a:t>
            </a:r>
          </a:p>
          <a:p>
            <a:pPr marL="0" indent="0">
              <a:buNone/>
            </a:pPr>
            <a:endParaRPr lang="en-US" sz="4000" b="1" dirty="0" smtClean="0"/>
          </a:p>
          <a:p>
            <a:r>
              <a:rPr lang="en-US" sz="4000" b="1" dirty="0" smtClean="0"/>
              <a:t>2. Inductive Reasoning (</a:t>
            </a:r>
            <a:r>
              <a:rPr lang="en-US" sz="4000" b="1" dirty="0" smtClean="0">
                <a:solidFill>
                  <a:schemeClr val="bg1"/>
                </a:solidFill>
              </a:rPr>
              <a:t>Induction</a:t>
            </a:r>
            <a:r>
              <a:rPr lang="en-US" sz="4000" b="1" dirty="0" smtClean="0"/>
              <a:t>)</a:t>
            </a:r>
          </a:p>
          <a:p>
            <a:pPr marL="0" indent="0">
              <a:buNone/>
            </a:pPr>
            <a:endParaRPr lang="en-US" sz="4000" b="1" dirty="0" smtClean="0"/>
          </a:p>
          <a:p>
            <a:r>
              <a:rPr lang="en-US" sz="4000" b="1" dirty="0" smtClean="0"/>
              <a:t>3. A Combination of the Deductive &amp; Inductive Methods of Reasoning </a:t>
            </a:r>
            <a:r>
              <a:rPr lang="en-US" sz="4000" b="1" dirty="0" smtClean="0">
                <a:solidFill>
                  <a:schemeClr val="bg1"/>
                </a:solidFill>
              </a:rPr>
              <a:t>(Cohen &amp; </a:t>
            </a:r>
            <a:r>
              <a:rPr lang="en-US" sz="4000" b="1" dirty="0" err="1" smtClean="0">
                <a:solidFill>
                  <a:schemeClr val="bg1"/>
                </a:solidFill>
              </a:rPr>
              <a:t>Manion</a:t>
            </a:r>
            <a:r>
              <a:rPr lang="en-US" sz="4000" b="1" dirty="0" smtClean="0">
                <a:solidFill>
                  <a:schemeClr val="bg1"/>
                </a:solidFill>
              </a:rPr>
              <a:t> 1980:13) </a:t>
            </a:r>
          </a:p>
          <a:p>
            <a:endParaRPr lang="en-US" sz="4000" b="1" dirty="0"/>
          </a:p>
        </p:txBody>
      </p:sp>
    </p:spTree>
    <p:extLst>
      <p:ext uri="{BB962C8B-B14F-4D97-AF65-F5344CB8AC3E}">
        <p14:creationId xmlns:p14="http://schemas.microsoft.com/office/powerpoint/2010/main" val="4038581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304801"/>
            <a:ext cx="10027920" cy="6324599"/>
          </a:xfrm>
          <a:solidFill>
            <a:schemeClr val="tx1"/>
          </a:solidFill>
        </p:spPr>
        <p:txBody>
          <a:bodyPr>
            <a:normAutofit/>
          </a:bodyPr>
          <a:lstStyle/>
          <a:p>
            <a:pPr algn="ctr"/>
            <a:endParaRPr lang="en-US" sz="3600" dirty="0">
              <a:solidFill>
                <a:srgbClr val="00B050"/>
              </a:solidFill>
            </a:endParaRPr>
          </a:p>
          <a:p>
            <a:pPr algn="ctr"/>
            <a:endParaRPr lang="en-US" sz="3600" dirty="0">
              <a:solidFill>
                <a:srgbClr val="00B050"/>
              </a:solidFill>
            </a:endParaRPr>
          </a:p>
          <a:p>
            <a:pPr algn="ctr"/>
            <a:endParaRPr lang="en-US" sz="3600" dirty="0">
              <a:solidFill>
                <a:srgbClr val="00B050"/>
              </a:solidFill>
            </a:endParaRPr>
          </a:p>
          <a:p>
            <a:pPr marL="0" indent="0" algn="ctr">
              <a:buNone/>
            </a:pPr>
            <a:endParaRPr lang="en-US" sz="3600" dirty="0">
              <a:solidFill>
                <a:srgbClr val="00B050"/>
              </a:solidFill>
            </a:endParaRPr>
          </a:p>
          <a:p>
            <a:pPr algn="ctr"/>
            <a:r>
              <a:rPr lang="en-US" sz="6000" b="1" dirty="0">
                <a:solidFill>
                  <a:srgbClr val="00B050"/>
                </a:solidFill>
              </a:rPr>
              <a:t>Thank you…</a:t>
            </a:r>
          </a:p>
        </p:txBody>
      </p:sp>
    </p:spTree>
    <p:extLst>
      <p:ext uri="{BB962C8B-B14F-4D97-AF65-F5344CB8AC3E}">
        <p14:creationId xmlns:p14="http://schemas.microsoft.com/office/powerpoint/2010/main" val="270550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45720"/>
            <a:ext cx="10118625" cy="6736080"/>
          </a:xfrm>
        </p:spPr>
      </p:pic>
    </p:spTree>
    <p:extLst>
      <p:ext uri="{BB962C8B-B14F-4D97-AF65-F5344CB8AC3E}">
        <p14:creationId xmlns:p14="http://schemas.microsoft.com/office/powerpoint/2010/main" val="293009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21920"/>
            <a:ext cx="9090660" cy="948228"/>
          </a:xfrm>
          <a:solidFill>
            <a:schemeClr val="accent5">
              <a:lumMod val="75000"/>
            </a:schemeClr>
          </a:solidFill>
        </p:spPr>
        <p:txBody>
          <a:bodyPr>
            <a:normAutofit/>
          </a:bodyPr>
          <a:lstStyle/>
          <a:p>
            <a:r>
              <a:rPr lang="en-US" b="1" dirty="0" smtClean="0">
                <a:solidFill>
                  <a:srgbClr val="FFFF00"/>
                </a:solidFill>
              </a:rPr>
              <a:t>Two </a:t>
            </a:r>
            <a:r>
              <a:rPr lang="en-US" b="1" dirty="0" smtClean="0">
                <a:solidFill>
                  <a:srgbClr val="FFFF00"/>
                </a:solidFill>
              </a:rPr>
              <a:t>Parts </a:t>
            </a:r>
            <a:r>
              <a:rPr lang="en-US" b="1" dirty="0" smtClean="0">
                <a:solidFill>
                  <a:srgbClr val="FFFF00"/>
                </a:solidFill>
              </a:rPr>
              <a:t>of </a:t>
            </a:r>
            <a:r>
              <a:rPr lang="en-US" b="1" dirty="0">
                <a:solidFill>
                  <a:srgbClr val="FFFF00"/>
                </a:solidFill>
              </a:rPr>
              <a:t>R</a:t>
            </a:r>
            <a:r>
              <a:rPr lang="en-US" b="1" dirty="0" smtClean="0">
                <a:solidFill>
                  <a:srgbClr val="FFFF00"/>
                </a:solidFill>
              </a:rPr>
              <a:t>esearch </a:t>
            </a:r>
            <a:r>
              <a:rPr lang="en-US" b="1" dirty="0">
                <a:solidFill>
                  <a:srgbClr val="FFFF00"/>
                </a:solidFill>
              </a:rPr>
              <a:t>P</a:t>
            </a:r>
            <a:r>
              <a:rPr lang="en-US" b="1" dirty="0" smtClean="0">
                <a:solidFill>
                  <a:srgbClr val="FFFF00"/>
                </a:solidFill>
              </a:rPr>
              <a:t>roject</a:t>
            </a:r>
            <a:endParaRPr lang="en-US" b="1" dirty="0">
              <a:solidFill>
                <a:srgbClr val="FFFF00"/>
              </a:solidFill>
            </a:endParaRPr>
          </a:p>
        </p:txBody>
      </p:sp>
      <p:sp>
        <p:nvSpPr>
          <p:cNvPr id="3" name="Content Placeholder 2"/>
          <p:cNvSpPr>
            <a:spLocks noGrp="1"/>
          </p:cNvSpPr>
          <p:nvPr>
            <p:ph idx="1"/>
          </p:nvPr>
        </p:nvSpPr>
        <p:spPr>
          <a:xfrm>
            <a:off x="106680" y="1100628"/>
            <a:ext cx="9464040" cy="5635452"/>
          </a:xfrm>
          <a:solidFill>
            <a:schemeClr val="tx1"/>
          </a:solidFill>
        </p:spPr>
        <p:txBody>
          <a:bodyPr>
            <a:normAutofit lnSpcReduction="10000"/>
          </a:bodyPr>
          <a:lstStyle/>
          <a:p>
            <a:pPr>
              <a:buFont typeface="Wingdings" pitchFamily="2" charset="2"/>
              <a:buChar char="q"/>
            </a:pPr>
            <a:r>
              <a:rPr lang="en-GB" sz="3200" b="1" dirty="0">
                <a:solidFill>
                  <a:schemeClr val="bg2"/>
                </a:solidFill>
              </a:rPr>
              <a:t>Research is categorised into two activities:</a:t>
            </a:r>
          </a:p>
          <a:p>
            <a:pPr>
              <a:buFont typeface="Wingdings" pitchFamily="2" charset="2"/>
              <a:buChar char="q"/>
            </a:pPr>
            <a:r>
              <a:rPr lang="en-GB" sz="3200" b="1" dirty="0">
                <a:solidFill>
                  <a:srgbClr val="00B0F0"/>
                </a:solidFill>
              </a:rPr>
              <a:t>(1) identifying and formulating the research problem, and, </a:t>
            </a:r>
          </a:p>
          <a:p>
            <a:pPr>
              <a:buFont typeface="Wingdings" pitchFamily="2" charset="2"/>
              <a:buChar char="q"/>
            </a:pPr>
            <a:r>
              <a:rPr lang="en-GB" sz="3200" b="1" dirty="0">
                <a:solidFill>
                  <a:schemeClr val="bg2"/>
                </a:solidFill>
              </a:rPr>
              <a:t>(2) implementing the research. </a:t>
            </a:r>
            <a:endParaRPr lang="en-GB" sz="3200" b="1" dirty="0" smtClean="0">
              <a:solidFill>
                <a:schemeClr val="bg2"/>
              </a:solidFill>
            </a:endParaRPr>
          </a:p>
          <a:p>
            <a:pPr marL="0" indent="0">
              <a:buNone/>
            </a:pPr>
            <a:r>
              <a:rPr lang="en-GB" sz="3200" b="1" dirty="0" smtClean="0">
                <a:solidFill>
                  <a:schemeClr val="bg2"/>
                </a:solidFill>
              </a:rPr>
              <a:t>………………………………………………………..</a:t>
            </a:r>
            <a:endParaRPr lang="en-GB" sz="3200" b="1" dirty="0">
              <a:solidFill>
                <a:schemeClr val="bg2"/>
              </a:solidFill>
            </a:endParaRPr>
          </a:p>
          <a:p>
            <a:pPr>
              <a:buFont typeface="Wingdings" pitchFamily="2" charset="2"/>
              <a:buChar char="q"/>
            </a:pPr>
            <a:r>
              <a:rPr lang="en-GB" sz="3200" b="1" dirty="0">
                <a:solidFill>
                  <a:srgbClr val="00B0F0"/>
                </a:solidFill>
              </a:rPr>
              <a:t>The first has to do with most of what a researcher does in what is generally described as proposal. </a:t>
            </a:r>
          </a:p>
          <a:p>
            <a:pPr>
              <a:buFont typeface="Wingdings" pitchFamily="2" charset="2"/>
              <a:buChar char="q"/>
            </a:pPr>
            <a:r>
              <a:rPr lang="en-GB" sz="3200" b="1" dirty="0">
                <a:solidFill>
                  <a:schemeClr val="bg2"/>
                </a:solidFill>
              </a:rPr>
              <a:t>The second part is the actual implementation, which entails data collection, presentation and analysis. </a:t>
            </a:r>
          </a:p>
        </p:txBody>
      </p:sp>
    </p:spTree>
    <p:extLst>
      <p:ext uri="{BB962C8B-B14F-4D97-AF65-F5344CB8AC3E}">
        <p14:creationId xmlns:p14="http://schemas.microsoft.com/office/powerpoint/2010/main" val="375670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9204960" cy="609600"/>
          </a:xfrm>
          <a:solidFill>
            <a:srgbClr val="FF0000"/>
          </a:solidFill>
        </p:spPr>
        <p:txBody>
          <a:bodyPr/>
          <a:lstStyle/>
          <a:p>
            <a:r>
              <a:rPr lang="en-US" b="1" dirty="0">
                <a:solidFill>
                  <a:schemeClr val="tx1"/>
                </a:solidFill>
              </a:rPr>
              <a:t>T</a:t>
            </a:r>
            <a:r>
              <a:rPr lang="en-US" b="1" dirty="0" smtClean="0">
                <a:solidFill>
                  <a:schemeClr val="tx1"/>
                </a:solidFill>
              </a:rPr>
              <a:t>he </a:t>
            </a:r>
            <a:r>
              <a:rPr lang="en-US" b="1" dirty="0">
                <a:solidFill>
                  <a:schemeClr val="tx1"/>
                </a:solidFill>
              </a:rPr>
              <a:t>F</a:t>
            </a:r>
            <a:r>
              <a:rPr lang="en-US" b="1" dirty="0" smtClean="0">
                <a:solidFill>
                  <a:schemeClr val="tx1"/>
                </a:solidFill>
              </a:rPr>
              <a:t>irst Part of a </a:t>
            </a:r>
            <a:r>
              <a:rPr lang="en-US" b="1" dirty="0">
                <a:solidFill>
                  <a:schemeClr val="tx1"/>
                </a:solidFill>
              </a:rPr>
              <a:t>R</a:t>
            </a:r>
            <a:r>
              <a:rPr lang="en-US" b="1" dirty="0" smtClean="0">
                <a:solidFill>
                  <a:schemeClr val="tx1"/>
                </a:solidFill>
              </a:rPr>
              <a:t>esearch</a:t>
            </a:r>
            <a:endParaRPr lang="en-US" b="1" dirty="0">
              <a:solidFill>
                <a:schemeClr val="tx1"/>
              </a:solidFill>
            </a:endParaRPr>
          </a:p>
        </p:txBody>
      </p:sp>
      <p:sp>
        <p:nvSpPr>
          <p:cNvPr id="3" name="Content Placeholder 2"/>
          <p:cNvSpPr>
            <a:spLocks noGrp="1"/>
          </p:cNvSpPr>
          <p:nvPr>
            <p:ph idx="1"/>
          </p:nvPr>
        </p:nvSpPr>
        <p:spPr>
          <a:xfrm>
            <a:off x="106680" y="883920"/>
            <a:ext cx="11938782" cy="5974080"/>
          </a:xfrm>
          <a:solidFill>
            <a:schemeClr val="accent1">
              <a:lumMod val="75000"/>
            </a:schemeClr>
          </a:solidFill>
        </p:spPr>
        <p:txBody>
          <a:bodyPr>
            <a:noAutofit/>
          </a:bodyPr>
          <a:lstStyle/>
          <a:p>
            <a:pPr algn="just">
              <a:buFont typeface="Wingdings" panose="05000000000000000000" pitchFamily="2" charset="2"/>
              <a:buChar char="Ø"/>
            </a:pPr>
            <a:r>
              <a:rPr lang="en-GB" sz="2500" b="1" dirty="0" smtClean="0">
                <a:solidFill>
                  <a:srgbClr val="FFFF00"/>
                </a:solidFill>
              </a:rPr>
              <a:t>Identifying a </a:t>
            </a:r>
            <a:r>
              <a:rPr lang="en-GB" sz="2500" b="1" dirty="0" smtClean="0">
                <a:solidFill>
                  <a:schemeClr val="bg1"/>
                </a:solidFill>
              </a:rPr>
              <a:t>suitable title, </a:t>
            </a:r>
            <a:r>
              <a:rPr lang="en-GB" sz="2500" b="1" dirty="0" smtClean="0"/>
              <a:t>Writing a clear Background Statement to the research</a:t>
            </a:r>
            <a:r>
              <a:rPr lang="en-GB" sz="2500" b="1" dirty="0" smtClean="0">
                <a:solidFill>
                  <a:schemeClr val="bg1"/>
                </a:solidFill>
              </a:rPr>
              <a:t>  </a:t>
            </a:r>
            <a:r>
              <a:rPr lang="en-GB" sz="2500" b="1" dirty="0" smtClean="0">
                <a:solidFill>
                  <a:srgbClr val="FFFF00"/>
                </a:solidFill>
              </a:rPr>
              <a:t>and the </a:t>
            </a:r>
            <a:r>
              <a:rPr lang="en-GB" sz="2500" b="1" dirty="0" smtClean="0">
                <a:solidFill>
                  <a:schemeClr val="bg1"/>
                </a:solidFill>
              </a:rPr>
              <a:t>Problem </a:t>
            </a:r>
            <a:r>
              <a:rPr lang="en-GB" sz="2500" b="1" dirty="0">
                <a:solidFill>
                  <a:schemeClr val="bg1"/>
                </a:solidFill>
              </a:rPr>
              <a:t>formulation </a:t>
            </a:r>
            <a:r>
              <a:rPr lang="en-GB" sz="2500" b="1" dirty="0">
                <a:solidFill>
                  <a:srgbClr val="FFFF00"/>
                </a:solidFill>
              </a:rPr>
              <a:t>&amp;</a:t>
            </a:r>
            <a:r>
              <a:rPr lang="en-GB" sz="2500" b="1" dirty="0" smtClean="0">
                <a:solidFill>
                  <a:srgbClr val="FFFF00"/>
                </a:solidFill>
              </a:rPr>
              <a:t> </a:t>
            </a:r>
            <a:r>
              <a:rPr lang="en-GB" sz="2500" b="1" dirty="0">
                <a:solidFill>
                  <a:schemeClr val="bg1"/>
                </a:solidFill>
              </a:rPr>
              <a:t>development of objectives </a:t>
            </a:r>
            <a:r>
              <a:rPr lang="en-GB" sz="2500" b="1" dirty="0">
                <a:solidFill>
                  <a:srgbClr val="FFFF00"/>
                </a:solidFill>
              </a:rPr>
              <a:t>broadly consists of the first three </a:t>
            </a:r>
            <a:r>
              <a:rPr lang="en-GB" sz="2500" b="1" dirty="0" smtClean="0">
                <a:solidFill>
                  <a:srgbClr val="FFFF00"/>
                </a:solidFill>
              </a:rPr>
              <a:t>chapters. It is one of the most conventional </a:t>
            </a:r>
            <a:r>
              <a:rPr lang="en-GB" sz="2500" b="1" dirty="0">
                <a:solidFill>
                  <a:srgbClr val="FFFF00"/>
                </a:solidFill>
              </a:rPr>
              <a:t>format of writing or conducting research.</a:t>
            </a:r>
          </a:p>
          <a:p>
            <a:pPr algn="just">
              <a:buFont typeface="Wingdings" panose="05000000000000000000" pitchFamily="2" charset="2"/>
              <a:buChar char="Ø"/>
            </a:pPr>
            <a:r>
              <a:rPr lang="en-GB" sz="2500" b="1" dirty="0"/>
              <a:t>That is, introduction, literature review and method of study</a:t>
            </a:r>
          </a:p>
          <a:p>
            <a:pPr algn="just">
              <a:buFont typeface="Wingdings" panose="05000000000000000000" pitchFamily="2" charset="2"/>
              <a:buChar char="Ø"/>
            </a:pPr>
            <a:r>
              <a:rPr lang="en-GB" sz="2500" b="1" dirty="0">
                <a:solidFill>
                  <a:srgbClr val="FFFF00"/>
                </a:solidFill>
              </a:rPr>
              <a:t>If a research problem is properly identified and formulated,</a:t>
            </a:r>
          </a:p>
          <a:p>
            <a:pPr algn="just">
              <a:buFont typeface="Wingdings" panose="05000000000000000000" pitchFamily="2" charset="2"/>
              <a:buChar char="Ø"/>
            </a:pPr>
            <a:r>
              <a:rPr lang="en-GB" sz="2500" b="1" dirty="0"/>
              <a:t> it should be expressed in a researchable topic or title;</a:t>
            </a:r>
          </a:p>
          <a:p>
            <a:pPr marL="0" indent="0" algn="just">
              <a:buNone/>
            </a:pPr>
            <a:r>
              <a:rPr lang="en-GB" sz="2500" b="1" dirty="0" smtClean="0"/>
              <a:t>   1. Which is Thrown </a:t>
            </a:r>
            <a:r>
              <a:rPr lang="en-GB" sz="2500" b="1" dirty="0"/>
              <a:t>up in the background to the </a:t>
            </a:r>
            <a:r>
              <a:rPr lang="en-GB" sz="2500" b="1" dirty="0" smtClean="0"/>
              <a:t>study and eventually, </a:t>
            </a:r>
            <a:endParaRPr lang="en-GB" sz="2500" b="1" dirty="0" smtClean="0"/>
          </a:p>
          <a:p>
            <a:pPr marL="0" indent="0" algn="just">
              <a:buNone/>
            </a:pPr>
            <a:r>
              <a:rPr lang="en-GB" sz="2500" b="1" dirty="0" smtClean="0">
                <a:solidFill>
                  <a:srgbClr val="FFFF00"/>
                </a:solidFill>
              </a:rPr>
              <a:t>   2. Which is </a:t>
            </a:r>
            <a:r>
              <a:rPr lang="en-GB" sz="2500" b="1" dirty="0" smtClean="0">
                <a:solidFill>
                  <a:srgbClr val="FFFF00"/>
                </a:solidFill>
              </a:rPr>
              <a:t>Defined </a:t>
            </a:r>
            <a:r>
              <a:rPr lang="en-GB" sz="2500" b="1" dirty="0">
                <a:solidFill>
                  <a:srgbClr val="FFFF00"/>
                </a:solidFill>
              </a:rPr>
              <a:t>in the statement of the problem and research </a:t>
            </a:r>
            <a:r>
              <a:rPr lang="en-GB" sz="2500" b="1" dirty="0" smtClean="0">
                <a:solidFill>
                  <a:srgbClr val="FFFF00"/>
                </a:solidFill>
              </a:rPr>
              <a:t>	  		questions</a:t>
            </a:r>
            <a:r>
              <a:rPr lang="en-GB" sz="2500" b="1" dirty="0">
                <a:solidFill>
                  <a:srgbClr val="FFFF00"/>
                </a:solidFill>
              </a:rPr>
              <a:t>, </a:t>
            </a:r>
          </a:p>
          <a:p>
            <a:pPr marL="0" indent="0" algn="just">
              <a:buNone/>
            </a:pPr>
            <a:r>
              <a:rPr lang="en-GB" sz="2500" b="1" dirty="0" smtClean="0"/>
              <a:t>    3. Which is Shown </a:t>
            </a:r>
            <a:r>
              <a:rPr lang="en-GB" sz="2500" b="1" dirty="0"/>
              <a:t>to be important in significance of the problem </a:t>
            </a:r>
          </a:p>
          <a:p>
            <a:pPr algn="just">
              <a:buFont typeface="Wingdings" pitchFamily="2" charset="2"/>
              <a:buChar char="q"/>
            </a:pPr>
            <a:endParaRPr lang="en-GB" sz="2400" dirty="0"/>
          </a:p>
          <a:p>
            <a:pPr>
              <a:buFont typeface="Wingdings" pitchFamily="2" charset="2"/>
              <a:buChar char="q"/>
            </a:pPr>
            <a:endParaRPr lang="en-GB" sz="2400" dirty="0"/>
          </a:p>
        </p:txBody>
      </p:sp>
    </p:spTree>
    <p:extLst>
      <p:ext uri="{BB962C8B-B14F-4D97-AF65-F5344CB8AC3E}">
        <p14:creationId xmlns:p14="http://schemas.microsoft.com/office/powerpoint/2010/main" val="84889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21920"/>
            <a:ext cx="9677400" cy="701040"/>
          </a:xfrm>
          <a:solidFill>
            <a:srgbClr val="FF0000"/>
          </a:solidFill>
        </p:spPr>
        <p:txBody>
          <a:bodyPr>
            <a:normAutofit fontScale="90000"/>
          </a:bodyPr>
          <a:lstStyle/>
          <a:p>
            <a:r>
              <a:rPr lang="en-GB" b="1" dirty="0" smtClean="0">
                <a:solidFill>
                  <a:schemeClr val="tx1"/>
                </a:solidFill>
              </a:rPr>
              <a:t>Choosing </a:t>
            </a:r>
            <a:r>
              <a:rPr lang="en-GB" b="1" dirty="0">
                <a:solidFill>
                  <a:schemeClr val="tx1"/>
                </a:solidFill>
              </a:rPr>
              <a:t>a </a:t>
            </a:r>
            <a:r>
              <a:rPr lang="en-GB" b="1" dirty="0" smtClean="0">
                <a:solidFill>
                  <a:schemeClr val="tx1"/>
                </a:solidFill>
              </a:rPr>
              <a:t>Title </a:t>
            </a:r>
            <a:r>
              <a:rPr lang="en-GB" b="1" dirty="0">
                <a:solidFill>
                  <a:schemeClr val="tx1"/>
                </a:solidFill>
              </a:rPr>
              <a:t>or </a:t>
            </a:r>
            <a:r>
              <a:rPr lang="en-GB" b="1" dirty="0" smtClean="0">
                <a:solidFill>
                  <a:schemeClr val="tx1"/>
                </a:solidFill>
              </a:rPr>
              <a:t>Research </a:t>
            </a:r>
            <a:r>
              <a:rPr lang="en-GB" b="1" dirty="0">
                <a:solidFill>
                  <a:schemeClr val="tx1"/>
                </a:solidFill>
              </a:rPr>
              <a:t>T</a:t>
            </a:r>
            <a:r>
              <a:rPr lang="en-GB" b="1" dirty="0" smtClean="0">
                <a:solidFill>
                  <a:schemeClr val="tx1"/>
                </a:solidFill>
              </a:rPr>
              <a:t>opic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82880" y="960120"/>
            <a:ext cx="9784080" cy="5745480"/>
          </a:xfrm>
          <a:solidFill>
            <a:srgbClr val="002060"/>
          </a:solidFill>
        </p:spPr>
        <p:txBody>
          <a:bodyPr numCol="1">
            <a:normAutofit fontScale="85000" lnSpcReduction="20000"/>
          </a:bodyPr>
          <a:lstStyle/>
          <a:p>
            <a:pPr algn="just">
              <a:buFont typeface="Wingdings" pitchFamily="2" charset="2"/>
              <a:buChar char="q"/>
            </a:pPr>
            <a:r>
              <a:rPr lang="en-GB" sz="3100" b="1" dirty="0">
                <a:solidFill>
                  <a:srgbClr val="FFFF00"/>
                </a:solidFill>
              </a:rPr>
              <a:t>A research topic is a subject or issue that a researcher is interested in when conducting research. </a:t>
            </a:r>
          </a:p>
          <a:p>
            <a:pPr algn="just">
              <a:buFont typeface="Wingdings" pitchFamily="2" charset="2"/>
              <a:buChar char="q"/>
            </a:pPr>
            <a:r>
              <a:rPr lang="en-GB" sz="3100" b="1" dirty="0"/>
              <a:t>Two problems face a researcher in this regard – either too many issues or ideas to research or no idea at all. </a:t>
            </a:r>
          </a:p>
          <a:p>
            <a:pPr algn="just">
              <a:buFont typeface="Wingdings" pitchFamily="2" charset="2"/>
              <a:buChar char="q"/>
            </a:pPr>
            <a:r>
              <a:rPr lang="en-GB" sz="3100" b="1" dirty="0">
                <a:solidFill>
                  <a:srgbClr val="FFFF00"/>
                </a:solidFill>
              </a:rPr>
              <a:t>We deal with the first here – choosing right. Consider!</a:t>
            </a:r>
            <a:endParaRPr lang="en-US" sz="3100" b="1" dirty="0">
              <a:solidFill>
                <a:srgbClr val="FFFF00"/>
              </a:solidFill>
            </a:endParaRPr>
          </a:p>
          <a:p>
            <a:pPr algn="just">
              <a:buFont typeface="Wingdings" pitchFamily="2" charset="2"/>
              <a:buChar char="q"/>
            </a:pPr>
            <a:r>
              <a:rPr lang="en-GB" sz="3100" b="1" i="1" dirty="0"/>
              <a:t>Interest of the researcher</a:t>
            </a:r>
            <a:r>
              <a:rPr lang="en-GB" sz="3100" b="1" dirty="0"/>
              <a:t>: Motivation, skills and relevance to field</a:t>
            </a:r>
          </a:p>
          <a:p>
            <a:pPr algn="just">
              <a:buFont typeface="Wingdings" pitchFamily="2" charset="2"/>
              <a:buChar char="q"/>
            </a:pPr>
            <a:r>
              <a:rPr lang="en-GB" sz="3100" b="1" i="1" dirty="0">
                <a:solidFill>
                  <a:srgbClr val="FFFF00"/>
                </a:solidFill>
              </a:rPr>
              <a:t>Research-</a:t>
            </a:r>
            <a:r>
              <a:rPr lang="en-GB" sz="3100" b="1" i="1" dirty="0" err="1">
                <a:solidFill>
                  <a:srgbClr val="FFFF00"/>
                </a:solidFill>
              </a:rPr>
              <a:t>ablity</a:t>
            </a:r>
            <a:r>
              <a:rPr lang="en-GB" sz="3100" b="1" i="1" dirty="0">
                <a:solidFill>
                  <a:srgbClr val="FFFF00"/>
                </a:solidFill>
              </a:rPr>
              <a:t>: amenable to data collection;</a:t>
            </a:r>
          </a:p>
          <a:p>
            <a:pPr algn="just">
              <a:buFont typeface="Wingdings" pitchFamily="2" charset="2"/>
              <a:buChar char="q"/>
            </a:pPr>
            <a:r>
              <a:rPr lang="en-GB" sz="3100" b="1" dirty="0"/>
              <a:t> Social researchers ask two fundamental types of questions: a) </a:t>
            </a:r>
            <a:r>
              <a:rPr lang="en-GB" sz="3100" b="1" dirty="0">
                <a:solidFill>
                  <a:schemeClr val="accent1">
                    <a:lumMod val="60000"/>
                    <a:lumOff val="40000"/>
                  </a:schemeClr>
                </a:solidFill>
              </a:rPr>
              <a:t>what is going on </a:t>
            </a:r>
            <a:r>
              <a:rPr lang="en-GB" sz="3100" b="1" dirty="0"/>
              <a:t>(descriptive research)? (b) </a:t>
            </a:r>
            <a:r>
              <a:rPr lang="en-GB" sz="3100" b="1" dirty="0">
                <a:solidFill>
                  <a:schemeClr val="accent1">
                    <a:lumMod val="60000"/>
                    <a:lumOff val="40000"/>
                  </a:schemeClr>
                </a:solidFill>
              </a:rPr>
              <a:t>why is it going on </a:t>
            </a:r>
            <a:r>
              <a:rPr lang="en-GB" sz="3100" b="1" dirty="0"/>
              <a:t>(explanatory research)? </a:t>
            </a:r>
          </a:p>
          <a:p>
            <a:pPr>
              <a:buFont typeface="Wingdings" pitchFamily="2" charset="2"/>
              <a:buChar char="q"/>
            </a:pPr>
            <a:r>
              <a:rPr lang="en-GB" sz="3100" b="1" dirty="0">
                <a:solidFill>
                  <a:srgbClr val="FFFF00"/>
                </a:solidFill>
              </a:rPr>
              <a:t>Avoid  ‘ought’ questions or value-laden questions</a:t>
            </a:r>
            <a:endParaRPr lang="en-GB" sz="3100" b="1" i="1" dirty="0">
              <a:solidFill>
                <a:srgbClr val="FFFF00"/>
              </a:solidFill>
            </a:endParaRPr>
          </a:p>
          <a:p>
            <a:pPr algn="just">
              <a:buFont typeface="Wingdings" pitchFamily="2" charset="2"/>
              <a:buChar char="q"/>
            </a:pPr>
            <a:r>
              <a:rPr lang="en-GB" sz="3100" b="1" i="1" dirty="0"/>
              <a:t>Manageable: </a:t>
            </a:r>
            <a:r>
              <a:rPr lang="en-GB" sz="3100" b="1" dirty="0"/>
              <a:t>feasibility, capability, handy</a:t>
            </a:r>
          </a:p>
          <a:p>
            <a:pPr algn="just">
              <a:buFont typeface="Wingdings" pitchFamily="2" charset="2"/>
              <a:buChar char="q"/>
            </a:pPr>
            <a:r>
              <a:rPr lang="en-GB" sz="3100" b="1" i="1" dirty="0">
                <a:solidFill>
                  <a:srgbClr val="FFFF00"/>
                </a:solidFill>
              </a:rPr>
              <a:t>Significance</a:t>
            </a:r>
            <a:r>
              <a:rPr lang="en-GB" sz="3100" b="1" dirty="0">
                <a:solidFill>
                  <a:srgbClr val="FFFF00"/>
                </a:solidFill>
              </a:rPr>
              <a:t>: - Is the effort worth the while; contribution</a:t>
            </a:r>
          </a:p>
          <a:p>
            <a:pPr>
              <a:buFont typeface="Wingdings" pitchFamily="2" charset="2"/>
              <a:buChar char="q"/>
            </a:pPr>
            <a:endParaRPr lang="en-GB" dirty="0" smtClean="0"/>
          </a:p>
        </p:txBody>
      </p:sp>
    </p:spTree>
    <p:extLst>
      <p:ext uri="{BB962C8B-B14F-4D97-AF65-F5344CB8AC3E}">
        <p14:creationId xmlns:p14="http://schemas.microsoft.com/office/powerpoint/2010/main" val="3516452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89560"/>
            <a:ext cx="11902440" cy="6416040"/>
          </a:xfrm>
          <a:prstGeom prst="rect">
            <a:avLst/>
          </a:prstGeom>
        </p:spPr>
      </p:pic>
    </p:spTree>
    <p:extLst>
      <p:ext uri="{BB962C8B-B14F-4D97-AF65-F5344CB8AC3E}">
        <p14:creationId xmlns:p14="http://schemas.microsoft.com/office/powerpoint/2010/main" val="28086237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1504</TotalTime>
  <Words>2319</Words>
  <Application>Microsoft Office PowerPoint</Application>
  <PresentationFormat>Widescreen</PresentationFormat>
  <Paragraphs>218</Paragraphs>
  <Slides>51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Century Gothic</vt:lpstr>
      <vt:lpstr>Times New Roman</vt:lpstr>
      <vt:lpstr>Wingdings</vt:lpstr>
      <vt:lpstr>Wingdings 3</vt:lpstr>
      <vt:lpstr>Ion</vt:lpstr>
      <vt:lpstr>        Special Lecture On  RESEARCH / PAPER/ SEMINAR WRITING  For  AUN  STUDENTS  (Spring Semester, 2023 - 2024) Department of General Education Studies,  Faculty of Arts &amp; Social Sciences (SAS),  American University of Nigeria (AUN),  Yola, Adamawa State…  Wogu, I. A. Power (PhD) </vt:lpstr>
      <vt:lpstr>Outline of Lecturer/ Presentation   </vt:lpstr>
      <vt:lpstr>Introduction Basic Research… </vt:lpstr>
      <vt:lpstr>Four Major Methods of Seeking Knowledge (Jones 1971)</vt:lpstr>
      <vt:lpstr>Three Kinds of Reasoning Applied when Acquiring Knowledge….</vt:lpstr>
      <vt:lpstr>Two Parts of Research Project</vt:lpstr>
      <vt:lpstr>The First Part of a Research</vt:lpstr>
      <vt:lpstr>Choosing a Title or Research Topic  </vt:lpstr>
      <vt:lpstr>PowerPoint Presentation</vt:lpstr>
      <vt:lpstr>Table of Content of Most Regular Research </vt:lpstr>
      <vt:lpstr>PowerPoint Presentation</vt:lpstr>
      <vt:lpstr>Writing the Background to The Study or Contextual Issues  </vt:lpstr>
      <vt:lpstr>Sample Procedure for Writing a Background to the Study   </vt:lpstr>
      <vt:lpstr>Statement of The Problem </vt:lpstr>
      <vt:lpstr>Statement of Problem…</vt:lpstr>
      <vt:lpstr>PowerPoint Presentation</vt:lpstr>
      <vt:lpstr>A Typology of Statement of The Problem </vt:lpstr>
      <vt:lpstr>BROAD CONCEPTION OF RESEARCH PROBLEM IDENTIFICATION </vt:lpstr>
      <vt:lpstr>Research Question(s)  </vt:lpstr>
      <vt:lpstr>Research Questions….</vt:lpstr>
      <vt:lpstr>Research Questions….</vt:lpstr>
      <vt:lpstr>PowerPoint Presentation</vt:lpstr>
      <vt:lpstr>Kinds of Research Questions</vt:lpstr>
      <vt:lpstr>CHARACTERISTICS OF A GOOD RESEARCH QUESTION</vt:lpstr>
      <vt:lpstr>PowerPoint Presentation</vt:lpstr>
      <vt:lpstr>ALIGNING RESEARCH PROBLEM TO OBJECTIVE AND HYPOTHESIS </vt:lpstr>
      <vt:lpstr>How to Develop and Write Good Research Aims and Objectives</vt:lpstr>
      <vt:lpstr>SOURCESES OF IDENTIFYING RESEARCH PROBLEMS, RESEARCH QUESTIONS AND OBJECTIVES..</vt:lpstr>
      <vt:lpstr>SOURCES OF RESEARCH PROBLEM, RESEARCH QUESTIONS AND OBJECTIVES</vt:lpstr>
      <vt:lpstr>PowerPoint Presentation</vt:lpstr>
      <vt:lpstr>PowerPoint Presentation</vt:lpstr>
      <vt:lpstr>PowerPoint Presentation</vt:lpstr>
      <vt:lpstr>PowerPoint Presentation</vt:lpstr>
      <vt:lpstr>PowerPoint Presentation</vt:lpstr>
      <vt:lpstr>PowerPoint Presentation</vt:lpstr>
      <vt:lpstr>Significance of The Study….</vt:lpstr>
      <vt:lpstr>Sample Significance of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ONE FINAL THING I NEED TO SAY…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Lecture On  RESEARCH / PAPER/ SEMINAR WRITING  For  PHI 300 STUDENTS  (Fall 2023) Department of General Education Studies,  Faculty of Arts &amp; Social Sciences (SAS),  American University of Nigeria (AUN),  Yola, Adamawa State  Wogu, I. A. Power (PhD)</dc:title>
  <dc:creator>DELL</dc:creator>
  <cp:lastModifiedBy>DELL</cp:lastModifiedBy>
  <cp:revision>30</cp:revision>
  <dcterms:created xsi:type="dcterms:W3CDTF">2023-09-18T03:56:08Z</dcterms:created>
  <dcterms:modified xsi:type="dcterms:W3CDTF">2024-02-12T07:38:14Z</dcterms:modified>
</cp:coreProperties>
</file>