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6" autoAdjust="0"/>
    <p:restoredTop sz="94660"/>
  </p:normalViewPr>
  <p:slideViewPr>
    <p:cSldViewPr snapToGrid="0">
      <p:cViewPr varScale="1">
        <p:scale>
          <a:sx n="51" d="100"/>
          <a:sy n="51" d="100"/>
        </p:scale>
        <p:origin x="6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016" y="222504"/>
            <a:ext cx="9964149" cy="4312920"/>
          </a:xfrm>
          <a:solidFill>
            <a:schemeClr val="accent2">
              <a:lumMod val="50000"/>
            </a:schemeClr>
          </a:solidFill>
        </p:spPr>
        <p:txBody>
          <a:bodyPr/>
          <a:lstStyle/>
          <a:p>
            <a:pPr lvl="0"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APPROACHES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THINKING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016" y="4649364"/>
            <a:ext cx="9964149" cy="208062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WeekS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&amp; 2 Lectures for AUN 300  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 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American University of Nigerian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689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50" y="66906"/>
            <a:ext cx="9404723" cy="729311"/>
          </a:xfrm>
          <a:solidFill>
            <a:srgbClr val="FFFF00"/>
          </a:solidFill>
        </p:spPr>
        <p:txBody>
          <a:bodyPr/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10. Determine </a:t>
            </a:r>
            <a:r>
              <a:rPr lang="en-US" b="1" dirty="0">
                <a:solidFill>
                  <a:srgbClr val="FF0000"/>
                </a:solidFill>
              </a:rPr>
              <a:t>Data Relevance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54" y="863124"/>
            <a:ext cx="9404723" cy="5994876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Determine data relevance. Just as it's important to gather a variety of information, it is also important to determine how relevant the </a:t>
            </a:r>
            <a:r>
              <a:rPr lang="en-US" sz="3200" b="1" dirty="0" smtClean="0">
                <a:solidFill>
                  <a:srgbClr val="FFFF00"/>
                </a:solidFill>
              </a:rPr>
              <a:t>different  </a:t>
            </a:r>
            <a:r>
              <a:rPr lang="en-US" sz="3200" b="1" dirty="0" err="1" smtClean="0">
                <a:solidFill>
                  <a:srgbClr val="FFFF00"/>
                </a:solidFill>
              </a:rPr>
              <a:t>veraity</a:t>
            </a:r>
            <a:r>
              <a:rPr lang="en-US" sz="3200" b="1" dirty="0" smtClean="0">
                <a:solidFill>
                  <a:srgbClr val="FFFF00"/>
                </a:solidFill>
              </a:rPr>
              <a:t> of data is for the research.</a:t>
            </a:r>
            <a:endParaRPr lang="en-US" sz="3200" b="1" dirty="0">
              <a:solidFill>
                <a:srgbClr val="FFFF00"/>
              </a:solidFill>
            </a:endParaRPr>
          </a:p>
          <a:p>
            <a:r>
              <a:rPr lang="en-US" sz="3200" b="1" dirty="0" smtClean="0"/>
              <a:t>Hence the need to filter out </a:t>
            </a:r>
            <a:r>
              <a:rPr lang="en-US" sz="3200" b="1" dirty="0"/>
              <a:t>irrelevant </a:t>
            </a:r>
            <a:r>
              <a:rPr lang="en-US" sz="3200" b="1" dirty="0" smtClean="0"/>
              <a:t>data in Critical thinking can not be over emphasized at this point. </a:t>
            </a:r>
            <a:endParaRPr lang="en-US" sz="3200" b="1" dirty="0"/>
          </a:p>
          <a:p>
            <a:r>
              <a:rPr lang="en-US" sz="3200" b="1" dirty="0">
                <a:solidFill>
                  <a:srgbClr val="FFFF00"/>
                </a:solidFill>
              </a:rPr>
              <a:t>The ability to analyze and effectively evaluate a situation involves knowing what facts, data or information about the problem are important</a:t>
            </a:r>
            <a:r>
              <a:rPr lang="en-US" sz="3200" b="1" dirty="0" smtClean="0">
                <a:solidFill>
                  <a:srgbClr val="FFFF00"/>
                </a:solidFill>
              </a:rPr>
              <a:t>.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843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760" y="73579"/>
            <a:ext cx="8946541" cy="751614"/>
          </a:xfrm>
          <a:solidFill>
            <a:srgbClr val="00B050"/>
          </a:solidFill>
        </p:spPr>
        <p:txBody>
          <a:bodyPr/>
          <a:lstStyle/>
          <a:p>
            <a:pPr lvl="0"/>
            <a:r>
              <a:rPr lang="en-US" b="1" dirty="0" smtClean="0">
                <a:solidFill>
                  <a:srgbClr val="FFFF00"/>
                </a:solidFill>
              </a:rPr>
              <a:t>11. Encourage </a:t>
            </a:r>
            <a:r>
              <a:rPr lang="en-US" b="1" dirty="0">
                <a:solidFill>
                  <a:srgbClr val="FFFF00"/>
                </a:solidFill>
              </a:rPr>
              <a:t>Creativity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56" y="869797"/>
            <a:ext cx="8946541" cy="6032807"/>
          </a:xfrm>
          <a:solidFill>
            <a:schemeClr val="bg1">
              <a:lumMod val="95000"/>
              <a:lumOff val="5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3600" b="1" dirty="0"/>
              <a:t>Encourage Creativity. While critical thinking focuses on facts and evidence to solve problems, this doesn't mean that it excludes creative thought </a:t>
            </a:r>
            <a:r>
              <a:rPr lang="en-US" sz="3600" b="1" dirty="0" smtClean="0"/>
              <a:t>and freedom of expression.</a:t>
            </a:r>
            <a:endParaRPr lang="en-US" sz="3600" b="1" dirty="0"/>
          </a:p>
          <a:p>
            <a:r>
              <a:rPr lang="en-US" sz="3600" b="1" dirty="0" smtClean="0">
                <a:solidFill>
                  <a:srgbClr val="FFFF00"/>
                </a:solidFill>
              </a:rPr>
              <a:t>Practicing creative </a:t>
            </a:r>
            <a:r>
              <a:rPr lang="en-US" sz="3600" b="1" dirty="0">
                <a:solidFill>
                  <a:srgbClr val="FFFF00"/>
                </a:solidFill>
              </a:rPr>
              <a:t>thinking techniques such as brainstorming, mind-mapping, or lateral </a:t>
            </a:r>
            <a:r>
              <a:rPr lang="en-US" sz="3600" b="1" dirty="0" smtClean="0">
                <a:solidFill>
                  <a:srgbClr val="FFFF00"/>
                </a:solidFill>
              </a:rPr>
              <a:t>thinking helps </a:t>
            </a:r>
            <a:r>
              <a:rPr lang="en-US" sz="3600" b="1" dirty="0">
                <a:solidFill>
                  <a:srgbClr val="FFFF00"/>
                </a:solidFill>
              </a:rPr>
              <a:t>managers to generate new ideas </a:t>
            </a:r>
            <a:r>
              <a:rPr lang="en-US" sz="3600" b="1" dirty="0" smtClean="0">
                <a:solidFill>
                  <a:srgbClr val="FFFF00"/>
                </a:solidFill>
              </a:rPr>
              <a:t>during the work process.</a:t>
            </a:r>
            <a:endParaRPr lang="en-US" sz="3600" b="1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58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56" y="95881"/>
            <a:ext cx="8974913" cy="818521"/>
          </a:xfrm>
          <a:solidFill>
            <a:schemeClr val="tx2"/>
          </a:solidFill>
        </p:spPr>
        <p:txBody>
          <a:bodyPr/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12. Evaluate </a:t>
            </a:r>
            <a:r>
              <a:rPr lang="en-US" b="1" dirty="0">
                <a:solidFill>
                  <a:srgbClr val="FF0000"/>
                </a:solidFill>
              </a:rPr>
              <a:t>Existing Evidence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60" y="1003614"/>
            <a:ext cx="8946541" cy="5854386"/>
          </a:xfrm>
          <a:solidFill>
            <a:schemeClr val="accent6"/>
          </a:solidFill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bg1"/>
                </a:solidFill>
              </a:rPr>
              <a:t>The Evaluation of </a:t>
            </a:r>
            <a:r>
              <a:rPr lang="en-US" sz="3000" b="1" dirty="0">
                <a:solidFill>
                  <a:schemeClr val="bg1"/>
                </a:solidFill>
              </a:rPr>
              <a:t>existing </a:t>
            </a:r>
            <a:r>
              <a:rPr lang="en-US" sz="3000" b="1" dirty="0" smtClean="0">
                <a:solidFill>
                  <a:schemeClr val="bg1"/>
                </a:solidFill>
              </a:rPr>
              <a:t>evidence in a subject area involves the use of previous </a:t>
            </a:r>
            <a:r>
              <a:rPr lang="en-US" sz="3000" b="1" dirty="0">
                <a:solidFill>
                  <a:schemeClr val="bg1"/>
                </a:solidFill>
              </a:rPr>
              <a:t>experience and facts to help </a:t>
            </a:r>
            <a:r>
              <a:rPr lang="en-US" sz="3000" b="1" dirty="0" smtClean="0">
                <a:solidFill>
                  <a:schemeClr val="bg1"/>
                </a:solidFill>
              </a:rPr>
              <a:t>the investigator to make meaningful and current </a:t>
            </a:r>
            <a:r>
              <a:rPr lang="en-US" sz="3000" b="1" dirty="0">
                <a:solidFill>
                  <a:schemeClr val="bg1"/>
                </a:solidFill>
              </a:rPr>
              <a:t>decision through critical thinking</a:t>
            </a:r>
            <a:r>
              <a:rPr lang="en-US" sz="3000" b="1" dirty="0" smtClean="0">
                <a:solidFill>
                  <a:schemeClr val="bg1"/>
                </a:solidFill>
              </a:rPr>
              <a:t>.</a:t>
            </a:r>
            <a:endParaRPr lang="en-US" sz="3000" b="1" dirty="0">
              <a:solidFill>
                <a:schemeClr val="bg1"/>
              </a:solidFill>
            </a:endParaRPr>
          </a:p>
          <a:p>
            <a:r>
              <a:rPr lang="en-US" sz="3000" b="1" dirty="0" smtClean="0">
                <a:solidFill>
                  <a:srgbClr val="FFFF00"/>
                </a:solidFill>
              </a:rPr>
              <a:t>You evaluate</a:t>
            </a:r>
            <a:r>
              <a:rPr lang="en-US" sz="3000" b="1" dirty="0">
                <a:solidFill>
                  <a:srgbClr val="FFFF00"/>
                </a:solidFill>
              </a:rPr>
              <a:t> existing </a:t>
            </a:r>
            <a:r>
              <a:rPr lang="en-US" sz="3000" b="1" dirty="0" smtClean="0">
                <a:solidFill>
                  <a:srgbClr val="FFFF00"/>
                </a:solidFill>
              </a:rPr>
              <a:t>evidence</a:t>
            </a:r>
            <a:r>
              <a:rPr lang="en-US" sz="3000" b="1" dirty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rgbClr val="FFFF00"/>
                </a:solidFill>
              </a:rPr>
              <a:t>when you look insightfully into other </a:t>
            </a:r>
            <a:r>
              <a:rPr lang="en-US" sz="3000" b="1" dirty="0">
                <a:solidFill>
                  <a:srgbClr val="FFFF00"/>
                </a:solidFill>
              </a:rPr>
              <a:t>people's work previously done in the same </a:t>
            </a:r>
            <a:r>
              <a:rPr lang="en-US" sz="3000" b="1" dirty="0" smtClean="0">
                <a:solidFill>
                  <a:srgbClr val="FFFF00"/>
                </a:solidFill>
              </a:rPr>
              <a:t>discipline</a:t>
            </a:r>
            <a:r>
              <a:rPr lang="en-US" sz="3000" b="1" dirty="0">
                <a:solidFill>
                  <a:srgbClr val="FFFF00"/>
                </a:solidFill>
              </a:rPr>
              <a:t>.</a:t>
            </a:r>
          </a:p>
          <a:p>
            <a:r>
              <a:rPr lang="en-US" sz="3000" b="1" dirty="0" smtClean="0">
                <a:solidFill>
                  <a:schemeClr val="bg1"/>
                </a:solidFill>
              </a:rPr>
              <a:t>Thus, Critical </a:t>
            </a:r>
            <a:r>
              <a:rPr lang="en-US" sz="3000" b="1" dirty="0">
                <a:solidFill>
                  <a:schemeClr val="bg1"/>
                </a:solidFill>
              </a:rPr>
              <a:t>thinking can help you evaluate information objectively in order to solve problems and make the right decisions at work</a:t>
            </a:r>
            <a:r>
              <a:rPr lang="en-US" sz="3000" b="1" dirty="0" smtClean="0">
                <a:solidFill>
                  <a:schemeClr val="bg1"/>
                </a:solidFill>
              </a:rPr>
              <a:t>.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700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769" y="140490"/>
            <a:ext cx="9404723" cy="773911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en-US" b="1" dirty="0" smtClean="0">
                <a:solidFill>
                  <a:srgbClr val="FFFF00"/>
                </a:solidFill>
              </a:rPr>
              <a:t>13. Make </a:t>
            </a:r>
            <a:r>
              <a:rPr lang="en-US" b="1" dirty="0">
                <a:solidFill>
                  <a:srgbClr val="FFFF00"/>
                </a:solidFill>
              </a:rPr>
              <a:t>Inferences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69" y="1027008"/>
            <a:ext cx="8946541" cy="5697180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Inference is the process of drawing logical conclusions from the </a:t>
            </a:r>
            <a:r>
              <a:rPr lang="en-US" sz="3600" b="1" dirty="0" smtClean="0">
                <a:solidFill>
                  <a:schemeClr val="bg1"/>
                </a:solidFill>
              </a:rPr>
              <a:t>information at your disposal. </a:t>
            </a:r>
            <a:r>
              <a:rPr lang="en-US" sz="3600" b="1" dirty="0">
                <a:solidFill>
                  <a:schemeClr val="bg1"/>
                </a:solidFill>
              </a:rPr>
              <a:t>This skill helps critical thinkers understand new ideas by looking critically and directly at the facts presented to them</a:t>
            </a:r>
            <a:r>
              <a:rPr lang="en-US" sz="36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Logically drawing </a:t>
            </a:r>
            <a:r>
              <a:rPr lang="en-US" sz="3600" b="1" dirty="0">
                <a:solidFill>
                  <a:srgbClr val="FF0000"/>
                </a:solidFill>
              </a:rPr>
              <a:t>conclusions </a:t>
            </a:r>
            <a:r>
              <a:rPr lang="en-US" sz="3600" b="1" dirty="0" smtClean="0">
                <a:solidFill>
                  <a:srgbClr val="FF0000"/>
                </a:solidFill>
              </a:rPr>
              <a:t>based on the information presented to you is what inferences is all about. 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Hence, when </a:t>
            </a:r>
            <a:r>
              <a:rPr lang="en-US" sz="3600" b="1" dirty="0">
                <a:solidFill>
                  <a:schemeClr val="bg1"/>
                </a:solidFill>
              </a:rPr>
              <a:t>you make an inference, that means you are developing answers based on </a:t>
            </a:r>
            <a:r>
              <a:rPr lang="en-US" sz="3600" b="1" dirty="0" smtClean="0">
                <a:solidFill>
                  <a:schemeClr val="bg1"/>
                </a:solidFill>
              </a:rPr>
              <a:t>the information you had just finished evaluating...</a:t>
            </a:r>
            <a:endParaRPr lang="en-US" sz="36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17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52" y="89208"/>
            <a:ext cx="9404723" cy="952336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lvl="0"/>
            <a:r>
              <a:rPr lang="en-US" b="1" dirty="0" smtClean="0"/>
              <a:t>14. Practice Active </a:t>
            </a:r>
            <a:r>
              <a:rPr lang="en-US" b="1" dirty="0"/>
              <a:t>L</a:t>
            </a:r>
            <a:r>
              <a:rPr lang="en-US" b="1" dirty="0" smtClean="0"/>
              <a:t>istening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52" y="1041544"/>
            <a:ext cx="9635311" cy="5816457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The act of practicing active listening is </a:t>
            </a:r>
            <a:r>
              <a:rPr lang="en-US" sz="3200" b="1" dirty="0">
                <a:solidFill>
                  <a:srgbClr val="002060"/>
                </a:solidFill>
              </a:rPr>
              <a:t>a foundational element of effective critical thinking</a:t>
            </a:r>
            <a:r>
              <a:rPr lang="en-US" sz="32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3200" b="1" dirty="0" smtClean="0"/>
              <a:t> </a:t>
            </a:r>
            <a:r>
              <a:rPr lang="en-US" sz="3200" b="1" dirty="0">
                <a:solidFill>
                  <a:srgbClr val="FFFF00"/>
                </a:solidFill>
              </a:rPr>
              <a:t>Listen carefully and attentively while coworkers and </a:t>
            </a:r>
            <a:r>
              <a:rPr lang="en-US" sz="3200" b="1" dirty="0" smtClean="0">
                <a:solidFill>
                  <a:srgbClr val="FFFF00"/>
                </a:solidFill>
              </a:rPr>
              <a:t>perhaps your teachers make their points known to you is a virtue...</a:t>
            </a:r>
            <a:endParaRPr lang="en-US" sz="3200" b="1" dirty="0">
              <a:solidFill>
                <a:srgbClr val="FFFF00"/>
              </a:solidFill>
            </a:endParaRPr>
          </a:p>
          <a:p>
            <a:r>
              <a:rPr lang="en-US" sz="3200" b="1" dirty="0" smtClean="0">
                <a:solidFill>
                  <a:srgbClr val="002060"/>
                </a:solidFill>
              </a:rPr>
              <a:t>When you listen </a:t>
            </a:r>
            <a:r>
              <a:rPr lang="en-US" sz="3200" b="1" dirty="0">
                <a:solidFill>
                  <a:srgbClr val="002060"/>
                </a:solidFill>
              </a:rPr>
              <a:t>carefully to others and seek to understand their </a:t>
            </a:r>
            <a:r>
              <a:rPr lang="en-US" sz="3200" b="1" dirty="0" smtClean="0">
                <a:solidFill>
                  <a:srgbClr val="002060"/>
                </a:solidFill>
              </a:rPr>
              <a:t>perspectives, it can </a:t>
            </a:r>
            <a:r>
              <a:rPr lang="en-US" sz="3200" b="1" dirty="0">
                <a:solidFill>
                  <a:srgbClr val="002060"/>
                </a:solidFill>
              </a:rPr>
              <a:t>help managers </a:t>
            </a:r>
            <a:r>
              <a:rPr lang="en-US" sz="3200" b="1" dirty="0" smtClean="0">
                <a:solidFill>
                  <a:srgbClr val="002060"/>
                </a:solidFill>
              </a:rPr>
              <a:t>or students to </a:t>
            </a:r>
            <a:r>
              <a:rPr lang="en-US" sz="3200" b="1" dirty="0">
                <a:solidFill>
                  <a:srgbClr val="002060"/>
                </a:solidFill>
              </a:rPr>
              <a:t>identify potential problems and </a:t>
            </a:r>
            <a:r>
              <a:rPr lang="en-US" sz="3200" b="1" dirty="0" smtClean="0">
                <a:solidFill>
                  <a:srgbClr val="002060"/>
                </a:solidFill>
              </a:rPr>
              <a:t>answers to issues raised by the presentation...</a:t>
            </a:r>
            <a:endParaRPr lang="en-US" sz="3200" b="1" dirty="0">
              <a:solidFill>
                <a:srgbClr val="002060"/>
              </a:solidFill>
            </a:endParaRPr>
          </a:p>
          <a:p>
            <a:r>
              <a:rPr lang="en-US" sz="3200" b="1" dirty="0" smtClean="0">
                <a:solidFill>
                  <a:srgbClr val="FFFF00"/>
                </a:solidFill>
              </a:rPr>
              <a:t>Hence, engaging in active listening can </a:t>
            </a:r>
            <a:r>
              <a:rPr lang="en-US" sz="3200" b="1" dirty="0">
                <a:solidFill>
                  <a:srgbClr val="FFFF00"/>
                </a:solidFill>
              </a:rPr>
              <a:t>help you and your team think more critically.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16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56" y="73579"/>
            <a:ext cx="9090847" cy="907731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lvl="0"/>
            <a:r>
              <a:rPr lang="en-US" b="1" dirty="0" smtClean="0"/>
              <a:t>15. Choose A </a:t>
            </a:r>
            <a:r>
              <a:rPr lang="en-US" b="1" dirty="0"/>
              <a:t>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09" y="1025914"/>
            <a:ext cx="9201700" cy="5787482"/>
          </a:xfrm>
          <a:solidFill>
            <a:schemeClr val="tx1"/>
          </a:solidFill>
        </p:spPr>
        <p:txBody>
          <a:bodyPr>
            <a:normAutofit fontScale="85000" lnSpcReduction="20000"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Choose a Solution – before definitely choosing a solution to a problem, you should first determine how suited it is to the objective, 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You choose </a:t>
            </a:r>
            <a:r>
              <a:rPr lang="en-US" sz="3200" b="1" dirty="0">
                <a:solidFill>
                  <a:schemeClr val="bg1"/>
                </a:solidFill>
              </a:rPr>
              <a:t>a </a:t>
            </a:r>
            <a:r>
              <a:rPr lang="en-US" sz="3200" b="1" dirty="0" smtClean="0">
                <a:solidFill>
                  <a:schemeClr val="bg1"/>
                </a:solidFill>
              </a:rPr>
              <a:t>solution based </a:t>
            </a:r>
            <a:r>
              <a:rPr lang="en-US" sz="3200" b="1" dirty="0">
                <a:solidFill>
                  <a:schemeClr val="bg1"/>
                </a:solidFill>
              </a:rPr>
              <a:t>on </a:t>
            </a:r>
            <a:r>
              <a:rPr lang="en-US" sz="3200" b="1" dirty="0" smtClean="0">
                <a:solidFill>
                  <a:schemeClr val="bg1"/>
                </a:solidFill>
              </a:rPr>
              <a:t>the evaluation you are expected to have previously carried out. A solution you consider to be most appropriate for addressing the problem at hand.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rgbClr val="FF0000"/>
                </a:solidFill>
              </a:rPr>
              <a:t>Problem-solving often requires critical thinking to implement the best solution and understand whether or not the solution is working as it relates to the goal.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Keep in mind that there may be more than one solution. Often, the problems you're facing are complex and intricate. The critical thinking process doesn't </a:t>
            </a:r>
            <a:r>
              <a:rPr lang="en-US" sz="3200" b="1" dirty="0" smtClean="0">
                <a:solidFill>
                  <a:schemeClr val="bg1"/>
                </a:solidFill>
              </a:rPr>
              <a:t>make room for bias when considering solutions..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905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760" y="162787"/>
            <a:ext cx="9404723" cy="840823"/>
          </a:xfrm>
          <a:solidFill>
            <a:schemeClr val="tx1"/>
          </a:solidFill>
        </p:spPr>
        <p:txBody>
          <a:bodyPr/>
          <a:lstStyle/>
          <a:p>
            <a:pPr lvl="0"/>
            <a:r>
              <a:rPr lang="en-US" b="1" dirty="0" smtClean="0">
                <a:solidFill>
                  <a:srgbClr val="0070C0"/>
                </a:solidFill>
              </a:rPr>
              <a:t>15. Engage </a:t>
            </a:r>
            <a:r>
              <a:rPr lang="en-US" b="1" dirty="0">
                <a:solidFill>
                  <a:srgbClr val="0070C0"/>
                </a:solidFill>
              </a:rPr>
              <a:t>in Reflection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60" y="1137422"/>
            <a:ext cx="9175631" cy="5664819"/>
          </a:xfrm>
          <a:solidFill>
            <a:schemeClr val="accent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3200" b="1" dirty="0" smtClean="0"/>
              <a:t>To engage </a:t>
            </a:r>
            <a:r>
              <a:rPr lang="en-US" sz="3200" b="1" dirty="0"/>
              <a:t>in </a:t>
            </a:r>
            <a:r>
              <a:rPr lang="en-US" sz="3200" b="1" dirty="0" smtClean="0"/>
              <a:t>reflection entails the reflection on past </a:t>
            </a:r>
            <a:r>
              <a:rPr lang="en-US" sz="3200" b="1" dirty="0"/>
              <a:t>decisions and problem-solving efforts. </a:t>
            </a:r>
            <a:r>
              <a:rPr lang="en-US" sz="3200" b="1" dirty="0" smtClean="0"/>
              <a:t>Here, you consider </a:t>
            </a:r>
            <a:r>
              <a:rPr lang="en-US" sz="3200" b="1" dirty="0"/>
              <a:t>what worked well and what could have been done differently</a:t>
            </a:r>
            <a:r>
              <a:rPr lang="en-US" sz="3200" b="1" dirty="0" smtClean="0"/>
              <a:t>.</a:t>
            </a:r>
            <a:endParaRPr lang="en-US" sz="3200" b="1" dirty="0"/>
          </a:p>
          <a:p>
            <a:r>
              <a:rPr lang="en-US" sz="3200" b="1" dirty="0"/>
              <a:t> </a:t>
            </a:r>
            <a:r>
              <a:rPr lang="en-US" sz="3200" b="1" dirty="0">
                <a:solidFill>
                  <a:srgbClr val="FFFF00"/>
                </a:solidFill>
              </a:rPr>
              <a:t>Practicing </a:t>
            </a:r>
            <a:r>
              <a:rPr lang="en-US" sz="3200" b="1" dirty="0" smtClean="0">
                <a:solidFill>
                  <a:srgbClr val="FFFF00"/>
                </a:solidFill>
              </a:rPr>
              <a:t>self-reflection entails analyzing </a:t>
            </a:r>
            <a:r>
              <a:rPr lang="en-US" sz="3200" b="1" dirty="0">
                <a:solidFill>
                  <a:srgbClr val="FFFF00"/>
                </a:solidFill>
              </a:rPr>
              <a:t>your own thought process when </a:t>
            </a:r>
            <a:r>
              <a:rPr lang="en-US" sz="3200" b="1" dirty="0" smtClean="0">
                <a:solidFill>
                  <a:srgbClr val="FFFF00"/>
                </a:solidFill>
              </a:rPr>
              <a:t>and before making </a:t>
            </a:r>
            <a:r>
              <a:rPr lang="en-US" sz="3200" b="1" dirty="0">
                <a:solidFill>
                  <a:srgbClr val="FFFF00"/>
                </a:solidFill>
              </a:rPr>
              <a:t>certain </a:t>
            </a:r>
            <a:r>
              <a:rPr lang="en-US" sz="3200" b="1" dirty="0" smtClean="0">
                <a:solidFill>
                  <a:srgbClr val="FFFF00"/>
                </a:solidFill>
              </a:rPr>
              <a:t>decisions. Doing so helps </a:t>
            </a:r>
            <a:r>
              <a:rPr lang="en-US" sz="3200" b="1" dirty="0">
                <a:solidFill>
                  <a:srgbClr val="FFFF00"/>
                </a:solidFill>
              </a:rPr>
              <a:t>you improve how you process information. </a:t>
            </a:r>
          </a:p>
          <a:p>
            <a:r>
              <a:rPr lang="en-US" sz="3200" b="1" dirty="0">
                <a:solidFill>
                  <a:srgbClr val="FFFF00"/>
                </a:solidFill>
              </a:rPr>
              <a:t>T</a:t>
            </a:r>
            <a:r>
              <a:rPr lang="en-US" sz="3200" b="1" dirty="0" smtClean="0">
                <a:solidFill>
                  <a:srgbClr val="FFFF00"/>
                </a:solidFill>
              </a:rPr>
              <a:t>hus, taking timeout to reflection</a:t>
            </a:r>
            <a:r>
              <a:rPr lang="en-US" sz="3200" b="1" dirty="0">
                <a:solidFill>
                  <a:srgbClr val="FFFF00"/>
                </a:solidFill>
              </a:rPr>
              <a:t> helps us more thoughtfully consider others' ideas, too. 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80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812" y="89208"/>
            <a:ext cx="8946541" cy="773916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lvl="0"/>
            <a:r>
              <a:rPr lang="en-US" b="1" dirty="0" smtClean="0">
                <a:solidFill>
                  <a:srgbClr val="FFFF00"/>
                </a:solidFill>
              </a:rPr>
              <a:t>16. Provide </a:t>
            </a:r>
            <a:r>
              <a:rPr lang="en-US" b="1" dirty="0">
                <a:solidFill>
                  <a:srgbClr val="FFFF00"/>
                </a:solidFill>
              </a:rPr>
              <a:t>Divers Perspectives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12" y="863124"/>
            <a:ext cx="8946541" cy="5693793"/>
          </a:xfrm>
          <a:solidFill>
            <a:srgbClr val="C00000"/>
          </a:solidFill>
        </p:spPr>
        <p:txBody>
          <a:bodyPr>
            <a:normAutofit fontScale="92500" lnSpcReduction="20000"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Provide Diverse </a:t>
            </a:r>
            <a:r>
              <a:rPr lang="en-US" sz="3200" b="1" dirty="0" smtClean="0">
                <a:solidFill>
                  <a:srgbClr val="FFFF00"/>
                </a:solidFill>
              </a:rPr>
              <a:t>Perspectives during a lecturer session, perhaps, keeps </a:t>
            </a:r>
            <a:r>
              <a:rPr lang="en-US" sz="3200" b="1" dirty="0">
                <a:solidFill>
                  <a:srgbClr val="FFFF00"/>
                </a:solidFill>
              </a:rPr>
              <a:t>the classroom from becoming an echo chamber. If students come from the same community, they </a:t>
            </a:r>
            <a:r>
              <a:rPr lang="en-US" sz="3200" b="1" dirty="0" smtClean="0">
                <a:solidFill>
                  <a:srgbClr val="FFFF00"/>
                </a:solidFill>
              </a:rPr>
              <a:t>most times have different perspectives to life issues</a:t>
            </a:r>
            <a:r>
              <a:rPr lang="en-US" sz="3200" dirty="0" smtClean="0">
                <a:solidFill>
                  <a:srgbClr val="FFFF00"/>
                </a:solidFill>
              </a:rPr>
              <a:t>. </a:t>
            </a:r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b="1" dirty="0" smtClean="0"/>
              <a:t>It often helps  when you engage people with diverse perspectives and </a:t>
            </a:r>
            <a:r>
              <a:rPr lang="en-US" sz="3200" b="1" dirty="0"/>
              <a:t>experiences. This can help managers a</a:t>
            </a:r>
            <a:r>
              <a:rPr lang="en-US" sz="3200" b="1" dirty="0" smtClean="0"/>
              <a:t>nd students to </a:t>
            </a:r>
            <a:r>
              <a:rPr lang="en-US" sz="3200" b="1" dirty="0"/>
              <a:t>consider multiple </a:t>
            </a:r>
            <a:r>
              <a:rPr lang="en-US" sz="3200" b="1" dirty="0" smtClean="0"/>
              <a:t>viewpoints. </a:t>
            </a:r>
            <a:endParaRPr lang="en-US" sz="3200" b="1" dirty="0"/>
          </a:p>
          <a:p>
            <a:r>
              <a:rPr lang="en-US" sz="3200" b="1" dirty="0" smtClean="0">
                <a:solidFill>
                  <a:srgbClr val="FFFF00"/>
                </a:solidFill>
              </a:rPr>
              <a:t>Doing the above also helps to makes the provision of multiple channels Interaction </a:t>
            </a:r>
            <a:r>
              <a:rPr lang="en-US" sz="3200" b="1" dirty="0">
                <a:solidFill>
                  <a:srgbClr val="FFFF00"/>
                </a:solidFill>
              </a:rPr>
              <a:t>Possibilities. Interaction in the form of Q&amp;A sessions is 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77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" y="6902"/>
            <a:ext cx="3006245" cy="6814522"/>
          </a:xfrm>
          <a:solidFill>
            <a:schemeClr val="tx1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Some of </a:t>
            </a:r>
            <a:r>
              <a:rPr lang="en-US" b="1" dirty="0">
                <a:solidFill>
                  <a:schemeClr val="bg1"/>
                </a:solidFill>
              </a:rPr>
              <a:t>T</a:t>
            </a:r>
            <a:r>
              <a:rPr lang="en-US" b="1" dirty="0" smtClean="0">
                <a:solidFill>
                  <a:schemeClr val="bg1"/>
                </a:solidFill>
              </a:rPr>
              <a:t>he </a:t>
            </a:r>
            <a:r>
              <a:rPr lang="en-US" b="1" dirty="0">
                <a:solidFill>
                  <a:schemeClr val="bg1"/>
                </a:solidFill>
              </a:rPr>
              <a:t>M</a:t>
            </a:r>
            <a:r>
              <a:rPr lang="en-US" b="1" dirty="0" smtClean="0">
                <a:solidFill>
                  <a:schemeClr val="bg1"/>
                </a:solidFill>
              </a:rPr>
              <a:t>ost Popular Approaches to Critical thinking &amp; Problem Solving Skills...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4261" y="6902"/>
            <a:ext cx="4455259" cy="6814522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1. Ask Question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C000"/>
                </a:solidFill>
              </a:rPr>
              <a:t>2. Evaluation</a:t>
            </a:r>
          </a:p>
          <a:p>
            <a:pPr marL="0" indent="0">
              <a:buNone/>
            </a:pPr>
            <a:r>
              <a:rPr lang="en-US" sz="3200" b="1" dirty="0" smtClean="0"/>
              <a:t>3. Analyze,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C000"/>
                </a:solidFill>
              </a:rPr>
              <a:t>4</a:t>
            </a:r>
            <a:r>
              <a:rPr lang="en-US" sz="3200" b="1" dirty="0" smtClean="0">
                <a:solidFill>
                  <a:srgbClr val="FFC000"/>
                </a:solidFill>
              </a:rPr>
              <a:t>. Brain Storm</a:t>
            </a:r>
          </a:p>
          <a:p>
            <a:pPr marL="0" indent="0">
              <a:buNone/>
            </a:pPr>
            <a:r>
              <a:rPr lang="en-US" sz="3200" b="1" dirty="0" smtClean="0"/>
              <a:t>5. Communication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C000"/>
                </a:solidFill>
              </a:rPr>
              <a:t>6. Deductive </a:t>
            </a:r>
            <a:r>
              <a:rPr lang="en-US" sz="3200" b="1" dirty="0" smtClean="0"/>
              <a:t>Reasoning,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C000"/>
                </a:solidFill>
              </a:rPr>
              <a:t>7. Identify the Problems</a:t>
            </a:r>
          </a:p>
          <a:p>
            <a:pPr marL="0" lvl="0" indent="0">
              <a:buNone/>
            </a:pPr>
            <a:r>
              <a:rPr lang="en-US" sz="3200" b="1" dirty="0" smtClean="0"/>
              <a:t>8. </a:t>
            </a:r>
            <a:r>
              <a:rPr lang="en-US" sz="3200" b="1" dirty="0"/>
              <a:t>Define the Problem</a:t>
            </a:r>
            <a:endParaRPr lang="en-US" sz="32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736741" y="25563"/>
            <a:ext cx="4455259" cy="6851097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9. </a:t>
            </a:r>
            <a:r>
              <a:rPr lang="en-US" sz="3200" b="1" dirty="0">
                <a:solidFill>
                  <a:schemeClr val="bg1"/>
                </a:solidFill>
              </a:rPr>
              <a:t>Determine Data </a:t>
            </a:r>
            <a:r>
              <a:rPr lang="en-US" sz="3200" b="1" dirty="0" smtClean="0">
                <a:solidFill>
                  <a:schemeClr val="bg1"/>
                </a:solidFill>
              </a:rPr>
              <a:t>Relevance,</a:t>
            </a:r>
          </a:p>
          <a:p>
            <a:pPr marL="0" indent="0">
              <a:buNone/>
            </a:pPr>
            <a:r>
              <a:rPr lang="en-US" sz="3200" b="1" dirty="0" smtClean="0"/>
              <a:t>10. </a:t>
            </a:r>
            <a:r>
              <a:rPr lang="en-US" sz="3200" b="1" dirty="0"/>
              <a:t>Encourage </a:t>
            </a:r>
            <a:r>
              <a:rPr lang="en-US" sz="3200" b="1" dirty="0" smtClean="0"/>
              <a:t>Creativity</a:t>
            </a:r>
          </a:p>
          <a:p>
            <a:pPr marL="0" lv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11. </a:t>
            </a:r>
            <a:r>
              <a:rPr lang="en-US" sz="3200" b="1" dirty="0">
                <a:solidFill>
                  <a:schemeClr val="bg1"/>
                </a:solidFill>
              </a:rPr>
              <a:t>Evaluate Existing </a:t>
            </a:r>
            <a:r>
              <a:rPr lang="en-US" sz="3200" b="1" dirty="0" smtClean="0">
                <a:solidFill>
                  <a:schemeClr val="bg1"/>
                </a:solidFill>
              </a:rPr>
              <a:t>Evidence</a:t>
            </a:r>
          </a:p>
          <a:p>
            <a:pPr marL="0" indent="0">
              <a:buNone/>
            </a:pPr>
            <a:r>
              <a:rPr lang="en-US" sz="3200" b="1" dirty="0" smtClean="0"/>
              <a:t>12. </a:t>
            </a:r>
            <a:r>
              <a:rPr lang="en-US" sz="3200" b="1" dirty="0"/>
              <a:t>Make </a:t>
            </a:r>
            <a:r>
              <a:rPr lang="en-US" sz="3200" b="1" dirty="0" smtClean="0"/>
              <a:t>Inferences</a:t>
            </a:r>
          </a:p>
          <a:p>
            <a:pPr marL="0" lv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13. </a:t>
            </a:r>
            <a:r>
              <a:rPr lang="en-US" sz="3200" b="1" dirty="0">
                <a:solidFill>
                  <a:schemeClr val="bg1"/>
                </a:solidFill>
              </a:rPr>
              <a:t>Practice active </a:t>
            </a:r>
            <a:r>
              <a:rPr lang="en-US" sz="3200" b="1" dirty="0" smtClean="0">
                <a:solidFill>
                  <a:schemeClr val="bg1"/>
                </a:solidFill>
              </a:rPr>
              <a:t>listening</a:t>
            </a:r>
          </a:p>
          <a:p>
            <a:pPr marL="0" indent="0">
              <a:buNone/>
            </a:pPr>
            <a:r>
              <a:rPr lang="en-US" sz="3200" b="1" dirty="0" smtClean="0"/>
              <a:t>14. </a:t>
            </a:r>
            <a:r>
              <a:rPr lang="en-US" sz="3200" b="1" dirty="0"/>
              <a:t>Choose a </a:t>
            </a:r>
            <a:r>
              <a:rPr lang="en-US" sz="3200" b="1" dirty="0" smtClean="0"/>
              <a:t>Solution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15. </a:t>
            </a:r>
            <a:r>
              <a:rPr lang="en-US" sz="3200" b="1" dirty="0">
                <a:solidFill>
                  <a:schemeClr val="bg1"/>
                </a:solidFill>
              </a:rPr>
              <a:t> </a:t>
            </a:r>
            <a:r>
              <a:rPr lang="en-US" sz="3200" b="1" dirty="0" smtClean="0">
                <a:solidFill>
                  <a:schemeClr val="bg1"/>
                </a:solidFill>
              </a:rPr>
              <a:t>Engage </a:t>
            </a:r>
            <a:r>
              <a:rPr lang="en-US" sz="3200" b="1" dirty="0">
                <a:solidFill>
                  <a:schemeClr val="bg1"/>
                </a:solidFill>
              </a:rPr>
              <a:t>in </a:t>
            </a:r>
            <a:r>
              <a:rPr lang="en-US" sz="3200" b="1" dirty="0" smtClean="0">
                <a:solidFill>
                  <a:schemeClr val="bg1"/>
                </a:solidFill>
              </a:rPr>
              <a:t>Reflection</a:t>
            </a:r>
          </a:p>
          <a:p>
            <a:pPr marL="0" lvl="0" indent="0">
              <a:buNone/>
            </a:pPr>
            <a:r>
              <a:rPr lang="en-US" sz="3200" b="1" dirty="0" smtClean="0"/>
              <a:t>16. </a:t>
            </a:r>
            <a:r>
              <a:rPr lang="en-US" sz="3200" b="1" dirty="0"/>
              <a:t>Provide Divers </a:t>
            </a:r>
            <a:r>
              <a:rPr lang="en-US" sz="3200" b="1" dirty="0" smtClean="0"/>
              <a:t>Perspectives</a:t>
            </a:r>
          </a:p>
          <a:p>
            <a:pPr marL="0" lv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b="1" dirty="0" smtClean="0"/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5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47" y="141822"/>
            <a:ext cx="8443025" cy="827442"/>
          </a:xfrm>
          <a:solidFill>
            <a:srgbClr val="FFFF00"/>
          </a:solidFill>
        </p:spPr>
        <p:txBody>
          <a:bodyPr/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4. Ask </a:t>
            </a:r>
            <a:r>
              <a:rPr lang="en-US" sz="4400" b="1" dirty="0">
                <a:solidFill>
                  <a:schemeClr val="bg1"/>
                </a:solidFill>
              </a:rPr>
              <a:t>I</a:t>
            </a:r>
            <a:r>
              <a:rPr lang="en-US" sz="4400" b="1" dirty="0" smtClean="0">
                <a:solidFill>
                  <a:schemeClr val="bg1"/>
                </a:solidFill>
              </a:rPr>
              <a:t>ntelligent Question</a:t>
            </a:r>
            <a:r>
              <a:rPr lang="en-US" sz="4400" b="1" dirty="0"/>
              <a:t/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47" y="1133856"/>
            <a:ext cx="8443025" cy="5724144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sz="3600" b="1" dirty="0" smtClean="0"/>
              <a:t>One </a:t>
            </a:r>
            <a:r>
              <a:rPr lang="en-US" sz="3600" b="1" dirty="0"/>
              <a:t>of the most useful parts of the critical thinking process is coming to a decision without bias. In order to do so, you need to take </a:t>
            </a:r>
            <a:r>
              <a:rPr lang="en-US" sz="3600" b="1" dirty="0" smtClean="0"/>
              <a:t>time out to ask the right kind of questions/ Intelligent questions… </a:t>
            </a:r>
          </a:p>
          <a:p>
            <a:r>
              <a:rPr lang="en-US" sz="3600" b="1" dirty="0">
                <a:solidFill>
                  <a:srgbClr val="FFFF00"/>
                </a:solidFill>
              </a:rPr>
              <a:t>Asking the Right </a:t>
            </a:r>
            <a:r>
              <a:rPr lang="en-US" sz="3600" b="1" dirty="0" smtClean="0">
                <a:solidFill>
                  <a:srgbClr val="FFFF00"/>
                </a:solidFill>
              </a:rPr>
              <a:t>Questions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smtClean="0">
                <a:solidFill>
                  <a:srgbClr val="FFFF00"/>
                </a:solidFill>
              </a:rPr>
              <a:t>has been observed to be one of the most important </a:t>
            </a:r>
            <a:r>
              <a:rPr lang="en-US" sz="3600" b="1" dirty="0">
                <a:solidFill>
                  <a:srgbClr val="FFFF00"/>
                </a:solidFill>
              </a:rPr>
              <a:t>skills in critical </a:t>
            </a:r>
            <a:r>
              <a:rPr lang="en-US" sz="3600" b="1" dirty="0" smtClean="0">
                <a:solidFill>
                  <a:srgbClr val="FFFF00"/>
                </a:solidFill>
              </a:rPr>
              <a:t>thinking. </a:t>
            </a:r>
            <a:endParaRPr lang="en-US" sz="3600" b="1" dirty="0">
              <a:solidFill>
                <a:srgbClr val="FFFF00"/>
              </a:solidFill>
            </a:endParaRP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7388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47" y="128016"/>
            <a:ext cx="9961675" cy="914400"/>
          </a:xfrm>
          <a:solidFill>
            <a:schemeClr val="tx1"/>
          </a:solidFill>
        </p:spPr>
        <p:txBody>
          <a:bodyPr/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5. Evaluation All Options Before You!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48" y="1170432"/>
            <a:ext cx="9375712" cy="5687568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Evaluation is also called judgment, which is the third stage of problem-solving. Critical thinkers should evaluate each alternative </a:t>
            </a:r>
            <a:r>
              <a:rPr lang="en-US" sz="2800" b="1" dirty="0" smtClean="0">
                <a:solidFill>
                  <a:srgbClr val="FFFF00"/>
                </a:solidFill>
              </a:rPr>
              <a:t>before they decide </a:t>
            </a:r>
            <a:r>
              <a:rPr lang="en-US" sz="2800" b="1" dirty="0">
                <a:solidFill>
                  <a:srgbClr val="FFFF00"/>
                </a:solidFill>
              </a:rPr>
              <a:t>which </a:t>
            </a:r>
            <a:r>
              <a:rPr lang="en-US" sz="2800" b="1" dirty="0" smtClean="0">
                <a:solidFill>
                  <a:srgbClr val="FFFF00"/>
                </a:solidFill>
              </a:rPr>
              <a:t>is most suitable to apply...</a:t>
            </a:r>
            <a:endParaRPr lang="en-US" sz="2800" b="1" dirty="0">
              <a:solidFill>
                <a:srgbClr val="FFFF00"/>
              </a:solidFill>
            </a:endParaRPr>
          </a:p>
          <a:p>
            <a:r>
              <a:rPr lang="en-US" sz="2800" b="1" dirty="0"/>
              <a:t>you can demonstrate your evaluation and selection skills by using a structured approach, such as a decision </a:t>
            </a:r>
            <a:r>
              <a:rPr lang="en-US" sz="2800" b="1" dirty="0" smtClean="0"/>
              <a:t>matrix or a </a:t>
            </a:r>
            <a:r>
              <a:rPr lang="en-US" sz="2800" b="1" dirty="0"/>
              <a:t>cost-benefit analysis, </a:t>
            </a:r>
            <a:r>
              <a:rPr lang="en-US" sz="2800" b="1" dirty="0" smtClean="0"/>
              <a:t>etc.</a:t>
            </a:r>
            <a:endParaRPr lang="en-US" sz="2800" b="1" dirty="0"/>
          </a:p>
          <a:p>
            <a:r>
              <a:rPr lang="en-US" sz="2800" b="1" dirty="0">
                <a:solidFill>
                  <a:srgbClr val="FFFF00"/>
                </a:solidFill>
              </a:rPr>
              <a:t>Solution Evaluation, Critically consider each potential solution and its feasibility. Evaluation of various solutions according to their potential </a:t>
            </a:r>
            <a:r>
              <a:rPr lang="en-US" sz="2800" b="1" dirty="0" smtClean="0">
                <a:solidFill>
                  <a:srgbClr val="FFFF00"/>
                </a:solidFill>
              </a:rPr>
              <a:t>effectiveness.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42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55" y="111510"/>
            <a:ext cx="8992646" cy="82296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lvl="0" algn="ctr"/>
            <a:r>
              <a:rPr lang="en-US" b="1" dirty="0">
                <a:solidFill>
                  <a:schemeClr val="bg1"/>
                </a:solidFill>
              </a:rPr>
              <a:t>Analyze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460" y="1065366"/>
            <a:ext cx="8946541" cy="5491551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en-US" sz="4400" b="1" dirty="0" err="1">
                <a:solidFill>
                  <a:schemeClr val="accent5">
                    <a:lumMod val="75000"/>
                  </a:schemeClr>
                </a:solidFill>
              </a:rPr>
              <a:t>Analyse</a:t>
            </a: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 – after you carefully identify the problem, you can 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</a:rPr>
              <a:t>analyze</a:t>
            </a: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 it by learning as much about it as possible. </a:t>
            </a:r>
            <a:endParaRPr lang="en-US" sz="4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</a:rPr>
              <a:t>Look </a:t>
            </a: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beyond what's presented as facts </a:t>
            </a: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</a:rPr>
              <a:t>in front of you and from there, make all necessary deductions</a:t>
            </a: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</a:rPr>
              <a:t> 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40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760" y="89208"/>
            <a:ext cx="9404723" cy="751614"/>
          </a:xfrm>
          <a:solidFill>
            <a:srgbClr val="00B050"/>
          </a:solidFill>
        </p:spPr>
        <p:txBody>
          <a:bodyPr/>
          <a:lstStyle/>
          <a:p>
            <a:pPr lvl="0" algn="ctr"/>
            <a:r>
              <a:rPr lang="en-US" b="1" dirty="0">
                <a:solidFill>
                  <a:schemeClr val="bg1"/>
                </a:solidFill>
              </a:rPr>
              <a:t>6</a:t>
            </a:r>
            <a:r>
              <a:rPr lang="en-US" b="1" dirty="0" smtClean="0">
                <a:solidFill>
                  <a:schemeClr val="bg1"/>
                </a:solidFill>
              </a:rPr>
              <a:t>. Brain </a:t>
            </a:r>
            <a:r>
              <a:rPr lang="en-US" b="1" dirty="0">
                <a:solidFill>
                  <a:schemeClr val="bg1"/>
                </a:solidFill>
              </a:rPr>
              <a:t>Storm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50" y="952333"/>
            <a:ext cx="9769128" cy="5849910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When you </a:t>
            </a:r>
            <a:r>
              <a:rPr lang="en-US" sz="3600" b="1" dirty="0" smtClean="0">
                <a:solidFill>
                  <a:schemeClr val="bg1"/>
                </a:solidFill>
              </a:rPr>
              <a:t>Brainstorm</a:t>
            </a:r>
            <a:r>
              <a:rPr lang="en-US" sz="3600" b="1" dirty="0" smtClean="0">
                <a:solidFill>
                  <a:srgbClr val="FF0000"/>
                </a:solidFill>
              </a:rPr>
              <a:t>, you think </a:t>
            </a:r>
            <a:r>
              <a:rPr lang="en-US" sz="3600" b="1" dirty="0">
                <a:solidFill>
                  <a:srgbClr val="FF0000"/>
                </a:solidFill>
              </a:rPr>
              <a:t>– think about all the potential implications of the problem and the possible outcomes. What will be the impact of certain solutions </a:t>
            </a:r>
            <a:r>
              <a:rPr lang="en-US" sz="3600" b="1" dirty="0" smtClean="0">
                <a:solidFill>
                  <a:srgbClr val="FF0000"/>
                </a:solidFill>
              </a:rPr>
              <a:t>to the people and environment around you...</a:t>
            </a:r>
            <a:endParaRPr lang="en-US" sz="3600" b="1" dirty="0">
              <a:solidFill>
                <a:srgbClr val="FF0000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When you </a:t>
            </a:r>
            <a:r>
              <a:rPr lang="en-US" sz="3600" b="1" dirty="0" smtClean="0">
                <a:solidFill>
                  <a:srgbClr val="FF0000"/>
                </a:solidFill>
              </a:rPr>
              <a:t>Brainstorm</a:t>
            </a:r>
            <a:r>
              <a:rPr lang="en-US" sz="3600" b="1" dirty="0" smtClean="0">
                <a:solidFill>
                  <a:schemeClr val="bg1"/>
                </a:solidFill>
              </a:rPr>
              <a:t>, you rend to provide other possible </a:t>
            </a:r>
            <a:r>
              <a:rPr lang="en-US" sz="3600" b="1" dirty="0">
                <a:solidFill>
                  <a:schemeClr val="bg1"/>
                </a:solidFill>
              </a:rPr>
              <a:t>solutions to the problem. This involves problem-solving skills, such as searching </a:t>
            </a:r>
            <a:r>
              <a:rPr lang="en-US" sz="3600" b="1" dirty="0" smtClean="0">
                <a:solidFill>
                  <a:schemeClr val="bg1"/>
                </a:solidFill>
              </a:rPr>
              <a:t>and analyzing data &amp; information.</a:t>
            </a:r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Brainstorming</a:t>
            </a:r>
            <a:r>
              <a:rPr lang="en-US" sz="3600" b="1" dirty="0" smtClean="0">
                <a:solidFill>
                  <a:srgbClr val="FF0000"/>
                </a:solidFill>
              </a:rPr>
              <a:t> as an exercise is a time-honored </a:t>
            </a:r>
            <a:r>
              <a:rPr lang="en-US" sz="3600" b="1" dirty="0">
                <a:solidFill>
                  <a:srgbClr val="FF0000"/>
                </a:solidFill>
              </a:rPr>
              <a:t>tradition in elementary </a:t>
            </a:r>
            <a:r>
              <a:rPr lang="en-US" sz="3600" b="1" dirty="0" smtClean="0">
                <a:solidFill>
                  <a:srgbClr val="FF0000"/>
                </a:solidFill>
              </a:rPr>
              <a:t>education. It is also an excellent </a:t>
            </a:r>
            <a:r>
              <a:rPr lang="en-US" sz="3600" b="1" dirty="0">
                <a:solidFill>
                  <a:srgbClr val="FF0000"/>
                </a:solidFill>
              </a:rPr>
              <a:t>learning tool. It's also an excellent critical-thinking </a:t>
            </a:r>
            <a:r>
              <a:rPr lang="en-US" sz="3600" b="1" dirty="0" smtClean="0">
                <a:solidFill>
                  <a:srgbClr val="FF0000"/>
                </a:solidFill>
              </a:rPr>
              <a:t>exercise.</a:t>
            </a:r>
            <a:endParaRPr lang="en-US" sz="36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55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72" y="89211"/>
            <a:ext cx="9404723" cy="796219"/>
          </a:xfrm>
          <a:solidFill>
            <a:srgbClr val="00B0F0"/>
          </a:solidFill>
        </p:spPr>
        <p:txBody>
          <a:bodyPr/>
          <a:lstStyle/>
          <a:p>
            <a:pPr lvl="0"/>
            <a:r>
              <a:rPr lang="en-US" b="1" dirty="0" smtClean="0">
                <a:solidFill>
                  <a:schemeClr val="bg1"/>
                </a:solidFill>
              </a:rPr>
              <a:t>7. Communication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18" y="1019242"/>
            <a:ext cx="9782224" cy="5742104"/>
          </a:xfrm>
          <a:solidFill>
            <a:schemeClr val="accent1"/>
          </a:solidFill>
        </p:spPr>
        <p:txBody>
          <a:bodyPr>
            <a:normAutofit fontScale="92500" lnSpcReduction="10000"/>
          </a:bodyPr>
          <a:lstStyle/>
          <a:p>
            <a:r>
              <a:rPr lang="en-US" sz="3600" b="1" dirty="0"/>
              <a:t>Sharing findings and receiving advice with communication </a:t>
            </a:r>
            <a:r>
              <a:rPr lang="en-US" sz="3600" b="1" dirty="0" smtClean="0"/>
              <a:t>skills is an essential part of Critical thinking Strategy. </a:t>
            </a:r>
            <a:r>
              <a:rPr lang="en-US" sz="3600" b="1" dirty="0"/>
              <a:t>Employees must be able to communicate effectively to inform their colleagues of </a:t>
            </a:r>
            <a:r>
              <a:rPr lang="en-US" sz="3600" b="1" dirty="0" smtClean="0"/>
              <a:t>their </a:t>
            </a:r>
            <a:r>
              <a:rPr lang="en-US" sz="3600" b="1" dirty="0" err="1" smtClean="0"/>
              <a:t>opinon</a:t>
            </a:r>
            <a:r>
              <a:rPr lang="en-US" sz="3600" b="1" dirty="0" smtClean="0"/>
              <a:t> and wishes</a:t>
            </a:r>
          </a:p>
          <a:p>
            <a:pPr marL="0" indent="0">
              <a:buNone/>
            </a:pPr>
            <a:endParaRPr lang="en-US" sz="3600" b="1" dirty="0"/>
          </a:p>
          <a:p>
            <a:r>
              <a:rPr lang="en-US" sz="3600" b="1" dirty="0">
                <a:solidFill>
                  <a:srgbClr val="FFFF00"/>
                </a:solidFill>
              </a:rPr>
              <a:t>Communication is a key skill for critical thinkers. It isn't enough to think for yourself—you also need to </a:t>
            </a:r>
            <a:r>
              <a:rPr lang="en-US" sz="3600" b="1" dirty="0" smtClean="0">
                <a:solidFill>
                  <a:srgbClr val="FFFF00"/>
                </a:solidFill>
              </a:rPr>
              <a:t>be able to effectively share </a:t>
            </a:r>
            <a:r>
              <a:rPr lang="en-US" sz="3600" b="1" dirty="0">
                <a:solidFill>
                  <a:srgbClr val="FFFF00"/>
                </a:solidFill>
              </a:rPr>
              <a:t>your conclusion with other project stakeholders 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43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53" y="89208"/>
            <a:ext cx="9404723" cy="825193"/>
          </a:xfrm>
          <a:solidFill>
            <a:schemeClr val="tx1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8. Deductive </a:t>
            </a:r>
            <a:r>
              <a:rPr lang="en-US" b="1" dirty="0">
                <a:solidFill>
                  <a:schemeClr val="bg1"/>
                </a:solidFill>
              </a:rPr>
              <a:t>Reasoning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981306"/>
            <a:ext cx="9627088" cy="5876693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FFFF00"/>
                </a:solidFill>
              </a:rPr>
              <a:t>When you make inferences from universal incidents to particular </a:t>
            </a:r>
            <a:r>
              <a:rPr lang="en-US" sz="3000" b="1" dirty="0" smtClean="0">
                <a:solidFill>
                  <a:srgbClr val="FFFF00"/>
                </a:solidFill>
              </a:rPr>
              <a:t>incident, you bare </a:t>
            </a:r>
            <a:r>
              <a:rPr lang="en-US" sz="3000" b="1" dirty="0" err="1" smtClean="0">
                <a:solidFill>
                  <a:srgbClr val="FFFF00"/>
                </a:solidFill>
              </a:rPr>
              <a:t>percieved</a:t>
            </a:r>
            <a:r>
              <a:rPr lang="en-US" sz="3000" b="1" dirty="0" smtClean="0">
                <a:solidFill>
                  <a:srgbClr val="FFFF00"/>
                </a:solidFill>
              </a:rPr>
              <a:t> to have engaged in a form of critical thinking</a:t>
            </a:r>
            <a:endParaRPr lang="en-US" sz="3000" b="1" dirty="0">
              <a:solidFill>
                <a:srgbClr val="FFFF00"/>
              </a:solidFill>
            </a:endParaRPr>
          </a:p>
          <a:p>
            <a:r>
              <a:rPr lang="en-US" sz="3000" b="1" dirty="0"/>
              <a:t>Deductive </a:t>
            </a:r>
            <a:r>
              <a:rPr lang="en-US" sz="3000" b="1" dirty="0" smtClean="0"/>
              <a:t>Reasoning encompasses both the abilities for: Compliance</a:t>
            </a:r>
            <a:r>
              <a:rPr lang="en-US" sz="3000" b="1" dirty="0"/>
              <a:t>; Noticing Outliers; Adaptability; Emotional Intelligence; Brainstorming; Optimization; Restructuring ..</a:t>
            </a:r>
          </a:p>
          <a:p>
            <a:r>
              <a:rPr lang="en-US" sz="3200" b="1" dirty="0">
                <a:solidFill>
                  <a:srgbClr val="FFFF00"/>
                </a:solidFill>
              </a:rPr>
              <a:t>It largely involves using </a:t>
            </a:r>
            <a:r>
              <a:rPr lang="en-US" sz="3200" b="1" dirty="0" err="1" smtClean="0">
                <a:solidFill>
                  <a:srgbClr val="FFFF00"/>
                </a:solidFill>
              </a:rPr>
              <a:t>logcval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laws to …Use logic and reasoning: Use logical reasoning to evaluate arguments and evidence and make informed decisions</a:t>
            </a:r>
            <a:r>
              <a:rPr lang="en-US" sz="30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31116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759" y="118182"/>
            <a:ext cx="8946541" cy="796219"/>
          </a:xfrm>
          <a:solidFill>
            <a:schemeClr val="accent2"/>
          </a:solidFill>
        </p:spPr>
        <p:txBody>
          <a:bodyPr/>
          <a:lstStyle/>
          <a:p>
            <a:pPr lvl="0"/>
            <a:r>
              <a:rPr lang="en-US" b="1" dirty="0" smtClean="0"/>
              <a:t>9. Identify </a:t>
            </a:r>
            <a:r>
              <a:rPr lang="en-US" b="1" dirty="0"/>
              <a:t>the </a:t>
            </a:r>
            <a:r>
              <a:rPr lang="en-US" b="1" dirty="0" smtClean="0"/>
              <a:t>Problem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59" y="1048213"/>
            <a:ext cx="9412290" cy="5620216"/>
          </a:xfrm>
          <a:solidFill>
            <a:srgbClr val="0070C0"/>
          </a:solidFill>
        </p:spPr>
        <p:txBody>
          <a:bodyPr>
            <a:normAutofit fontScale="92500" lnSpcReduction="10000"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The first step in any project is to identify and define the problem you want to solve. This requires critical thinking skills, such as asking relevant questions .</a:t>
            </a:r>
          </a:p>
          <a:p>
            <a:r>
              <a:rPr lang="en-US" sz="2800" b="1" dirty="0"/>
              <a:t>Define the problem; Identify inconsistencies; Use </a:t>
            </a:r>
            <a:r>
              <a:rPr lang="en-US" sz="2800" b="1" dirty="0" err="1" smtClean="0"/>
              <a:t>yur</a:t>
            </a:r>
            <a:r>
              <a:rPr lang="en-US" sz="2800" b="1" dirty="0" smtClean="0"/>
              <a:t> </a:t>
            </a:r>
            <a:r>
              <a:rPr lang="en-US" sz="2800" b="1" dirty="0"/>
              <a:t>instincts; Ask why; Evaluate the solution. Define the problem: A problem is a gap or barrier between </a:t>
            </a:r>
            <a:r>
              <a:rPr lang="en-US" sz="2800" b="1" dirty="0" smtClean="0"/>
              <a:t>or often confronting individuals..</a:t>
            </a:r>
            <a:endParaRPr lang="en-US" sz="2800" b="1" dirty="0"/>
          </a:p>
          <a:p>
            <a:r>
              <a:rPr lang="en-US" sz="2800" b="1" dirty="0">
                <a:solidFill>
                  <a:srgbClr val="FFFF00"/>
                </a:solidFill>
              </a:rPr>
              <a:t>Identify the problem. Before you put those critical thinking skills to work, you first need to identify the problem you're solving. This step includes .</a:t>
            </a:r>
          </a:p>
          <a:p>
            <a:r>
              <a:rPr lang="en-US" sz="2800" b="1" dirty="0" smtClean="0"/>
              <a:t> Before </a:t>
            </a:r>
            <a:r>
              <a:rPr lang="en-US" sz="2800" b="1" dirty="0"/>
              <a:t>you begin to </a:t>
            </a:r>
            <a:r>
              <a:rPr lang="en-US" sz="2800" b="1" dirty="0" smtClean="0"/>
              <a:t>provide a situation </a:t>
            </a:r>
            <a:r>
              <a:rPr lang="en-US" sz="2800" b="1" dirty="0"/>
              <a:t>or </a:t>
            </a:r>
            <a:r>
              <a:rPr lang="en-US" sz="2800" b="1" dirty="0" smtClean="0"/>
              <a:t>solve a problem</a:t>
            </a:r>
            <a:r>
              <a:rPr lang="en-US" sz="2800" b="1" dirty="0"/>
              <a:t>, you should first carefully identify it. This means you'll evaluate every aspect of </a:t>
            </a:r>
            <a:r>
              <a:rPr lang="en-US" sz="2800" b="1" dirty="0" smtClean="0"/>
              <a:t>the issues </a:t>
            </a:r>
            <a:r>
              <a:rPr lang="en-US" sz="2800" b="1" smtClean="0"/>
              <a:t>before you.</a:t>
            </a:r>
            <a:r>
              <a:rPr lang="en-US" sz="2800" smtClean="0"/>
              <a:t>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67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1566</TotalTime>
  <Words>640</Words>
  <Application>Microsoft Office PowerPoint</Application>
  <PresentationFormat>Widescreen</PresentationFormat>
  <Paragraphs>89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Times New Roman</vt:lpstr>
      <vt:lpstr>Wingdings 3</vt:lpstr>
      <vt:lpstr>Ion</vt:lpstr>
      <vt:lpstr>MAJOR APPROACHES  TO  CRITICAL THINKING </vt:lpstr>
      <vt:lpstr>Some of The Most Popular Approaches to Critical thinking &amp; Problem Solving Skills... </vt:lpstr>
      <vt:lpstr>4. Ask Intelligent Question </vt:lpstr>
      <vt:lpstr>5. Evaluation All Options Before You! </vt:lpstr>
      <vt:lpstr>Analyze </vt:lpstr>
      <vt:lpstr>6. Brain Storm </vt:lpstr>
      <vt:lpstr>7. Communication </vt:lpstr>
      <vt:lpstr>8. Deductive Reasoning</vt:lpstr>
      <vt:lpstr>9. Identify the Problem </vt:lpstr>
      <vt:lpstr>10. Determine Data Relevance </vt:lpstr>
      <vt:lpstr>11. Encourage Creativity</vt:lpstr>
      <vt:lpstr>12. Evaluate Existing Evidence </vt:lpstr>
      <vt:lpstr>13. Make Inferences</vt:lpstr>
      <vt:lpstr>14. Practice Active Listening </vt:lpstr>
      <vt:lpstr>15. Choose A Solution </vt:lpstr>
      <vt:lpstr>15. Engage in Reflection</vt:lpstr>
      <vt:lpstr>16. Provide Divers Perspectives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 APPROACHES  TO  CRITICAL THINKING</dc:title>
  <dc:creator>DELL</dc:creator>
  <cp:lastModifiedBy>DELL</cp:lastModifiedBy>
  <cp:revision>33</cp:revision>
  <dcterms:created xsi:type="dcterms:W3CDTF">2024-02-11T16:04:27Z</dcterms:created>
  <dcterms:modified xsi:type="dcterms:W3CDTF">2024-02-29T00:34:34Z</dcterms:modified>
</cp:coreProperties>
</file>