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"/>
            <a:ext cx="9523413" cy="4914900"/>
          </a:xfrm>
          <a:solidFill>
            <a:schemeClr val="tx1"/>
          </a:solidFill>
        </p:spPr>
        <p:txBody>
          <a:bodyPr/>
          <a:lstStyle/>
          <a:p>
            <a:r>
              <a:rPr lang="en-US" sz="5400" b="1" dirty="0">
                <a:solidFill>
                  <a:srgbClr val="FF0000"/>
                </a:solidFill>
              </a:rPr>
              <a:t>CONCEPTUAL ANALYSIS OF TERMS: CRITICAL THINKING, PROBLEM SOLVING &amp; RELATED CRITICAL THINKING </a:t>
            </a:r>
            <a:r>
              <a:rPr lang="en-US" sz="5400" b="1" dirty="0" smtClean="0">
                <a:solidFill>
                  <a:srgbClr val="FF0000"/>
                </a:solidFill>
              </a:rPr>
              <a:t>&amp; </a:t>
            </a:r>
            <a:r>
              <a:rPr lang="en-US" sz="5400" b="1" dirty="0">
                <a:solidFill>
                  <a:srgbClr val="FF0000"/>
                </a:solidFill>
              </a:rPr>
              <a:t>PROBLEMS THEORIES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272680"/>
            <a:ext cx="8825658" cy="126147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Lecture 3 on Critical thinking &amp; Problem Writing Skills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Interpretation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3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11" y="152400"/>
            <a:ext cx="2516189" cy="67056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Conceptual Clarifications &amp;</a:t>
            </a:r>
            <a:br>
              <a:rPr lang="en-US" b="1" dirty="0" smtClean="0"/>
            </a:br>
            <a:r>
              <a:rPr lang="en-US" b="1" dirty="0" smtClean="0"/>
              <a:t>Basic Notions of Critical thinking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901" y="0"/>
            <a:ext cx="4991100" cy="685800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It is the process of:-- examining underlying assumptions (beliefs and perceptions);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It is the process of interpreting and evaluating evidence (context and values);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It is the process of imagining and exploring alternatives (different views and ideas); &amp;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It is the process of developing reflective criticism to reach a more viable conclusion.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Critical thinking implies that there is a reason or purpose to the thinking,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It also implies that there are some problems to be solved or question to be answered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1" y="133350"/>
            <a:ext cx="4571999" cy="646330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300" b="1" dirty="0" smtClean="0"/>
              <a:t>Critical </a:t>
            </a:r>
            <a:r>
              <a:rPr lang="en-US" sz="2300" b="1" dirty="0"/>
              <a:t>thinking is evaluating (judging) whether we should be convinced that some claim is true or some argument is good, as well as formulating good arguments.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300" b="1" dirty="0">
                <a:solidFill>
                  <a:srgbClr val="FFFF00"/>
                </a:solidFill>
              </a:rPr>
              <a:t>Critical thinking recognizes Patterns and provides a way to use those patterns to solve a problem or answer.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300" b="1" dirty="0"/>
              <a:t>It recognizes a question, Errors in logic, reasoning, or the ones that exists in daily thought process.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300" b="1" dirty="0">
                <a:solidFill>
                  <a:srgbClr val="FFFF00"/>
                </a:solidFill>
              </a:rPr>
              <a:t>It further recognizes what is irrelevant or extraneous </a:t>
            </a:r>
            <a:r>
              <a:rPr lang="en-US" sz="2300" b="1" dirty="0" smtClean="0">
                <a:solidFill>
                  <a:srgbClr val="FFFF00"/>
                </a:solidFill>
              </a:rPr>
              <a:t>information.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1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1" y="152400"/>
            <a:ext cx="2287589" cy="657225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More Clarification on the meaning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 of Critical thinking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0"/>
            <a:ext cx="4667251" cy="672465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600" b="1" dirty="0"/>
              <a:t>it recognizes preconceptions, bias, values and the way that these issues affect our thinking.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b="1" dirty="0">
                <a:solidFill>
                  <a:srgbClr val="FFFF00"/>
                </a:solidFill>
              </a:rPr>
              <a:t>It recognizes that these preconceptions and values mean that any inferences are within a certain context or Ambiguity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b="1" dirty="0"/>
              <a:t>It also recognizes that there may be more than one solution or more than one way to solve a problem.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05652" y="285750"/>
            <a:ext cx="5010149" cy="65722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FF00"/>
                </a:solidFill>
              </a:rPr>
              <a:t>Critical thinking is about how you approach Problems, Questions, Issues, experts, and about finding the most appropriate way to conclude on a mater.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/>
              <a:t>Critical Thinking is a pervasive, purposeful human phenomenon.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FF00"/>
                </a:solidFill>
              </a:rPr>
              <a:t>Ideal critical thinking is characterized by how he or she approaches life and living in </a:t>
            </a:r>
            <a:r>
              <a:rPr lang="en-US" sz="2800" b="1" dirty="0" smtClean="0">
                <a:solidFill>
                  <a:srgbClr val="FFFF00"/>
                </a:solidFill>
              </a:rPr>
              <a:t>general</a:t>
            </a:r>
            <a:r>
              <a:rPr lang="en-US" sz="2800" b="1" dirty="0">
                <a:solidFill>
                  <a:srgbClr val="FFFF00"/>
                </a:solidFill>
              </a:rPr>
              <a:t> 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7918"/>
            <a:ext cx="11963399" cy="804582"/>
          </a:xfrm>
        </p:spPr>
        <p:txBody>
          <a:bodyPr/>
          <a:lstStyle/>
          <a:p>
            <a:pPr lvl="0"/>
            <a:r>
              <a:rPr lang="en-US" sz="4800" b="1" dirty="0"/>
              <a:t>Critical Thinking versus Problem Solving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62" y="1100418"/>
            <a:ext cx="8946541" cy="55289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/>
              <a:t>Critical thinking is a high level cognitive process that includes creativity, problem solving, and decision making.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It is broader than problem solving and decision making processes.  Hence, it involves values, meaning, and personal relationships.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/>
              <a:t>Problem Solving on the other hand has to do with the effort made to find or </a:t>
            </a:r>
            <a:r>
              <a:rPr lang="en-US" sz="2800" b="1" dirty="0" smtClean="0"/>
              <a:t>explain </a:t>
            </a:r>
            <a:r>
              <a:rPr lang="en-US" sz="2800" b="1" dirty="0"/>
              <a:t>why a problem or a gap exists…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 gap is the space between “what is" and "what should be". Future State, Current State and Time.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3" y="133350"/>
            <a:ext cx="2782889" cy="6553200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Critical Thinkers Ask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Good </a:t>
            </a:r>
            <a:r>
              <a:rPr lang="en-US" b="1" dirty="0">
                <a:solidFill>
                  <a:schemeClr val="bg1"/>
                </a:solidFill>
              </a:rPr>
              <a:t>and </a:t>
            </a:r>
            <a:r>
              <a:rPr lang="en-US" b="1" dirty="0" smtClean="0">
                <a:solidFill>
                  <a:schemeClr val="bg1"/>
                </a:solidFill>
              </a:rPr>
              <a:t>Intelligent </a:t>
            </a:r>
            <a:r>
              <a:rPr lang="en-US" b="1" dirty="0">
                <a:solidFill>
                  <a:schemeClr val="bg1"/>
                </a:solidFill>
              </a:rPr>
              <a:t>Questions </a:t>
            </a:r>
            <a:r>
              <a:rPr lang="en-US" b="1" dirty="0" smtClean="0">
                <a:solidFill>
                  <a:schemeClr val="bg1"/>
                </a:solidFill>
              </a:rPr>
              <a:t>That Seeks </a:t>
            </a:r>
            <a:r>
              <a:rPr lang="en-US" b="1" dirty="0">
                <a:solidFill>
                  <a:schemeClr val="bg1"/>
                </a:solidFill>
              </a:rPr>
              <a:t>for </a:t>
            </a:r>
            <a:r>
              <a:rPr lang="en-US" b="1" dirty="0">
                <a:solidFill>
                  <a:srgbClr val="FF0000"/>
                </a:solidFill>
              </a:rPr>
              <a:t>Clarity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4291" y="133350"/>
            <a:ext cx="6172861" cy="6553200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pPr marL="914400" lvl="0" indent="-914400">
              <a:buFont typeface="+mj-lt"/>
              <a:buAutoNum type="arabicPeriod"/>
            </a:pPr>
            <a:r>
              <a:rPr lang="en-US" sz="4800" b="1" dirty="0">
                <a:solidFill>
                  <a:srgbClr val="FFFF00"/>
                </a:solidFill>
              </a:rPr>
              <a:t>Could you elaborate further</a:t>
            </a:r>
            <a:r>
              <a:rPr lang="en-US" sz="4800" b="1" dirty="0">
                <a:solidFill>
                  <a:schemeClr val="bg2"/>
                </a:solidFill>
              </a:rPr>
              <a:t>?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4800" b="1" dirty="0">
                <a:solidFill>
                  <a:schemeClr val="bg2"/>
                </a:solidFill>
              </a:rPr>
              <a:t>Could you give me an example</a:t>
            </a:r>
            <a:r>
              <a:rPr lang="en-US" sz="4800" b="1" dirty="0">
                <a:solidFill>
                  <a:srgbClr val="FFFF00"/>
                </a:solidFill>
              </a:rPr>
              <a:t>?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4800" b="1" dirty="0">
                <a:solidFill>
                  <a:srgbClr val="FFFF00"/>
                </a:solidFill>
              </a:rPr>
              <a:t>Could you illustrate what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914400" lvl="0" indent="-914400">
              <a:buFont typeface="+mj-lt"/>
              <a:buAutoNum type="arabicPeriod"/>
            </a:pPr>
            <a:r>
              <a:rPr lang="en-US" sz="4800" b="1" dirty="0" smtClean="0">
                <a:solidFill>
                  <a:srgbClr val="FFFF00"/>
                </a:solidFill>
              </a:rPr>
              <a:t>you </a:t>
            </a:r>
            <a:r>
              <a:rPr lang="en-US" sz="4800" b="1" dirty="0">
                <a:solidFill>
                  <a:srgbClr val="FFFF00"/>
                </a:solidFill>
              </a:rPr>
              <a:t>mean</a:t>
            </a:r>
            <a:r>
              <a:rPr lang="en-US" sz="4800" b="1" dirty="0">
                <a:solidFill>
                  <a:schemeClr val="bg2"/>
                </a:solidFill>
              </a:rPr>
              <a:t>?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898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841" y="133350"/>
            <a:ext cx="6175311" cy="65532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lvl="0"/>
            <a:r>
              <a:rPr lang="en-US" sz="5400" b="1" dirty="0"/>
              <a:t>Could you be more specific?</a:t>
            </a:r>
          </a:p>
          <a:p>
            <a:pPr lvl="0"/>
            <a:r>
              <a:rPr lang="en-US" sz="5400" b="1" dirty="0"/>
              <a:t>Could you give me more details?</a:t>
            </a:r>
          </a:p>
          <a:p>
            <a:pPr lvl="0"/>
            <a:r>
              <a:rPr lang="en-US" sz="5400" b="1" dirty="0"/>
              <a:t>Could you be more exact?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23" y="133350"/>
            <a:ext cx="2782889" cy="65532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Critical Thinkers Ask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Good and Intelligent Questions That Seeks for </a:t>
            </a:r>
            <a:r>
              <a:rPr lang="en-US" b="1" dirty="0" smtClean="0">
                <a:solidFill>
                  <a:srgbClr val="FF0000"/>
                </a:solidFill>
              </a:rPr>
              <a:t>Precision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7249" y="133350"/>
            <a:ext cx="6163056" cy="6553200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en-US" sz="5200" b="1" i="1" dirty="0">
                <a:solidFill>
                  <a:schemeClr val="bg1"/>
                </a:solidFill>
              </a:rPr>
              <a:t>How does that relate to the problem?</a:t>
            </a:r>
          </a:p>
          <a:p>
            <a:pPr lvl="0"/>
            <a:r>
              <a:rPr lang="en-US" sz="5200" b="1" i="1" dirty="0"/>
              <a:t>How does that bear on the question?</a:t>
            </a:r>
          </a:p>
          <a:p>
            <a:pPr lvl="0"/>
            <a:r>
              <a:rPr lang="en-US" sz="5200" b="1" i="1" dirty="0">
                <a:solidFill>
                  <a:schemeClr val="bg1"/>
                </a:solidFill>
              </a:rPr>
              <a:t>How does that help us with the issue?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23" y="133350"/>
            <a:ext cx="2979549" cy="6553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Critical Thinkers Ask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Good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and Intelligent Questions That Seeks for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Depth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32094"/>
            <a:ext cx="12051792" cy="736002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How do Critical Thinkers </a:t>
            </a:r>
            <a:r>
              <a:rPr lang="en-US" b="1" dirty="0">
                <a:solidFill>
                  <a:schemeClr val="bg1"/>
                </a:solidFill>
              </a:rPr>
              <a:t>A</a:t>
            </a:r>
            <a:r>
              <a:rPr lang="en-US" b="1" dirty="0" smtClean="0">
                <a:solidFill>
                  <a:schemeClr val="bg1"/>
                </a:solidFill>
              </a:rPr>
              <a:t>pproach Problems</a:t>
            </a:r>
            <a:r>
              <a:rPr lang="en-US" b="1" dirty="0">
                <a:solidFill>
                  <a:schemeClr val="bg1"/>
                </a:solidFill>
              </a:rPr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822960"/>
            <a:ext cx="9217152" cy="5888736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3400" b="1" dirty="0"/>
              <a:t>Clarity in stating question or concern Orderliness in working with complexity Diligence in seeking relevant information.</a:t>
            </a:r>
          </a:p>
          <a:p>
            <a:pPr lvl="0"/>
            <a:r>
              <a:rPr lang="en-US" sz="3400" b="1" dirty="0"/>
              <a:t> </a:t>
            </a:r>
            <a:r>
              <a:rPr lang="en-US" sz="3400" b="1" dirty="0">
                <a:solidFill>
                  <a:srgbClr val="FFFF00"/>
                </a:solidFill>
              </a:rPr>
              <a:t>Reasonableness in selecting &amp; applying criteria,</a:t>
            </a:r>
          </a:p>
          <a:p>
            <a:pPr lvl="0"/>
            <a:r>
              <a:rPr lang="en-US" sz="3400" b="1" dirty="0"/>
              <a:t>There is also the care in focusing attention on the concern at hand Persistence through difficulties Precision to the degree permitted by subject &amp; circumstances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359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" y="274320"/>
            <a:ext cx="2993201" cy="6382512"/>
          </a:xfrm>
          <a:solidFill>
            <a:srgbClr val="0070C0"/>
          </a:solidFill>
        </p:spPr>
        <p:txBody>
          <a:bodyPr/>
          <a:lstStyle/>
          <a:p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>
                <a:solidFill>
                  <a:srgbClr val="FFFF00"/>
                </a:solidFill>
              </a:rPr>
              <a:t>What 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are 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The 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Core </a:t>
            </a:r>
            <a:r>
              <a:rPr lang="en-US" sz="4800" b="1" dirty="0">
                <a:solidFill>
                  <a:srgbClr val="FFFF00"/>
                </a:solidFill>
              </a:rPr>
              <a:t>Critical Thinking </a:t>
            </a:r>
            <a:r>
              <a:rPr lang="en-US" sz="4800" b="1" dirty="0" smtClean="0">
                <a:solidFill>
                  <a:srgbClr val="FFFF00"/>
                </a:solidFill>
              </a:rPr>
              <a:t>skills?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928" y="274320"/>
            <a:ext cx="5596191" cy="6382512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a. Interpretation</a:t>
            </a:r>
            <a:endParaRPr lang="en-US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b. Analysis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c. Evaluation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d. Inference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e. Explanation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f. Self-regulation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86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</TotalTime>
  <Words>536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CONCEPTUAL ANALYSIS OF TERMS: CRITICAL THINKING, PROBLEM SOLVING &amp; RELATED CRITICAL THINKING &amp; PROBLEMS THEORIES</vt:lpstr>
      <vt:lpstr> Conceptual Clarifications &amp; Basic Notions of Critical thinking</vt:lpstr>
      <vt:lpstr>More Clarification on the meaning  of Critical thinking</vt:lpstr>
      <vt:lpstr>Critical Thinking versus Problem Solving </vt:lpstr>
      <vt:lpstr>Critical Thinkers Ask  Good and Intelligent Questions That Seeks for Clarity</vt:lpstr>
      <vt:lpstr>PowerPoint Presentation</vt:lpstr>
      <vt:lpstr>PowerPoint Presentation</vt:lpstr>
      <vt:lpstr>How do Critical Thinkers Approach Problems? </vt:lpstr>
      <vt:lpstr> What  are  The  Core Critical Thinking skills?</vt:lpstr>
      <vt:lpstr> Interpretation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ANALYSIS OF TERMS: CRITICAL THINKING, PROBLEM SOLVING &amp; RELATED CRITICAL THINKING &amp; PROBLEMS THEORIES</dc:title>
  <dc:creator>DELL</dc:creator>
  <cp:lastModifiedBy>DELL</cp:lastModifiedBy>
  <cp:revision>9</cp:revision>
  <dcterms:created xsi:type="dcterms:W3CDTF">2024-02-08T11:00:36Z</dcterms:created>
  <dcterms:modified xsi:type="dcterms:W3CDTF">2024-02-08T13:58:18Z</dcterms:modified>
</cp:coreProperties>
</file>