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4" autoAdjust="0"/>
    <p:restoredTop sz="94660"/>
  </p:normalViewPr>
  <p:slideViewPr>
    <p:cSldViewPr snapToGrid="0">
      <p:cViewPr varScale="1">
        <p:scale>
          <a:sx n="53" d="100"/>
          <a:sy n="53" d="100"/>
        </p:scale>
        <p:origin x="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507" y="215153"/>
            <a:ext cx="9932894" cy="476922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6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over view of what critical thing &amp; problem solving is all about</a:t>
            </a:r>
            <a:endParaRPr lang="en-US" sz="6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07" y="5120837"/>
            <a:ext cx="9932894" cy="1405467"/>
          </a:xfrm>
          <a:solidFill>
            <a:srgbClr val="FF0000"/>
          </a:solidFill>
        </p:spPr>
        <p:txBody>
          <a:bodyPr>
            <a:normAutofit fontScale="92500" lnSpcReduction="2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Revision classes for AUN 300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35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77" y="215153"/>
            <a:ext cx="3491752" cy="636494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Reflections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hand!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824" y="215153"/>
            <a:ext cx="8139952" cy="6364941"/>
          </a:xfrm>
          <a:solidFill>
            <a:schemeClr val="bg1">
              <a:lumMod val="95000"/>
              <a:lumOff val="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Suppose you have just glanced at the headline, but not yet read the article. </a:t>
            </a: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800" dirty="0" smtClean="0"/>
              <a:t>What </a:t>
            </a:r>
            <a:r>
              <a:rPr lang="en-US" sz="2800" dirty="0"/>
              <a:t>would your immediate reaction be?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Would </a:t>
            </a:r>
            <a:r>
              <a:rPr lang="en-US" sz="2800" dirty="0">
                <a:solidFill>
                  <a:srgbClr val="FFFF00"/>
                </a:solidFill>
              </a:rPr>
              <a:t>you believe it on the grounds that the newspaper would not print it if it wasn’t true</a:t>
            </a:r>
            <a:r>
              <a:rPr lang="en-US" sz="2800" dirty="0" smtClean="0">
                <a:solidFill>
                  <a:srgbClr val="FFFF00"/>
                </a:solidFill>
              </a:rPr>
              <a:t>?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Would you disbelieve it because for so long it has been accepted as a historical fact that Wilbur and Orville Wright were the first?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Might </a:t>
            </a:r>
            <a:r>
              <a:rPr lang="en-US" sz="2800" dirty="0">
                <a:solidFill>
                  <a:srgbClr val="FFFF00"/>
                </a:solidFill>
              </a:rPr>
              <a:t>you even take the cynical view that journalists make claims like this, true or not, just to sell papers? (After all, it would hardly make ‘news’, over a century later, to announce that the Wright brothers were the first to fly</a:t>
            </a:r>
            <a:r>
              <a:rPr lang="en-US" sz="2800" dirty="0" smtClean="0">
                <a:solidFill>
                  <a:srgbClr val="FFFF00"/>
                </a:solidFill>
              </a:rPr>
              <a:t>!). </a:t>
            </a:r>
            <a:r>
              <a:rPr lang="en-US" sz="2800" b="1" dirty="0" smtClean="0">
                <a:solidFill>
                  <a:srgbClr val="FF0000"/>
                </a:solidFill>
              </a:rPr>
              <a:t>(See Pages 8) of the Recommended Online Text)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4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7" y="215153"/>
            <a:ext cx="2510117" cy="647251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Possible Scenarios </a:t>
            </a:r>
            <a:b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b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b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b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b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</a:t>
            </a:r>
            <a:r>
              <a:rPr lang="en-US" sz="3000" dirty="0" smtClean="0">
                <a:solidFill>
                  <a:srgbClr val="FFFF00"/>
                </a:solidFill>
              </a:rPr>
              <a:t>!</a:t>
            </a:r>
            <a:br>
              <a:rPr lang="en-US" sz="3000" dirty="0" smtClean="0">
                <a:solidFill>
                  <a:srgbClr val="FFFF00"/>
                </a:solidFill>
              </a:rPr>
            </a:b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Pages </a:t>
            </a:r>
            <a:b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– 12)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635" y="215153"/>
            <a:ext cx="9108141" cy="64725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4500" b="1" dirty="0" smtClean="0">
                <a:solidFill>
                  <a:srgbClr val="FFFF00"/>
                </a:solidFill>
              </a:rPr>
              <a:t>While some of the above mentioned options are examples of some of the reactions which </a:t>
            </a:r>
            <a:r>
              <a:rPr lang="en-US" sz="4500" b="1" dirty="0">
                <a:solidFill>
                  <a:srgbClr val="FFFF00"/>
                </a:solidFill>
              </a:rPr>
              <a:t>are common enough among readers</a:t>
            </a:r>
            <a:r>
              <a:rPr lang="en-US" sz="4500" dirty="0"/>
              <a:t>. </a:t>
            </a:r>
            <a:r>
              <a:rPr lang="en-US" sz="4500" b="1" dirty="0"/>
              <a:t>What they are not </a:t>
            </a:r>
            <a:r>
              <a:rPr lang="en-US" sz="4500" b="1" dirty="0">
                <a:solidFill>
                  <a:schemeClr val="bg1"/>
                </a:solidFill>
              </a:rPr>
              <a:t>is </a:t>
            </a:r>
            <a:r>
              <a:rPr lang="en-US" sz="4500" b="1" dirty="0" smtClean="0">
                <a:solidFill>
                  <a:schemeClr val="bg1"/>
                </a:solidFill>
              </a:rPr>
              <a:t>Critical</a:t>
            </a:r>
            <a:r>
              <a:rPr lang="en-US" sz="4500" b="1" dirty="0">
                <a:solidFill>
                  <a:schemeClr val="bg1"/>
                </a:solidFill>
              </a:rPr>
              <a:t>. </a:t>
            </a:r>
            <a:endParaRPr lang="en-US" sz="4500" b="1" dirty="0" smtClean="0">
              <a:solidFill>
                <a:schemeClr val="bg1"/>
              </a:solidFill>
            </a:endParaRPr>
          </a:p>
          <a:p>
            <a:r>
              <a:rPr lang="en-US" sz="4500" b="1" dirty="0" smtClean="0"/>
              <a:t>They </a:t>
            </a:r>
            <a:r>
              <a:rPr lang="en-US" sz="4500" b="1" dirty="0"/>
              <a:t>are either </a:t>
            </a:r>
            <a:r>
              <a:rPr lang="en-US" sz="4500" b="1" dirty="0">
                <a:solidFill>
                  <a:schemeClr val="bg1"/>
                </a:solidFill>
              </a:rPr>
              <a:t>passively accepting,</a:t>
            </a:r>
            <a:r>
              <a:rPr lang="en-US" sz="4500" dirty="0"/>
              <a:t> or </a:t>
            </a:r>
            <a:r>
              <a:rPr lang="en-US" sz="4500" b="1" dirty="0">
                <a:solidFill>
                  <a:schemeClr val="bg1"/>
                </a:solidFill>
              </a:rPr>
              <a:t>too quickly dismissive</a:t>
            </a:r>
            <a:r>
              <a:rPr lang="en-US" sz="4500" dirty="0"/>
              <a:t>. </a:t>
            </a:r>
            <a:r>
              <a:rPr lang="en-US" sz="4500" b="1" dirty="0">
                <a:solidFill>
                  <a:srgbClr val="FFFF00"/>
                </a:solidFill>
              </a:rPr>
              <a:t>All </a:t>
            </a:r>
            <a:r>
              <a:rPr lang="en-US" sz="4500" b="1" dirty="0" smtClean="0">
                <a:solidFill>
                  <a:srgbClr val="FFFF00"/>
                </a:solidFill>
              </a:rPr>
              <a:t>these opinions suggest </a:t>
            </a:r>
            <a:r>
              <a:rPr lang="en-US" sz="4500" b="1" dirty="0">
                <a:solidFill>
                  <a:srgbClr val="FFFF00"/>
                </a:solidFill>
              </a:rPr>
              <a:t>a</a:t>
            </a:r>
            <a:r>
              <a:rPr lang="en-US" sz="4500" dirty="0"/>
              <a:t> </a:t>
            </a:r>
            <a:r>
              <a:rPr lang="en-US" sz="4500" b="1" dirty="0">
                <a:solidFill>
                  <a:schemeClr val="bg1"/>
                </a:solidFill>
              </a:rPr>
              <a:t>closed mind to the question behind the headline</a:t>
            </a:r>
            <a:r>
              <a:rPr lang="en-US" sz="45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312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94" y="304801"/>
            <a:ext cx="3747247" cy="638287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thinking </a:t>
            </a:r>
            <a:b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b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b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 </a:t>
            </a:r>
            <a:b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problem solving</a:t>
            </a:r>
            <a:endParaRPr lang="en-US" sz="4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5834" y="304801"/>
            <a:ext cx="7888941" cy="6257364"/>
          </a:xfrm>
          <a:solidFill>
            <a:schemeClr val="accent6">
              <a:lumMod val="75000"/>
            </a:schemeClr>
          </a:solidFill>
        </p:spPr>
        <p:txBody>
          <a:bodyPr>
            <a:normAutofit fontScale="925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When we talk of thinking as a skill we are referring to higher-order activities, such as </a:t>
            </a:r>
            <a:r>
              <a:rPr lang="en-US" sz="3600" b="1" dirty="0" err="1">
                <a:solidFill>
                  <a:srgbClr val="FFFF00"/>
                </a:solidFill>
              </a:rPr>
              <a:t>analysing</a:t>
            </a:r>
            <a:r>
              <a:rPr lang="en-US" sz="3600" b="1" dirty="0">
                <a:solidFill>
                  <a:srgbClr val="FFFF00"/>
                </a:solidFill>
              </a:rPr>
              <a:t>, evaluating and explaining; and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r>
              <a:rPr lang="en-US" sz="3600" dirty="0" smtClean="0"/>
              <a:t>To </a:t>
            </a:r>
            <a:r>
              <a:rPr lang="en-US" sz="3600" dirty="0"/>
              <a:t>challenges such as problem solving and evaluating complex arguments. </a:t>
            </a:r>
            <a:endParaRPr lang="en-US" sz="3600" dirty="0" smtClean="0"/>
          </a:p>
          <a:p>
            <a:r>
              <a:rPr lang="en-US" sz="3600" b="1" dirty="0" smtClean="0">
                <a:solidFill>
                  <a:srgbClr val="FFFF00"/>
                </a:solidFill>
              </a:rPr>
              <a:t>Three </a:t>
            </a:r>
            <a:r>
              <a:rPr lang="en-US" sz="3600" b="1" dirty="0">
                <a:solidFill>
                  <a:srgbClr val="FFFF00"/>
                </a:solidFill>
              </a:rPr>
              <a:t>broad categories of higher-order thinking are </a:t>
            </a:r>
            <a:r>
              <a:rPr lang="en-US" sz="3600" b="1" dirty="0" smtClean="0">
                <a:solidFill>
                  <a:schemeClr val="bg1"/>
                </a:solidFill>
              </a:rPr>
              <a:t>Reasoning</a:t>
            </a:r>
            <a:r>
              <a:rPr lang="en-US" sz="3600" b="1" dirty="0">
                <a:solidFill>
                  <a:schemeClr val="bg1"/>
                </a:solidFill>
              </a:rPr>
              <a:t>, </a:t>
            </a:r>
            <a:r>
              <a:rPr lang="en-US" sz="3600" b="1" dirty="0" smtClean="0"/>
              <a:t>Creativity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and </a:t>
            </a:r>
            <a:r>
              <a:rPr lang="en-US" sz="3600" b="1" dirty="0" smtClean="0">
                <a:solidFill>
                  <a:schemeClr val="bg1"/>
                </a:solidFill>
              </a:rPr>
              <a:t>Reflection</a:t>
            </a:r>
            <a:r>
              <a:rPr lang="en-US" sz="3600" b="1" dirty="0">
                <a:solidFill>
                  <a:srgbClr val="FFFF00"/>
                </a:solidFill>
              </a:rPr>
              <a:t>. They all </a:t>
            </a:r>
            <a:r>
              <a:rPr lang="en-US" sz="3600" b="1" dirty="0" smtClean="0">
                <a:solidFill>
                  <a:srgbClr val="FFFF00"/>
                </a:solidFill>
              </a:rPr>
              <a:t>overlap.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Reflection</a:t>
            </a:r>
            <a:r>
              <a:rPr lang="en-US" sz="3600" dirty="0" smtClean="0"/>
              <a:t> </a:t>
            </a:r>
            <a:r>
              <a:rPr lang="en-US" sz="3600" dirty="0"/>
              <a:t>includes ‘thinking about thinking</a:t>
            </a:r>
            <a:r>
              <a:rPr lang="en-US" sz="3600" dirty="0" smtClean="0"/>
              <a:t>’. (</a:t>
            </a:r>
            <a:r>
              <a:rPr lang="en-US" sz="3600" b="1" dirty="0" smtClean="0">
                <a:solidFill>
                  <a:schemeClr val="bg1"/>
                </a:solidFill>
              </a:rPr>
              <a:t>Page 6 of online recommended Text</a:t>
            </a:r>
            <a:r>
              <a:rPr lang="en-US" sz="3600" dirty="0" smtClean="0"/>
              <a:t>)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6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95" y="125506"/>
            <a:ext cx="2702856" cy="658009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thinking…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0424" y="125506"/>
            <a:ext cx="9078075" cy="658009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‘Critical</a:t>
            </a:r>
            <a:r>
              <a:rPr lang="en-US" sz="3000" b="1" dirty="0">
                <a:solidFill>
                  <a:srgbClr val="FF0000"/>
                </a:solidFill>
              </a:rPr>
              <a:t>’, </a:t>
            </a:r>
            <a:r>
              <a:rPr lang="en-US" sz="3000" b="1" dirty="0" smtClean="0">
                <a:solidFill>
                  <a:srgbClr val="FF0000"/>
                </a:solidFill>
              </a:rPr>
              <a:t>‘Criticism</a:t>
            </a:r>
            <a:r>
              <a:rPr lang="en-US" sz="3000" b="1" dirty="0">
                <a:solidFill>
                  <a:srgbClr val="FF0000"/>
                </a:solidFill>
              </a:rPr>
              <a:t>’ and </a:t>
            </a:r>
            <a:r>
              <a:rPr lang="en-US" sz="3000" b="1" dirty="0" smtClean="0">
                <a:solidFill>
                  <a:srgbClr val="FF0000"/>
                </a:solidFill>
              </a:rPr>
              <a:t>‘Critic</a:t>
            </a:r>
            <a:r>
              <a:rPr lang="en-US" sz="3000" b="1" dirty="0">
                <a:solidFill>
                  <a:srgbClr val="FF0000"/>
                </a:solidFill>
              </a:rPr>
              <a:t>’ all originate from the ancient Greek word </a:t>
            </a:r>
            <a:r>
              <a:rPr lang="en-US" sz="3000" b="1" dirty="0" err="1">
                <a:solidFill>
                  <a:schemeClr val="bg1"/>
                </a:solidFill>
              </a:rPr>
              <a:t>kritikos</a:t>
            </a:r>
            <a:r>
              <a:rPr lang="en-US" sz="3000" b="1" dirty="0">
                <a:solidFill>
                  <a:srgbClr val="FF0000"/>
                </a:solidFill>
              </a:rPr>
              <a:t>, meaning </a:t>
            </a:r>
            <a:r>
              <a:rPr lang="en-US" sz="3000" b="1" dirty="0" smtClean="0">
                <a:solidFill>
                  <a:srgbClr val="FF0000"/>
                </a:solidFill>
              </a:rPr>
              <a:t>to be able </a:t>
            </a:r>
            <a:r>
              <a:rPr lang="en-US" sz="3000" b="1" dirty="0">
                <a:solidFill>
                  <a:srgbClr val="FF0000"/>
                </a:solidFill>
              </a:rPr>
              <a:t>to </a:t>
            </a:r>
            <a:r>
              <a:rPr lang="en-US" sz="3000" b="1" dirty="0" smtClean="0">
                <a:solidFill>
                  <a:schemeClr val="bg1"/>
                </a:solidFill>
              </a:rPr>
              <a:t>Judge</a:t>
            </a:r>
            <a:r>
              <a:rPr lang="en-US" sz="3000" b="1" dirty="0">
                <a:solidFill>
                  <a:srgbClr val="FF0000"/>
                </a:solidFill>
              </a:rPr>
              <a:t>, </a:t>
            </a:r>
            <a:r>
              <a:rPr lang="en-US" sz="3000" b="1" dirty="0" smtClean="0">
                <a:solidFill>
                  <a:schemeClr val="bg1"/>
                </a:solidFill>
              </a:rPr>
              <a:t>Discern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>
                <a:solidFill>
                  <a:srgbClr val="FF0000"/>
                </a:solidFill>
              </a:rPr>
              <a:t>or </a:t>
            </a:r>
            <a:r>
              <a:rPr lang="en-US" sz="3000" b="1" dirty="0" smtClean="0">
                <a:solidFill>
                  <a:schemeClr val="bg1"/>
                </a:solidFill>
              </a:rPr>
              <a:t>Decide</a:t>
            </a:r>
            <a:r>
              <a:rPr lang="en-US" sz="3000" b="1" dirty="0">
                <a:solidFill>
                  <a:schemeClr val="bg1"/>
                </a:solidFill>
              </a:rPr>
              <a:t>. </a:t>
            </a:r>
            <a:endParaRPr lang="en-US" sz="3000" b="1" dirty="0" smtClean="0">
              <a:solidFill>
                <a:schemeClr val="bg1"/>
              </a:solidFill>
            </a:endParaRPr>
          </a:p>
          <a:p>
            <a:r>
              <a:rPr lang="en-US" sz="3000" b="1" dirty="0" smtClean="0">
                <a:solidFill>
                  <a:schemeClr val="bg1"/>
                </a:solidFill>
              </a:rPr>
              <a:t>In </a:t>
            </a:r>
            <a:r>
              <a:rPr lang="en-US" sz="3000" b="1" dirty="0">
                <a:solidFill>
                  <a:schemeClr val="bg1"/>
                </a:solidFill>
              </a:rPr>
              <a:t>modern English, a ‘critic’ is someone whose job it is to make </a:t>
            </a:r>
            <a:r>
              <a:rPr lang="en-US" sz="3000" b="1" dirty="0" smtClean="0">
                <a:solidFill>
                  <a:srgbClr val="FF0000"/>
                </a:solidFill>
              </a:rPr>
              <a:t>Evaluative judgments</a:t>
            </a:r>
            <a:r>
              <a:rPr lang="en-US" sz="3000" b="1" dirty="0" smtClean="0">
                <a:solidFill>
                  <a:schemeClr val="bg1"/>
                </a:solidFill>
              </a:rPr>
              <a:t>, </a:t>
            </a:r>
            <a:r>
              <a:rPr lang="en-US" sz="3000" b="1" dirty="0">
                <a:solidFill>
                  <a:schemeClr val="bg1"/>
                </a:solidFill>
              </a:rPr>
              <a:t>for example about films, books, music or food. Being ‘critical’ in this sense does not merely mean finding fault or expressing dislike, although that is another meaning of the word. </a:t>
            </a:r>
            <a:endParaRPr lang="en-US" sz="3000" b="1" dirty="0" smtClean="0">
              <a:solidFill>
                <a:schemeClr val="bg1"/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It </a:t>
            </a:r>
            <a:r>
              <a:rPr lang="en-US" sz="3000" b="1" dirty="0">
                <a:solidFill>
                  <a:srgbClr val="FF0000"/>
                </a:solidFill>
              </a:rPr>
              <a:t>means giving a fair and unbiased opinion of something. 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r>
              <a:rPr lang="en-US" sz="3000" b="1" dirty="0" smtClean="0">
                <a:solidFill>
                  <a:schemeClr val="bg1"/>
                </a:solidFill>
              </a:rPr>
              <a:t>Being </a:t>
            </a:r>
            <a:r>
              <a:rPr lang="en-US" sz="3000" b="1" dirty="0">
                <a:solidFill>
                  <a:schemeClr val="bg1"/>
                </a:solidFill>
              </a:rPr>
              <a:t>critical and thinking critically are not the same thing</a:t>
            </a:r>
            <a:r>
              <a:rPr lang="en-US" sz="3000" b="1" dirty="0" smtClean="0">
                <a:solidFill>
                  <a:schemeClr val="bg1"/>
                </a:solidFill>
              </a:rPr>
              <a:t>. (</a:t>
            </a:r>
            <a:r>
              <a:rPr lang="en-US" sz="3000" b="1" dirty="0" smtClean="0">
                <a:solidFill>
                  <a:srgbClr val="FF0000"/>
                </a:solidFill>
              </a:rPr>
              <a:t>Page 8</a:t>
            </a:r>
            <a:r>
              <a:rPr lang="en-US" sz="3000" b="1" dirty="0" smtClean="0">
                <a:solidFill>
                  <a:schemeClr val="bg1"/>
                </a:solidFill>
              </a:rPr>
              <a:t>) of the online recommended test on CT.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07" y="161365"/>
            <a:ext cx="11398622" cy="770965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activities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critical thinking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07" y="1093694"/>
            <a:ext cx="5750859" cy="5576047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r>
              <a:rPr lang="en-US" sz="4800" b="1" dirty="0"/>
              <a:t>The core activities of CT can be </a:t>
            </a:r>
            <a:r>
              <a:rPr lang="en-US" sz="4800" b="1" dirty="0" err="1"/>
              <a:t>summarised</a:t>
            </a:r>
            <a:r>
              <a:rPr lang="en-US" sz="4800" b="1" dirty="0"/>
              <a:t> under the following three headings: </a:t>
            </a:r>
            <a:endParaRPr lang="en-US" sz="4800" b="1" dirty="0" smtClean="0"/>
          </a:p>
          <a:p>
            <a:pPr marL="0" indent="0">
              <a:buNone/>
            </a:pPr>
            <a:r>
              <a:rPr lang="en-US" sz="4800" b="1" dirty="0" err="1" smtClean="0">
                <a:solidFill>
                  <a:schemeClr val="bg1"/>
                </a:solidFill>
              </a:rPr>
              <a:t>i</a:t>
            </a:r>
            <a:r>
              <a:rPr lang="en-US" sz="4800" b="1" dirty="0" smtClean="0">
                <a:solidFill>
                  <a:schemeClr val="bg1"/>
                </a:solidFill>
              </a:rPr>
              <a:t>. </a:t>
            </a:r>
            <a:r>
              <a:rPr lang="en-US" sz="4800" b="1" dirty="0" smtClean="0">
                <a:solidFill>
                  <a:schemeClr val="bg1"/>
                </a:solidFill>
              </a:rPr>
              <a:t>Analysis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ii. Evaluation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iii. Further </a:t>
            </a:r>
            <a:r>
              <a:rPr lang="en-US" sz="4800" b="1" dirty="0">
                <a:solidFill>
                  <a:schemeClr val="bg1"/>
                </a:solidFill>
              </a:rPr>
              <a:t>argument</a:t>
            </a:r>
            <a:r>
              <a:rPr lang="en-US" dirty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63237" y="1075765"/>
            <a:ext cx="5831539" cy="55760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most CT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xaminations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including Cambridge, these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tasks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set and assessed in roughly equal measure. </a:t>
            </a:r>
            <a:endParaRPr lang="en-US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referred to as the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‘Assessment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bjectives</a:t>
            </a:r>
            <a:r>
              <a:rPr lang="en-US" sz="4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191971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54" y="107580"/>
            <a:ext cx="10131425" cy="699247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365" y="950263"/>
            <a:ext cx="10655861" cy="5710518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means identifying the key parts of a text and reconstructing it in a way that fully and fairly captures its meaning. </a:t>
            </a:r>
            <a:endParaRPr lang="en-US" sz="5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particularly relevant to arguments, especially complex ones.</a:t>
            </a:r>
          </a:p>
        </p:txBody>
      </p:sp>
    </p:spTree>
    <p:extLst>
      <p:ext uri="{BB962C8B-B14F-4D97-AF65-F5344CB8AC3E}">
        <p14:creationId xmlns:p14="http://schemas.microsoft.com/office/powerpoint/2010/main" val="368117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4" y="251012"/>
            <a:ext cx="10131425" cy="68131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5" y="1201271"/>
            <a:ext cx="10131424" cy="543261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means judging how successful a text is: for example, how well an argument supports its conclusion; or 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some piece of evidence is for a claim it is supposed to support.</a:t>
            </a:r>
          </a:p>
        </p:txBody>
      </p:sp>
    </p:spTree>
    <p:extLst>
      <p:ext uri="{BB962C8B-B14F-4D97-AF65-F5344CB8AC3E}">
        <p14:creationId xmlns:p14="http://schemas.microsoft.com/office/powerpoint/2010/main" val="206200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06" y="251013"/>
            <a:ext cx="10131425" cy="66338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 evaluations…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06" y="1093694"/>
            <a:ext cx="10269070" cy="5764305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argument is self-explanatory.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student’s opportunity to give his or her own response to the text in question, </a:t>
            </a:r>
            <a:endParaRPr lang="en-US" sz="5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reasoned case for or against the claims it makes</a:t>
            </a:r>
          </a:p>
        </p:txBody>
      </p:sp>
    </p:spTree>
    <p:extLst>
      <p:ext uri="{BB962C8B-B14F-4D97-AF65-F5344CB8AC3E}">
        <p14:creationId xmlns:p14="http://schemas.microsoft.com/office/powerpoint/2010/main" val="254912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565" y="107579"/>
            <a:ext cx="10131425" cy="735105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12" y="1039906"/>
            <a:ext cx="11559987" cy="5558117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 as being an exercise of skill and method, critical thinking also relates to an attitude, or set of attitudes: a way of thinking and responding.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fragment from a document. It is just a headline, no more. It belongs to an article exploring the history of aviation in the magazine section of a newspaper. </a:t>
            </a:r>
            <a:endParaRPr lang="en-US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the familiar story of the first manned, powered flight in a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heavierthan-air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machine, by Wilbur and Orville Wright in 1903.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headline reads: WRIGHT BROS NOT FIRST TO FLY</a:t>
            </a:r>
          </a:p>
        </p:txBody>
      </p:sp>
    </p:spTree>
    <p:extLst>
      <p:ext uri="{BB962C8B-B14F-4D97-AF65-F5344CB8AC3E}">
        <p14:creationId xmlns:p14="http://schemas.microsoft.com/office/powerpoint/2010/main" val="100982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94" y="179294"/>
            <a:ext cx="2528047" cy="6472518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 to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forth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coming exams for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 300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8706" y="179294"/>
            <a:ext cx="9144000" cy="6472517"/>
          </a:xfrm>
          <a:solidFill>
            <a:schemeClr val="accent5"/>
          </a:solidFill>
        </p:spPr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your Examination this semester will assess a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fragment from a document.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just a headline, no more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It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belongs to an article exploring the history of aviation in the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Magazine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of a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Newspaper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challenges the familiar story of the first manned, powered flight in 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heavierthan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-air machine, by Wilbur and Orville Wright in 1903. </a:t>
            </a:r>
          </a:p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headline reads: </a:t>
            </a:r>
            <a:endParaRPr lang="en-US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WRIGHT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BROS NOT FIRST TO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(Page 8 of Online Recommended Text)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93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743</TotalTime>
  <Words>756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Celestial</vt:lpstr>
      <vt:lpstr>An over view of what critical thing &amp; problem solving is all about</vt:lpstr>
      <vt:lpstr>Critical thinking  as  a  Skill  for problem solving</vt:lpstr>
      <vt:lpstr>ON The basics  of critical thinking…</vt:lpstr>
      <vt:lpstr>Core activities of critical thinking</vt:lpstr>
      <vt:lpstr>Analysis</vt:lpstr>
      <vt:lpstr>evaluation</vt:lpstr>
      <vt:lpstr>Further evaluations…</vt:lpstr>
      <vt:lpstr>Attitude</vt:lpstr>
      <vt:lpstr>How  all  these  relate to  your   forth  coming exams for  AUN 300 </vt:lpstr>
      <vt:lpstr>Critical Reflections  on  the  matter at  hand!</vt:lpstr>
      <vt:lpstr>Major Possible Scenarios  to  the  question  at  hand! Pages  (7 – 12)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 view of what critical thing &amp; problem solving is all about</dc:title>
  <dc:creator>DELL</dc:creator>
  <cp:lastModifiedBy>DELL</cp:lastModifiedBy>
  <cp:revision>15</cp:revision>
  <dcterms:created xsi:type="dcterms:W3CDTF">2024-11-12T11:38:48Z</dcterms:created>
  <dcterms:modified xsi:type="dcterms:W3CDTF">2024-11-13T22:06:51Z</dcterms:modified>
</cp:coreProperties>
</file>